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7" r:id="rId2"/>
    <p:sldId id="261" r:id="rId3"/>
    <p:sldId id="262" r:id="rId4"/>
    <p:sldId id="263" r:id="rId5"/>
    <p:sldId id="264" r:id="rId6"/>
    <p:sldId id="265" r:id="rId7"/>
    <p:sldId id="318" r:id="rId8"/>
    <p:sldId id="305" r:id="rId9"/>
    <p:sldId id="306" r:id="rId10"/>
    <p:sldId id="307" r:id="rId11"/>
    <p:sldId id="308" r:id="rId12"/>
    <p:sldId id="309" r:id="rId13"/>
    <p:sldId id="286" r:id="rId14"/>
    <p:sldId id="310" r:id="rId15"/>
    <p:sldId id="311" r:id="rId16"/>
    <p:sldId id="312" r:id="rId17"/>
    <p:sldId id="313" r:id="rId18"/>
    <p:sldId id="314" r:id="rId19"/>
    <p:sldId id="317" r:id="rId20"/>
    <p:sldId id="316" r:id="rId21"/>
    <p:sldId id="315" r:id="rId22"/>
    <p:sldId id="324" r:id="rId23"/>
    <p:sldId id="319" r:id="rId24"/>
    <p:sldId id="320" r:id="rId25"/>
    <p:sldId id="321" r:id="rId26"/>
    <p:sldId id="322" r:id="rId27"/>
    <p:sldId id="323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03" r:id="rId37"/>
    <p:sldId id="304" r:id="rId38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7F28-9339-43C8-804D-5B9E51878AED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B031E-B1A7-4750-B450-C5979D0FD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08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26CB-F1DD-4842-8F27-9715AA0A36E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4AFD3-CFD8-423E-B14A-987509230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F48A16F-A416-439C-909B-B740E4A90D0A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EB384D9-BCE7-42DB-B34C-D7E9DC6D0536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A2226A4-E2C0-410D-A479-BD6839877110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E285890-D46E-4E8F-90C2-875650137110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73A1642-2D79-47D9-BBE7-CE7B1B4EE926}" type="slidenum">
              <a:rPr lang="en-US" altLang="zh-CN" sz="1200" smtClean="0"/>
              <a:pPr eaLnBrk="1" hangingPunct="1"/>
              <a:t>20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EB384D9-BCE7-42DB-B34C-D7E9DC6D0536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7619F6-45C9-45BD-BBDF-FA529D50D497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4AFD3-CFD8-423E-B14A-9875092301E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051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0E3C3B4-7F3F-422F-884C-977F536CB98A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AEDD6F5-2A5D-4A76-9104-2DD76E0626C5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541F470-8BD9-41F3-92A5-AF8C37C5A1B3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F86940-5ED9-473D-A866-5C8B35812764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63BF3D7-9E9D-40A2-9EF9-52BC6EB3ED3B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22A9A11-4C27-4CDE-808B-A2E1DB5E739D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965FEAC1-7D39-4CCC-A370-15BAE0811D38}" type="slidenum">
              <a:rPr lang="en-US" altLang="zh-CN" sz="1200">
                <a:solidFill>
                  <a:srgbClr val="000000"/>
                </a:solidFill>
                <a:latin typeface="Arial" charset="0"/>
              </a:rPr>
              <a:pPr algn="r" eaLnBrk="1" hangingPunct="1"/>
              <a:t>37</a:t>
            </a:fld>
            <a:endParaRPr lang="en-US" altLang="zh-CN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29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896938" y="746125"/>
            <a:ext cx="4968875" cy="3725863"/>
          </a:xfrm>
          <a:ln/>
        </p:spPr>
      </p:sp>
      <p:sp>
        <p:nvSpPr>
          <p:cNvPr id="55300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77682" y="4722694"/>
            <a:ext cx="5408930" cy="44741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065" tIns="48033" rIns="96065" bIns="48033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55301" name="灯片编号占位符 3"/>
          <p:cNvSpPr txBox="1">
            <a:spLocks noGrp="1" noChangeArrowheads="1"/>
          </p:cNvSpPr>
          <p:nvPr/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065" tIns="48033" rIns="96065" bIns="48033" anchor="b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FAF8058B-10B1-4A0D-B237-8ECC855F1D92}" type="slidenum">
              <a:rPr lang="en-US" altLang="zh-CN" sz="1300">
                <a:solidFill>
                  <a:srgbClr val="000000"/>
                </a:solidFill>
                <a:latin typeface="Arial Unicode MS" pitchFamily="34" charset="-122"/>
              </a:rPr>
              <a:pPr algn="r" eaLnBrk="1" hangingPunct="1"/>
              <a:t>37</a:t>
            </a:fld>
            <a:endParaRPr lang="en-US" altLang="zh-CN" sz="1300">
              <a:solidFill>
                <a:srgbClr val="000000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A2226A4-E2C0-410D-A479-BD6839877110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F5F7502-164B-4AAE-BA4F-95819B82D6B8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A2226A4-E2C0-410D-A479-BD6839877110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EB384D9-BCE7-42DB-B34C-D7E9DC6D0536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EB384D9-BCE7-42DB-B34C-D7E9DC6D0536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EB384D9-BCE7-42DB-B34C-D7E9DC6D0536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EB384D9-BCE7-42DB-B34C-D7E9DC6D0536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8033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4356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边条11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7848600" y="6446838"/>
            <a:ext cx="14763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defRPr sz="10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D21C954F-0EDB-45B9-BA0E-7F87763AF2FB}" type="datetime1">
              <a:rPr lang="zh-CN" altLang="en-US" sz="1800" b="1">
                <a:solidFill>
                  <a:srgbClr val="000000"/>
                </a:solidFill>
              </a:rPr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2022/4/2</a:t>
            </a:fld>
            <a:endParaRPr lang="zh-CN" altLang="en-US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图片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" t="3656" r="961" b="4224"/>
          <a:stretch>
            <a:fillRect/>
          </a:stretch>
        </p:blipFill>
        <p:spPr bwMode="auto">
          <a:xfrm>
            <a:off x="250825" y="4452938"/>
            <a:ext cx="86407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-180975" y="2133600"/>
            <a:ext cx="8964613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主讲教师：揭丽琳</a:t>
            </a:r>
          </a:p>
          <a:p>
            <a:pPr algn="ctr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003366"/>
                </a:solidFill>
                <a:latin typeface="华文中宋" pitchFamily="2" charset="-122"/>
                <a:ea typeface="华文中宋" pitchFamily="2" charset="-122"/>
              </a:rPr>
              <a:t>测光学院 生物医学工程系</a:t>
            </a:r>
            <a:endParaRPr kumimoji="1" lang="en-US" altLang="zh-CN" sz="3600" dirty="0">
              <a:solidFill>
                <a:srgbClr val="0033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413" name="矩形 1"/>
          <p:cNvSpPr>
            <a:spLocks noChangeArrowheads="1"/>
          </p:cNvSpPr>
          <p:nvPr/>
        </p:nvSpPr>
        <p:spPr bwMode="auto">
          <a:xfrm>
            <a:off x="2263774" y="3859282"/>
            <a:ext cx="4075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2021-2022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学年 第二学期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73025" y="1150450"/>
            <a:ext cx="8964613" cy="91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8800" dirty="0">
                <a:solidFill>
                  <a:schemeClr val="accent2"/>
                </a:solidFill>
                <a:latin typeface="Arial" pitchFamily="34" charset="0"/>
                <a:ea typeface="隶书" pitchFamily="49" charset="-122"/>
              </a:rPr>
              <a:t>计算方法</a:t>
            </a: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6167765" y="3922591"/>
            <a:ext cx="2723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70566@nchu.edu.cn</a:t>
            </a:r>
            <a:endParaRPr kumimoji="1" lang="zh-CN" altLang="en-US" sz="2400" dirty="0">
              <a:solidFill>
                <a:srgbClr val="003366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344464"/>
              </p:ext>
            </p:extLst>
          </p:nvPr>
        </p:nvGraphicFramePr>
        <p:xfrm>
          <a:off x="685800" y="1047750"/>
          <a:ext cx="7332663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Picture" r:id="rId4" imgW="2743200" imgH="1828800" progId="Word.Picture.8">
                  <p:embed/>
                </p:oleObj>
              </mc:Choice>
              <mc:Fallback>
                <p:oleObj name="Picture" r:id="rId4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47750"/>
                        <a:ext cx="7332663" cy="488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789656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9" name="矩形 8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一</a:t>
              </a:r>
            </a:p>
          </p:txBody>
        </p:sp>
      </p:grp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非线性方程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28675" y="1700540"/>
            <a:ext cx="24471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4. 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介值定理</a:t>
            </a:r>
            <a:endParaRPr lang="zh-CN" altLang="en-US" sz="28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74436"/>
              </p:ext>
            </p:extLst>
          </p:nvPr>
        </p:nvGraphicFramePr>
        <p:xfrm>
          <a:off x="847724" y="2420888"/>
          <a:ext cx="60944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Picture2" r:id="rId3" imgW="2743200" imgH="1189170" progId="Word.Picture.8">
                  <p:embed/>
                </p:oleObj>
              </mc:Choice>
              <mc:Fallback>
                <p:oleObj name="Picture2" r:id="rId3" imgW="2743200" imgH="118917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4" y="2420888"/>
                        <a:ext cx="609441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"/>
          <p:cNvSpPr>
            <a:spLocks noChangeArrowheads="1"/>
          </p:cNvSpPr>
          <p:nvPr/>
        </p:nvSpPr>
        <p:spPr bwMode="auto">
          <a:xfrm>
            <a:off x="3530600" y="1723118"/>
            <a:ext cx="1654175" cy="485775"/>
          </a:xfrm>
          <a:prstGeom prst="rightArrow">
            <a:avLst>
              <a:gd name="adj1" fmla="val 50000"/>
              <a:gd name="adj2" fmla="val 49959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15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15" y="3861048"/>
            <a:ext cx="1080120" cy="160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75656" y="4402988"/>
            <a:ext cx="4493538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如何判断</a:t>
            </a:r>
            <a:r>
              <a:rPr lang="zh-CN" altLang="en-US" sz="2800" b="1" dirty="0">
                <a:solidFill>
                  <a:srgbClr val="FF0000"/>
                </a:solidFill>
              </a:rPr>
              <a:t>有且仅有一个根？</a:t>
            </a:r>
          </a:p>
        </p:txBody>
      </p:sp>
      <p:sp>
        <p:nvSpPr>
          <p:cNvPr id="16" name="矩形 15"/>
          <p:cNvSpPr/>
          <p:nvPr/>
        </p:nvSpPr>
        <p:spPr>
          <a:xfrm>
            <a:off x="5334197" y="1684665"/>
            <a:ext cx="2698175" cy="523220"/>
          </a:xfrm>
          <a:prstGeom prst="rect">
            <a:avLst/>
          </a:prstGeom>
          <a:solidFill>
            <a:srgbClr val="00FF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+mj-ea"/>
                <a:ea typeface="+mj-ea"/>
              </a:rPr>
              <a:t>可判断有根区间</a:t>
            </a:r>
          </a:p>
        </p:txBody>
      </p:sp>
      <p:sp>
        <p:nvSpPr>
          <p:cNvPr id="2" name="矩形 1"/>
          <p:cNvSpPr/>
          <p:nvPr/>
        </p:nvSpPr>
        <p:spPr>
          <a:xfrm>
            <a:off x="1226913" y="5223592"/>
            <a:ext cx="72011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定理   函数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上单调连续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，且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           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)&lt;0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方程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区间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内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且仅有一个实根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34486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4" grpId="0" animBg="1"/>
      <p:bldP spid="1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395535" y="998538"/>
            <a:ext cx="849763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endParaRPr lang="en-US" altLang="zh-CN" sz="4800" b="1" dirty="0">
              <a:solidFill>
                <a:srgbClr val="FF0033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800" b="1" dirty="0" smtClean="0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 b="1" dirty="0" smtClean="0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800" b="1" dirty="0" smtClean="0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章 非线性</a:t>
            </a:r>
            <a:r>
              <a:rPr lang="zh-CN" altLang="en-US" sz="4800" b="1" dirty="0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方程的数值解法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561" y="2492896"/>
            <a:ext cx="5093053" cy="30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8" y="2132856"/>
            <a:ext cx="61560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85800" indent="-6858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非线性方程</a:t>
            </a:r>
            <a:endParaRPr lang="en-US" altLang="zh-CN" sz="36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600" b="1" u="sng" dirty="0" smtClean="0">
                <a:solidFill>
                  <a:srgbClr val="FF0000"/>
                </a:solidFill>
                <a:latin typeface="宋体" pitchFamily="2" charset="-122"/>
              </a:rPr>
              <a:t>逐步搜索法</a:t>
            </a:r>
            <a:endParaRPr lang="en-US" altLang="zh-CN" sz="3600" b="1" u="sng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区间二分法</a:t>
            </a:r>
            <a:endParaRPr lang="en-US" altLang="zh-CN" sz="36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迭代法</a:t>
            </a:r>
            <a:endParaRPr lang="en-US" altLang="zh-CN" sz="36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牛顿迭代法及其修正</a:t>
            </a:r>
            <a:endParaRPr lang="en-US" altLang="zh-CN" sz="3600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3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8600" y="7408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-196850" y="548680"/>
            <a:ext cx="7223125" cy="1235075"/>
            <a:chOff x="1593541" y="2686050"/>
            <a:chExt cx="5144606" cy="911788"/>
          </a:xfrm>
        </p:grpSpPr>
        <p:sp>
          <p:nvSpPr>
            <p:cNvPr id="11" name="矩形 10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二</a:t>
              </a:r>
            </a:p>
          </p:txBody>
        </p:sp>
      </p:grp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157288" y="748705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逐步搜索法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91694"/>
              </p:ext>
            </p:extLst>
          </p:nvPr>
        </p:nvGraphicFramePr>
        <p:xfrm>
          <a:off x="1653694" y="1628800"/>
          <a:ext cx="5851243" cy="3015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Visio" r:id="rId4" imgW="2235727" imgH="1463609" progId="Visio.Drawing.6">
                  <p:embed/>
                </p:oleObj>
              </mc:Choice>
              <mc:Fallback>
                <p:oleObj name="Visio" r:id="rId4" imgW="2235727" imgH="146360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694" y="1628800"/>
                        <a:ext cx="5851243" cy="3015704"/>
                      </a:xfrm>
                      <a:prstGeom prst="rect">
                        <a:avLst/>
                      </a:prstGeom>
                      <a:solidFill>
                        <a:srgbClr val="66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17760" y="4653136"/>
            <a:ext cx="8460432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800" b="1" dirty="0">
                <a:latin typeface="Times New Roman" pitchFamily="18" charset="0"/>
                <a:ea typeface="+mj-ea"/>
                <a:cs typeface="Times New Roman" pitchFamily="18" charset="0"/>
              </a:rPr>
              <a:t>    </a:t>
            </a:r>
            <a:r>
              <a:rPr lang="en-US" altLang="zh-CN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假设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在区间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内有一个实根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 – 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较小，则可在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上任取一点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作为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初始近似根。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   一般情形，可用逐步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搜索法。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8600" y="7408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-196850" y="548680"/>
            <a:ext cx="7223125" cy="1235075"/>
            <a:chOff x="1593541" y="2686050"/>
            <a:chExt cx="5144606" cy="911788"/>
          </a:xfrm>
        </p:grpSpPr>
        <p:sp>
          <p:nvSpPr>
            <p:cNvPr id="11" name="矩形 10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二</a:t>
              </a:r>
            </a:p>
          </p:txBody>
        </p:sp>
      </p:grp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157288" y="748705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逐步搜索法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986956"/>
              </p:ext>
            </p:extLst>
          </p:nvPr>
        </p:nvGraphicFramePr>
        <p:xfrm>
          <a:off x="350127" y="2108359"/>
          <a:ext cx="8001000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Picture2" r:id="rId4" imgW="2743200" imgH="1684658" progId="Word.Picture.8">
                  <p:embed/>
                </p:oleObj>
              </mc:Choice>
              <mc:Fallback>
                <p:oleObj name="Picture2" r:id="rId4" imgW="2743200" imgH="1684658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27" y="2108359"/>
                        <a:ext cx="8001000" cy="501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992981" y="1542075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基本原理</a:t>
            </a:r>
            <a:endParaRPr lang="zh-CN" altLang="en-US" sz="28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0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8600" y="7408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-196850" y="548680"/>
            <a:ext cx="7223125" cy="1235075"/>
            <a:chOff x="1593541" y="2686050"/>
            <a:chExt cx="5144606" cy="911788"/>
          </a:xfrm>
        </p:grpSpPr>
        <p:sp>
          <p:nvSpPr>
            <p:cNvPr id="11" name="矩形 10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二</a:t>
              </a:r>
            </a:p>
          </p:txBody>
        </p:sp>
      </p:grp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157288" y="748705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逐步搜索法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929467" y="1488229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实例</a:t>
            </a:r>
            <a:endParaRPr lang="zh-CN" altLang="en-US" sz="2800" b="1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35783" y="1989821"/>
            <a:ext cx="8974138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         对方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程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搜索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有根区间。</a:t>
            </a:r>
          </a:p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         由于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是连续函数，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)= -1&lt;0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)&gt;0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         故方程至少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有一正实根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         设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x=0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出发，取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h=0.5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为步长，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逐步右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跨搜索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2102877" y="3751589"/>
            <a:ext cx="4612606" cy="762000"/>
            <a:chOff x="-3" y="-3"/>
            <a:chExt cx="1192" cy="812"/>
          </a:xfrm>
        </p:grpSpPr>
        <p:grpSp>
          <p:nvGrpSpPr>
            <p:cNvPr id="17" name="Group 5"/>
            <p:cNvGrpSpPr>
              <a:grpSpLocks/>
            </p:cNvGrpSpPr>
            <p:nvPr/>
          </p:nvGrpSpPr>
          <p:grpSpPr bwMode="auto">
            <a:xfrm>
              <a:off x="0" y="0"/>
              <a:ext cx="1189" cy="806"/>
              <a:chOff x="0" y="0"/>
              <a:chExt cx="1189" cy="806"/>
            </a:xfrm>
          </p:grpSpPr>
          <p:grpSp>
            <p:nvGrpSpPr>
              <p:cNvPr id="1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36" cy="403"/>
                <a:chOff x="0" y="0"/>
                <a:chExt cx="336" cy="40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5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r>
                    <a:rPr lang="en-US" altLang="zh-CN" sz="2600" b="1" i="1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</a:p>
                <a:p>
                  <a:pPr eaLnBrk="0" hangingPunct="0"/>
                  <a:endParaRPr lang="en-US" altLang="zh-CN" sz="2600" b="1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40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0" name="Group 9"/>
              <p:cNvGrpSpPr>
                <a:grpSpLocks/>
              </p:cNvGrpSpPr>
              <p:nvPr/>
            </p:nvGrpSpPr>
            <p:grpSpPr bwMode="auto">
              <a:xfrm>
                <a:off x="336" y="0"/>
                <a:ext cx="853" cy="403"/>
                <a:chOff x="336" y="0"/>
                <a:chExt cx="853" cy="403"/>
              </a:xfrm>
            </p:grpSpPr>
            <p:sp>
              <p:nvSpPr>
                <p:cNvPr id="27" name="Rectangle 10"/>
                <p:cNvSpPr>
                  <a:spLocks noChangeArrowheads="1"/>
                </p:cNvSpPr>
                <p:nvPr/>
              </p:nvSpPr>
              <p:spPr bwMode="auto">
                <a:xfrm>
                  <a:off x="379" y="0"/>
                  <a:ext cx="76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600" b="1" i="1" dirty="0">
                      <a:latin typeface="Times New Roman" pitchFamily="18" charset="0"/>
                      <a:cs typeface="Times New Roman" pitchFamily="18" charset="0"/>
                    </a:rPr>
                    <a:t>  </a:t>
                  </a:r>
                  <a:r>
                    <a:rPr lang="en-US" altLang="zh-CN" sz="2600" b="1" dirty="0">
                      <a:latin typeface="Times New Roman" pitchFamily="18" charset="0"/>
                      <a:cs typeface="Times New Roman" pitchFamily="18" charset="0"/>
                    </a:rPr>
                    <a:t>0    0.5    1.0   1.5</a:t>
                  </a:r>
                </a:p>
                <a:p>
                  <a:pPr algn="just" eaLnBrk="0" hangingPunct="0"/>
                  <a:endParaRPr lang="en-US" altLang="zh-CN" sz="2600" b="1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" name="Rectangle 11"/>
                <p:cNvSpPr>
                  <a:spLocks noChangeArrowheads="1"/>
                </p:cNvSpPr>
                <p:nvPr/>
              </p:nvSpPr>
              <p:spPr bwMode="auto">
                <a:xfrm>
                  <a:off x="336" y="0"/>
                  <a:ext cx="853" cy="40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1" name="Group 12"/>
              <p:cNvGrpSpPr>
                <a:grpSpLocks/>
              </p:cNvGrpSpPr>
              <p:nvPr/>
            </p:nvGrpSpPr>
            <p:grpSpPr bwMode="auto">
              <a:xfrm>
                <a:off x="0" y="344"/>
                <a:ext cx="336" cy="462"/>
                <a:chOff x="0" y="344"/>
                <a:chExt cx="336" cy="462"/>
              </a:xfrm>
            </p:grpSpPr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344"/>
                  <a:ext cx="25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600" b="1" i="1" dirty="0">
                      <a:latin typeface="Times New Roman" pitchFamily="18" charset="0"/>
                      <a:cs typeface="Times New Roman" pitchFamily="18" charset="0"/>
                    </a:rPr>
                    <a:t>f(x)</a:t>
                  </a:r>
                </a:p>
                <a:p>
                  <a:pPr algn="just" eaLnBrk="0" hangingPunct="0"/>
                  <a:endParaRPr lang="en-US" altLang="zh-CN" sz="2600" b="1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336" cy="40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2" name="Group 15"/>
              <p:cNvGrpSpPr>
                <a:grpSpLocks/>
              </p:cNvGrpSpPr>
              <p:nvPr/>
            </p:nvGrpSpPr>
            <p:grpSpPr bwMode="auto">
              <a:xfrm>
                <a:off x="336" y="403"/>
                <a:ext cx="853" cy="403"/>
                <a:chOff x="336" y="403"/>
                <a:chExt cx="853" cy="403"/>
              </a:xfrm>
            </p:grpSpPr>
            <p:sp>
              <p:nvSpPr>
                <p:cNvPr id="23" name="Rectangle 16"/>
                <p:cNvSpPr>
                  <a:spLocks noChangeArrowheads="1"/>
                </p:cNvSpPr>
                <p:nvPr/>
              </p:nvSpPr>
              <p:spPr bwMode="auto">
                <a:xfrm>
                  <a:off x="379" y="403"/>
                  <a:ext cx="76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en-US" altLang="zh-CN" sz="2600" b="1" i="1" dirty="0">
                      <a:latin typeface="Times New Roman" pitchFamily="18" charset="0"/>
                      <a:cs typeface="Times New Roman" pitchFamily="18" charset="0"/>
                    </a:rPr>
                    <a:t> ―   ―     ―    +</a:t>
                  </a:r>
                </a:p>
                <a:p>
                  <a:pPr algn="just" eaLnBrk="0" hangingPunct="0"/>
                  <a:endParaRPr lang="en-US" altLang="zh-CN" sz="2600" b="1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4" name="Rectangle 17"/>
                <p:cNvSpPr>
                  <a:spLocks noChangeArrowheads="1"/>
                </p:cNvSpPr>
                <p:nvPr/>
              </p:nvSpPr>
              <p:spPr bwMode="auto">
                <a:xfrm>
                  <a:off x="336" y="403"/>
                  <a:ext cx="853" cy="40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-3" y="-3"/>
              <a:ext cx="1192" cy="812"/>
            </a:xfrm>
            <a:prstGeom prst="rect">
              <a:avLst/>
            </a:prstGeom>
            <a:noFill/>
            <a:ln w="11112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975544"/>
              </p:ext>
            </p:extLst>
          </p:nvPr>
        </p:nvGraphicFramePr>
        <p:xfrm>
          <a:off x="2636704" y="5006032"/>
          <a:ext cx="4071982" cy="43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4" imgW="2120900" imgH="228600" progId="Equation.3">
                  <p:embed/>
                </p:oleObj>
              </mc:Choice>
              <mc:Fallback>
                <p:oleObj name="Equation" r:id="rId4" imgW="212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704" y="5006032"/>
                        <a:ext cx="4071982" cy="43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763588" y="5373216"/>
            <a:ext cx="830214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所以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在区间（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1,1.5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）上单调连续，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因而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(1,1.5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内有且仅有一个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实根。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1083318" y="4513589"/>
            <a:ext cx="46201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 可见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在（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）内有根。又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04884" y="2014426"/>
            <a:ext cx="727075" cy="523875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3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41288" y="2730500"/>
            <a:ext cx="546100" cy="523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416541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  <p:bldP spid="33" grpId="0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8600" y="7408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-196850" y="548680"/>
            <a:ext cx="7223125" cy="1235075"/>
            <a:chOff x="1593541" y="2686050"/>
            <a:chExt cx="5144606" cy="911788"/>
          </a:xfrm>
        </p:grpSpPr>
        <p:sp>
          <p:nvSpPr>
            <p:cNvPr id="11" name="矩形 10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二</a:t>
              </a:r>
            </a:p>
          </p:txBody>
        </p:sp>
      </p:grp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157288" y="748705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逐步搜索法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929467" y="1488229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实例</a:t>
            </a:r>
            <a:endParaRPr lang="zh-CN" altLang="en-US" sz="2800" b="1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69862" y="2017403"/>
            <a:ext cx="89741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         求方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程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-1.8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0.15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0.65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根区间。</a:t>
            </a:r>
          </a:p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04884" y="2014426"/>
            <a:ext cx="727075" cy="523875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4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65" y="2940733"/>
            <a:ext cx="2543175" cy="34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71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8600" y="7408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-196850" y="548680"/>
            <a:ext cx="7223125" cy="1235075"/>
            <a:chOff x="1593541" y="2686050"/>
            <a:chExt cx="5144606" cy="911788"/>
          </a:xfrm>
        </p:grpSpPr>
        <p:sp>
          <p:nvSpPr>
            <p:cNvPr id="11" name="矩形 10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二</a:t>
              </a:r>
            </a:p>
          </p:txBody>
        </p:sp>
      </p:grp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157288" y="748705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逐步搜索法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929467" y="1488229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实例</a:t>
            </a:r>
            <a:endParaRPr lang="zh-CN" altLang="en-US" sz="2800" b="1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69862" y="2017403"/>
            <a:ext cx="89741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    求方程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-1.8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0.15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0.65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有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根区间。</a:t>
            </a: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04884" y="2014426"/>
            <a:ext cx="649537" cy="461665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4</a:t>
            </a:r>
            <a:endParaRPr lang="zh-CN" altLang="en-US" sz="24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172831"/>
              </p:ext>
            </p:extLst>
          </p:nvPr>
        </p:nvGraphicFramePr>
        <p:xfrm>
          <a:off x="72500" y="2432901"/>
          <a:ext cx="8610600" cy="526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Picture" r:id="rId4" imgW="4226040" imgH="2766240" progId="Word.Picture.8">
                  <p:embed/>
                </p:oleObj>
              </mc:Choice>
              <mc:Fallback>
                <p:oleObj name="Picture" r:id="rId4" imgW="4226040" imgH="27662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0" y="2432901"/>
                        <a:ext cx="8610600" cy="526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10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395535" y="998538"/>
            <a:ext cx="849763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endParaRPr lang="en-US" altLang="zh-CN" sz="4800" b="1" dirty="0">
              <a:solidFill>
                <a:srgbClr val="FF0033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800" b="1" dirty="0" smtClean="0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 b="1" dirty="0" smtClean="0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800" b="1" dirty="0" smtClean="0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章 非线性</a:t>
            </a:r>
            <a:r>
              <a:rPr lang="zh-CN" altLang="en-US" sz="4800" b="1" dirty="0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方程的数值解法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561" y="2492896"/>
            <a:ext cx="5093053" cy="30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8" y="2132856"/>
            <a:ext cx="61560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85800" indent="-6858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非线性方程</a:t>
            </a:r>
            <a:endParaRPr lang="en-US" altLang="zh-CN" sz="36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逐步搜索法</a:t>
            </a:r>
            <a:endParaRPr lang="en-US" altLang="zh-CN" sz="36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600" b="1" u="sng" dirty="0" smtClean="0">
                <a:solidFill>
                  <a:srgbClr val="FF0000"/>
                </a:solidFill>
                <a:latin typeface="宋体" pitchFamily="2" charset="-122"/>
              </a:rPr>
              <a:t>区间二分法</a:t>
            </a:r>
            <a:endParaRPr lang="en-US" altLang="zh-CN" sz="3600" b="1" u="sng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迭代法</a:t>
            </a:r>
            <a:endParaRPr lang="en-US" altLang="zh-CN" sz="36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牛顿迭代法及其修正</a:t>
            </a:r>
            <a:endParaRPr lang="en-US" altLang="zh-CN" sz="3600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9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三</a:t>
              </a:r>
            </a:p>
          </p:txBody>
        </p:sp>
      </p:grpSp>
      <p:sp>
        <p:nvSpPr>
          <p:cNvPr id="27651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区间</a:t>
            </a:r>
            <a:r>
              <a:rPr lang="zh-CN" altLang="en-US" sz="3600" dirty="0" smtClean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二分法</a:t>
            </a:r>
            <a:endParaRPr lang="zh-CN" altLang="en-US" sz="3600" dirty="0">
              <a:solidFill>
                <a:srgbClr val="0000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228600" y="14393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92885" y="1453663"/>
            <a:ext cx="52629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0000FF"/>
                </a:solidFill>
                <a:ea typeface="华文新魏" pitchFamily="2" charset="-122"/>
              </a:rPr>
              <a:t>猜数字游戏，看谁先猜中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05000" y="4337051"/>
            <a:ext cx="54168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10</a:t>
            </a:r>
            <a:r>
              <a:rPr lang="zh-CN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次以内猜出，你们能做到吗 ？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143000" y="2180167"/>
            <a:ext cx="7467600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/>
              <a:t>        </a:t>
            </a:r>
            <a:r>
              <a:rPr lang="zh-CN" altLang="en-US" sz="2800" b="1"/>
              <a:t>从</a:t>
            </a:r>
            <a:r>
              <a:rPr lang="en-US" altLang="zh-CN" sz="2800" b="1"/>
              <a:t>1</a:t>
            </a:r>
            <a:r>
              <a:rPr lang="zh-CN" altLang="en-US" sz="2800" b="1"/>
              <a:t>～</a:t>
            </a:r>
            <a:r>
              <a:rPr lang="en-US" altLang="zh-CN" sz="2800" b="1"/>
              <a:t>1000</a:t>
            </a:r>
            <a:r>
              <a:rPr lang="zh-CN" altLang="en-US" sz="2800" b="1"/>
              <a:t>这</a:t>
            </a:r>
            <a:r>
              <a:rPr lang="en-US" altLang="zh-CN" sz="2800" b="1"/>
              <a:t>1000</a:t>
            </a:r>
            <a:r>
              <a:rPr lang="zh-CN" altLang="en-US" sz="2800" b="1"/>
              <a:t>个自然数随机抽出１个数，谁能根据提示“大了”“小了”“对了”先猜出这个数？</a:t>
            </a:r>
          </a:p>
        </p:txBody>
      </p:sp>
      <p:grpSp>
        <p:nvGrpSpPr>
          <p:cNvPr id="27656" name="Group 10"/>
          <p:cNvGrpSpPr>
            <a:grpSpLocks/>
          </p:cNvGrpSpPr>
          <p:nvPr/>
        </p:nvGrpSpPr>
        <p:grpSpPr bwMode="auto">
          <a:xfrm>
            <a:off x="2324100" y="5228167"/>
            <a:ext cx="3543300" cy="1752600"/>
            <a:chOff x="2040" y="2496"/>
            <a:chExt cx="2232" cy="1104"/>
          </a:xfrm>
        </p:grpSpPr>
        <p:pic>
          <p:nvPicPr>
            <p:cNvPr id="27657" name="Picture 11" descr="003388 (121)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" y="2544"/>
              <a:ext cx="6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8" name="Picture 12" descr="003388 (455)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000"/>
              <a:ext cx="138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2592" y="2496"/>
              <a:ext cx="1680" cy="576"/>
            </a:xfrm>
            <a:prstGeom prst="cloudCallout">
              <a:avLst>
                <a:gd name="adj1" fmla="val -67144"/>
                <a:gd name="adj2" fmla="val 68403"/>
              </a:avLst>
            </a:prstGeom>
            <a:solidFill>
              <a:srgbClr val="CC99FF"/>
            </a:solidFill>
            <a:ln w="9525">
              <a:solidFill>
                <a:srgbClr val="00CCFF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4000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新魏" pitchFamily="2" charset="-122"/>
                </a:rPr>
                <a:t>想一想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41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971550" y="1995488"/>
            <a:ext cx="7704138" cy="471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5800" indent="-6858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000" b="1" dirty="0">
                <a:solidFill>
                  <a:srgbClr val="000000"/>
                </a:solidFill>
                <a:latin typeface="宋体" pitchFamily="2" charset="-122"/>
              </a:rPr>
              <a:t>数值计算引论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000" b="1" dirty="0">
                <a:solidFill>
                  <a:srgbClr val="FF0000"/>
                </a:solidFill>
                <a:latin typeface="宋体" pitchFamily="2" charset="-122"/>
              </a:rPr>
              <a:t>非线性方程的数值解法</a:t>
            </a:r>
            <a:endParaRPr lang="en-US" altLang="zh-CN" sz="4000" b="1" dirty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000" b="1" dirty="0">
                <a:solidFill>
                  <a:srgbClr val="000000"/>
                </a:solidFill>
                <a:latin typeface="宋体" pitchFamily="2" charset="-122"/>
              </a:rPr>
              <a:t>线性方程组的数值解法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000" b="1" dirty="0">
                <a:solidFill>
                  <a:srgbClr val="000000"/>
                </a:solidFill>
                <a:latin typeface="宋体" pitchFamily="2" charset="-122"/>
              </a:rPr>
              <a:t>插值法</a:t>
            </a:r>
            <a:endParaRPr lang="en-US" altLang="zh-CN" sz="4000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4000" b="1" dirty="0">
                <a:solidFill>
                  <a:srgbClr val="000000"/>
                </a:solidFill>
                <a:latin typeface="宋体" pitchFamily="2" charset="-122"/>
              </a:rPr>
              <a:t>曲线拟合的最小二乘法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663825" y="998538"/>
            <a:ext cx="53641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endParaRPr lang="en-US" altLang="zh-CN" sz="4800" b="1">
              <a:solidFill>
                <a:srgbClr val="FF0033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6000" b="1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主要内容</a:t>
            </a:r>
            <a:endParaRPr lang="zh-CN" altLang="en-US" sz="4800" b="1">
              <a:solidFill>
                <a:srgbClr val="FF0033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3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4"/>
          <p:cNvSpPr>
            <a:spLocks noChangeArrowheads="1"/>
          </p:cNvSpPr>
          <p:nvPr/>
        </p:nvSpPr>
        <p:spPr bwMode="auto">
          <a:xfrm>
            <a:off x="1211263" y="3151635"/>
            <a:ext cx="107950" cy="1079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Oval 5"/>
          <p:cNvSpPr>
            <a:spLocks noChangeArrowheads="1"/>
          </p:cNvSpPr>
          <p:nvPr/>
        </p:nvSpPr>
        <p:spPr bwMode="auto">
          <a:xfrm>
            <a:off x="4684713" y="3151635"/>
            <a:ext cx="107950" cy="1079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Oval 6"/>
          <p:cNvSpPr>
            <a:spLocks noChangeArrowheads="1"/>
          </p:cNvSpPr>
          <p:nvPr/>
        </p:nvSpPr>
        <p:spPr bwMode="auto">
          <a:xfrm>
            <a:off x="2868613" y="3153751"/>
            <a:ext cx="107950" cy="10795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6343650" y="3153751"/>
            <a:ext cx="107950" cy="10795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Oval 8"/>
          <p:cNvSpPr>
            <a:spLocks noChangeArrowheads="1"/>
          </p:cNvSpPr>
          <p:nvPr/>
        </p:nvSpPr>
        <p:spPr bwMode="auto">
          <a:xfrm>
            <a:off x="8143875" y="3151635"/>
            <a:ext cx="107950" cy="1079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50825" y="1484784"/>
            <a:ext cx="86423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n-ea"/>
                <a:ea typeface="+mn-ea"/>
              </a:rPr>
              <a:t>    </a:t>
            </a:r>
            <a:r>
              <a:rPr lang="zh-CN" altLang="en-US" sz="2800" b="1" dirty="0">
                <a:latin typeface="+mn-ea"/>
                <a:ea typeface="+mn-ea"/>
              </a:rPr>
              <a:t>从学校教学楼到学校食堂的电缆有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个接点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现在某处发生故障，需及时修理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为了尽快把故障缩小在两个接点之间，一般至少需要检查多少</a:t>
            </a:r>
            <a:r>
              <a:rPr lang="en-US" altLang="zh-CN" sz="2800" b="1" dirty="0">
                <a:latin typeface="+mn-ea"/>
                <a:ea typeface="+mn-ea"/>
              </a:rPr>
              <a:t>___</a:t>
            </a:r>
            <a:r>
              <a:rPr lang="zh-CN" altLang="en-US" sz="2800" b="1" dirty="0">
                <a:latin typeface="+mn-ea"/>
                <a:ea typeface="+mn-ea"/>
              </a:rPr>
              <a:t>次．</a:t>
            </a:r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1241425" y="3261701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4678363" y="3134701"/>
            <a:ext cx="125412" cy="1270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2868613" y="3134701"/>
            <a:ext cx="125412" cy="1270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245225" y="2346559"/>
            <a:ext cx="30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122363" y="3246885"/>
            <a:ext cx="7329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1                2                     3                 4                    5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1266825" y="3261702"/>
            <a:ext cx="3527425" cy="69849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1266826" y="3261702"/>
            <a:ext cx="1655763" cy="7196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39" name="Picture 17" descr="200951341717234778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5" b="8348"/>
          <a:stretch>
            <a:fillRect/>
          </a:stretch>
        </p:blipFill>
        <p:spPr bwMode="auto">
          <a:xfrm>
            <a:off x="0" y="3818384"/>
            <a:ext cx="4191000" cy="287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18" descr="10069192_4272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8384"/>
            <a:ext cx="4038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1" name="AutoShape 19"/>
          <p:cNvSpPr>
            <a:spLocks noChangeArrowheads="1"/>
          </p:cNvSpPr>
          <p:nvPr/>
        </p:nvSpPr>
        <p:spPr bwMode="auto">
          <a:xfrm>
            <a:off x="4343400" y="4885184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FF00FF"/>
          </a:solidFill>
          <a:ln w="76200" cmpd="tri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28600" y="7408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-196850" y="548680"/>
            <a:ext cx="7223125" cy="1235075"/>
            <a:chOff x="1593541" y="2686050"/>
            <a:chExt cx="5144606" cy="911788"/>
          </a:xfrm>
        </p:grpSpPr>
        <p:sp>
          <p:nvSpPr>
            <p:cNvPr id="20" name="矩形 19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rgbClr val="000000"/>
                  </a:solidFill>
                </a:rPr>
                <a:t>三</a:t>
              </a:r>
              <a:endParaRPr lang="zh-CN" altLang="en-US" sz="4400" noProof="1">
                <a:solidFill>
                  <a:srgbClr val="000000"/>
                </a:solidFill>
              </a:endParaRPr>
            </a:p>
          </p:txBody>
        </p:sp>
      </p:grpSp>
      <p:sp>
        <p:nvSpPr>
          <p:cNvPr id="22" name="文本框 7"/>
          <p:cNvSpPr txBox="1">
            <a:spLocks noChangeArrowheads="1"/>
          </p:cNvSpPr>
          <p:nvPr/>
        </p:nvSpPr>
        <p:spPr bwMode="auto">
          <a:xfrm>
            <a:off x="1157288" y="748705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区间二分法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8923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 animBg="1"/>
      <p:bldP spid="37900" grpId="0" animBg="1"/>
      <p:bldP spid="37901" grpId="0"/>
      <p:bldP spid="37903" grpId="0" animBg="1"/>
      <p:bldP spid="37903" grpId="1" animBg="1"/>
      <p:bldP spid="379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8600" y="7408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-196850" y="548680"/>
            <a:ext cx="7223125" cy="1235075"/>
            <a:chOff x="1593541" y="2686050"/>
            <a:chExt cx="5144606" cy="911788"/>
          </a:xfrm>
        </p:grpSpPr>
        <p:sp>
          <p:nvSpPr>
            <p:cNvPr id="11" name="矩形 10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rgbClr val="000000"/>
                  </a:solidFill>
                </a:rPr>
                <a:t>三</a:t>
              </a:r>
              <a:endParaRPr lang="zh-CN" altLang="en-US" sz="4400" noProof="1">
                <a:solidFill>
                  <a:srgbClr val="000000"/>
                </a:solidFill>
              </a:endParaRPr>
            </a:p>
          </p:txBody>
        </p:sp>
      </p:grp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157288" y="748705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区间二分法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992981" y="1628800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基本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思想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3234" y="2286879"/>
            <a:ext cx="8449246" cy="267765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itchFamily="18" charset="0"/>
                <a:ea typeface="+mj-ea"/>
                <a:cs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对于在区间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[a,b]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上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连续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且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f(a)f(b)&lt;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的函数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y=f(x)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通过把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函数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的零点所在区间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二分为两个小区间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，然后判断根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在哪个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小区间，舍去无根的小区间，而把有根的小区间再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一分为二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，再判断根属于哪个更小的区间，如此反复 ，直到求出满足精度要求的近似根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三</a:t>
              </a:r>
            </a:p>
          </p:txBody>
        </p:sp>
      </p:grpSp>
      <p:sp>
        <p:nvSpPr>
          <p:cNvPr id="34819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区间</a:t>
            </a:r>
            <a:r>
              <a:rPr lang="zh-CN" altLang="en-US" sz="3600" dirty="0" smtClean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二分法</a:t>
            </a:r>
            <a:endParaRPr lang="zh-CN" altLang="en-US" sz="3600" dirty="0">
              <a:solidFill>
                <a:srgbClr val="0000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1447801" y="1600200"/>
            <a:ext cx="6219825" cy="1924051"/>
          </a:xfrm>
          <a:prstGeom prst="cloudCallout">
            <a:avLst>
              <a:gd name="adj1" fmla="val -21191"/>
              <a:gd name="adj2" fmla="val 61379"/>
            </a:avLst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思考：下列函数中</a:t>
            </a:r>
            <a:endParaRPr lang="en-US" altLang="zh-CN" sz="28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哪个能用二分法求零点？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4" y="3716867"/>
            <a:ext cx="7475537" cy="284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662114" y="5734051"/>
            <a:ext cx="6062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>
                <a:solidFill>
                  <a:srgbClr val="FF3300"/>
                </a:solidFill>
                <a:ea typeface="隶书" pitchFamily="49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422108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43234" y="2157995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63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833741"/>
              </p:ext>
            </p:extLst>
          </p:nvPr>
        </p:nvGraphicFramePr>
        <p:xfrm>
          <a:off x="933771" y="2157995"/>
          <a:ext cx="1643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4" name="Equation" r:id="rId3" imgW="927100" imgH="228600" progId="Equation.DSMT4">
                  <p:embed/>
                </p:oleObj>
              </mc:Choice>
              <mc:Fallback>
                <p:oleObj name="Equation" r:id="rId3" imgW="927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771" y="2157995"/>
                        <a:ext cx="1643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128698"/>
              </p:ext>
            </p:extLst>
          </p:nvPr>
        </p:nvGraphicFramePr>
        <p:xfrm>
          <a:off x="3613150" y="2089736"/>
          <a:ext cx="15716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" name="Equation" r:id="rId5" imgW="952087" imgH="393529" progId="Equation.DSMT4">
                  <p:embed/>
                </p:oleObj>
              </mc:Choice>
              <mc:Fallback>
                <p:oleObj name="Equation" r:id="rId5" imgW="95208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089736"/>
                        <a:ext cx="1571625" cy="731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42646"/>
              </p:ext>
            </p:extLst>
          </p:nvPr>
        </p:nvGraphicFramePr>
        <p:xfrm>
          <a:off x="3993356" y="5733256"/>
          <a:ext cx="27114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" name="Equation" r:id="rId7" imgW="1282700" imgH="393700" progId="Equation.DSMT4">
                  <p:embed/>
                </p:oleObj>
              </mc:Choice>
              <mc:Fallback>
                <p:oleObj name="Equation" r:id="rId7" imgW="1282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356" y="5733256"/>
                        <a:ext cx="2711450" cy="885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448175" y="4494213"/>
            <a:ext cx="3552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11910" y="5895881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近似根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的误差估计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686173" y="2194045"/>
            <a:ext cx="2889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中点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763588" y="2650743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这时有三种情况：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713048" y="3167795"/>
            <a:ext cx="4365104" cy="155734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为所求的根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同号，取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同号，取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3851" name="Group 11"/>
          <p:cNvGrpSpPr>
            <a:grpSpLocks/>
          </p:cNvGrpSpPr>
          <p:nvPr/>
        </p:nvGrpSpPr>
        <p:grpSpPr bwMode="auto">
          <a:xfrm>
            <a:off x="5575423" y="1802483"/>
            <a:ext cx="3276600" cy="1951039"/>
            <a:chOff x="3129" y="282"/>
            <a:chExt cx="1776" cy="1008"/>
          </a:xfrm>
        </p:grpSpPr>
        <p:graphicFrame>
          <p:nvGraphicFramePr>
            <p:cNvPr id="3278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0428884"/>
                </p:ext>
              </p:extLst>
            </p:nvPr>
          </p:nvGraphicFramePr>
          <p:xfrm>
            <a:off x="3129" y="282"/>
            <a:ext cx="1776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7" name="Visio" r:id="rId9" imgW="2175968" imgH="1013049" progId="Visio.Drawing.6">
                    <p:embed/>
                  </p:oleObj>
                </mc:Choice>
                <mc:Fallback>
                  <p:oleObj name="Visio" r:id="rId9" imgW="2175968" imgH="101304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" y="282"/>
                          <a:ext cx="1776" cy="1008"/>
                        </a:xfrm>
                        <a:prstGeom prst="rect">
                          <a:avLst/>
                        </a:prstGeom>
                        <a:solidFill>
                          <a:srgbClr val="B9FFD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5" name="Rectangle 13"/>
            <p:cNvSpPr>
              <a:spLocks noChangeArrowheads="1"/>
            </p:cNvSpPr>
            <p:nvPr/>
          </p:nvSpPr>
          <p:spPr bwMode="auto">
            <a:xfrm>
              <a:off x="4159" y="906"/>
              <a:ext cx="26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i="1" baseline="30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</p:grpSp>
      <p:grpSp>
        <p:nvGrpSpPr>
          <p:cNvPr id="163854" name="Group 14"/>
          <p:cNvGrpSpPr>
            <a:grpSpLocks/>
          </p:cNvGrpSpPr>
          <p:nvPr/>
        </p:nvGrpSpPr>
        <p:grpSpPr bwMode="auto">
          <a:xfrm>
            <a:off x="5652120" y="3879259"/>
            <a:ext cx="3258442" cy="1978243"/>
            <a:chOff x="649" y="807"/>
            <a:chExt cx="1728" cy="1008"/>
          </a:xfrm>
        </p:grpSpPr>
        <p:graphicFrame>
          <p:nvGraphicFramePr>
            <p:cNvPr id="3278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9554078"/>
                </p:ext>
              </p:extLst>
            </p:nvPr>
          </p:nvGraphicFramePr>
          <p:xfrm>
            <a:off x="649" y="807"/>
            <a:ext cx="1728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8" name="Visio" r:id="rId11" imgW="2005230" imgH="1001666" progId="Visio.Drawing.6">
                    <p:embed/>
                  </p:oleObj>
                </mc:Choice>
                <mc:Fallback>
                  <p:oleObj name="Visio" r:id="rId11" imgW="2005230" imgH="100166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807"/>
                          <a:ext cx="1728" cy="1008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Rectangle 16"/>
            <p:cNvSpPr>
              <a:spLocks noChangeArrowheads="1"/>
            </p:cNvSpPr>
            <p:nvPr/>
          </p:nvSpPr>
          <p:spPr bwMode="auto">
            <a:xfrm>
              <a:off x="1171" y="1411"/>
              <a:ext cx="262" cy="291"/>
            </a:xfrm>
            <a:prstGeom prst="rect">
              <a:avLst/>
            </a:prstGeom>
            <a:solidFill>
              <a:srgbClr val="00FF00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i="1" baseline="30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</p:grpSp>
      <p:sp>
        <p:nvSpPr>
          <p:cNvPr id="32781" name="Rectangle 17"/>
          <p:cNvSpPr>
            <a:spLocks noChangeArrowheads="1"/>
          </p:cNvSpPr>
          <p:nvPr/>
        </p:nvSpPr>
        <p:spPr bwMode="auto">
          <a:xfrm>
            <a:off x="645192" y="4941168"/>
            <a:ext cx="443296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新的有根区间为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, b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长度是原来的一半。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28600" y="7408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-196850" y="548680"/>
            <a:ext cx="7223125" cy="1235075"/>
            <a:chOff x="1593541" y="2686050"/>
            <a:chExt cx="5144606" cy="911788"/>
          </a:xfrm>
        </p:grpSpPr>
        <p:sp>
          <p:nvSpPr>
            <p:cNvPr id="23" name="矩形 2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rgbClr val="000000"/>
                  </a:solidFill>
                </a:rPr>
                <a:t>三</a:t>
              </a:r>
              <a:endParaRPr lang="zh-CN" altLang="en-US" sz="4400" noProof="1">
                <a:solidFill>
                  <a:srgbClr val="000000"/>
                </a:solidFill>
              </a:endParaRPr>
            </a:p>
          </p:txBody>
        </p:sp>
      </p:grpSp>
      <p:sp>
        <p:nvSpPr>
          <p:cNvPr id="25" name="文本框 7"/>
          <p:cNvSpPr txBox="1">
            <a:spLocks noChangeArrowheads="1"/>
          </p:cNvSpPr>
          <p:nvPr/>
        </p:nvSpPr>
        <p:spPr bwMode="auto">
          <a:xfrm>
            <a:off x="1157288" y="748705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区间二分法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992981" y="1499892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基本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思想</a:t>
            </a:r>
          </a:p>
        </p:txBody>
      </p:sp>
    </p:spTree>
    <p:extLst>
      <p:ext uri="{BB962C8B-B14F-4D97-AF65-F5344CB8AC3E}">
        <p14:creationId xmlns:p14="http://schemas.microsoft.com/office/powerpoint/2010/main" val="2656959374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4" grpId="0"/>
      <p:bldP spid="32775" grpId="0"/>
      <p:bldP spid="32776" grpId="0"/>
      <p:bldP spid="32777" grpId="0"/>
      <p:bldP spid="32778" grpId="0" animBg="1"/>
      <p:bldP spid="32781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28600" y="7408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-196850" y="548680"/>
            <a:ext cx="7223125" cy="1235075"/>
            <a:chOff x="1593541" y="2686050"/>
            <a:chExt cx="5144606" cy="911788"/>
          </a:xfrm>
        </p:grpSpPr>
        <p:sp>
          <p:nvSpPr>
            <p:cNvPr id="23" name="矩形 2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rgbClr val="000000"/>
                  </a:solidFill>
                </a:rPr>
                <a:t>三</a:t>
              </a:r>
              <a:endParaRPr lang="zh-CN" altLang="en-US" sz="4400" noProof="1">
                <a:solidFill>
                  <a:srgbClr val="000000"/>
                </a:solidFill>
              </a:endParaRPr>
            </a:p>
          </p:txBody>
        </p:sp>
      </p:grpSp>
      <p:sp>
        <p:nvSpPr>
          <p:cNvPr id="25" name="文本框 7"/>
          <p:cNvSpPr txBox="1">
            <a:spLocks noChangeArrowheads="1"/>
          </p:cNvSpPr>
          <p:nvPr/>
        </p:nvSpPr>
        <p:spPr bwMode="auto">
          <a:xfrm>
            <a:off x="1157288" y="748705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区间二分法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992981" y="1499892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基本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思想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779043"/>
              </p:ext>
            </p:extLst>
          </p:nvPr>
        </p:nvGraphicFramePr>
        <p:xfrm>
          <a:off x="3861658" y="1602586"/>
          <a:ext cx="441960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Visio" r:id="rId3" imgW="2175968" imgH="1013049" progId="Visio.Drawing.11">
                  <p:embed/>
                </p:oleObj>
              </mc:Choice>
              <mc:Fallback>
                <p:oleObj name="Visio" r:id="rId3" imgW="2175968" imgH="1013049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658" y="1602586"/>
                        <a:ext cx="4419600" cy="2389187"/>
                      </a:xfrm>
                      <a:prstGeom prst="rect">
                        <a:avLst/>
                      </a:prstGeom>
                      <a:solidFill>
                        <a:srgbClr val="B9FFD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20965" y="2420888"/>
            <a:ext cx="33366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次二分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，取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中点</a:t>
            </a: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27462"/>
              </p:ext>
            </p:extLst>
          </p:nvPr>
        </p:nvGraphicFramePr>
        <p:xfrm>
          <a:off x="1259632" y="3068960"/>
          <a:ext cx="2022153" cy="836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Equation" r:id="rId5" imgW="977476" imgH="406224" progId="Equation.3">
                  <p:embed/>
                </p:oleObj>
              </mc:Choice>
              <mc:Fallback>
                <p:oleObj name="Equation" r:id="rId5" imgW="97747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068960"/>
                        <a:ext cx="2022153" cy="83628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43234" y="4005064"/>
            <a:ext cx="5524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f(a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)f(x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)&lt;0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∈( a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715000" y="4021315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,  b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788024" y="4546067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否则 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令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, b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542192" y="4869160"/>
            <a:ext cx="4110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新的有根区间为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300192" y="2402298"/>
            <a:ext cx="545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i="1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graphicFrame>
        <p:nvGraphicFramePr>
          <p:cNvPr id="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96086"/>
              </p:ext>
            </p:extLst>
          </p:nvPr>
        </p:nvGraphicFramePr>
        <p:xfrm>
          <a:off x="3761013" y="5400124"/>
          <a:ext cx="42957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Equation" r:id="rId7" imgW="2031840" imgH="393480" progId="Equation.DSMT4">
                  <p:embed/>
                </p:oleObj>
              </mc:Choice>
              <mc:Fallback>
                <p:oleObj name="Equation" r:id="rId7" imgW="2031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013" y="5400124"/>
                        <a:ext cx="4295775" cy="885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413331" y="5581427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近似根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误差估计</a:t>
            </a:r>
          </a:p>
        </p:txBody>
      </p:sp>
    </p:spTree>
    <p:extLst>
      <p:ext uri="{BB962C8B-B14F-4D97-AF65-F5344CB8AC3E}">
        <p14:creationId xmlns:p14="http://schemas.microsoft.com/office/powerpoint/2010/main" val="17786631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28600" y="7408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-196850" y="548680"/>
            <a:ext cx="7223125" cy="1235075"/>
            <a:chOff x="1593541" y="2686050"/>
            <a:chExt cx="5144606" cy="911788"/>
          </a:xfrm>
        </p:grpSpPr>
        <p:sp>
          <p:nvSpPr>
            <p:cNvPr id="23" name="矩形 2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rgbClr val="000000"/>
                  </a:solidFill>
                </a:rPr>
                <a:t>三</a:t>
              </a:r>
              <a:endParaRPr lang="zh-CN" altLang="en-US" sz="4400" noProof="1">
                <a:solidFill>
                  <a:srgbClr val="000000"/>
                </a:solidFill>
              </a:endParaRPr>
            </a:p>
          </p:txBody>
        </p:sp>
      </p:grpSp>
      <p:sp>
        <p:nvSpPr>
          <p:cNvPr id="25" name="文本框 7"/>
          <p:cNvSpPr txBox="1">
            <a:spLocks noChangeArrowheads="1"/>
          </p:cNvSpPr>
          <p:nvPr/>
        </p:nvSpPr>
        <p:spPr bwMode="auto">
          <a:xfrm>
            <a:off x="1157288" y="748705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区间二分法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992981" y="1499892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基本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思想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0" y="2068016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+mn-ea"/>
                <a:cs typeface="Times New Roman" pitchFamily="18" charset="0"/>
              </a:rPr>
              <a:t>如此反复，有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33783"/>
              </p:ext>
            </p:extLst>
          </p:nvPr>
        </p:nvGraphicFramePr>
        <p:xfrm>
          <a:off x="2396728" y="2080816"/>
          <a:ext cx="6567760" cy="51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" name="Equation" r:id="rId4" imgW="3225800" imgH="228600" progId="Equation.3">
                  <p:embed/>
                </p:oleObj>
              </mc:Choice>
              <mc:Fallback>
                <p:oleObj name="Equation" r:id="rId4" imgW="322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728" y="2080816"/>
                        <a:ext cx="6567760" cy="5104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062893"/>
              </p:ext>
            </p:extLst>
          </p:nvPr>
        </p:nvGraphicFramePr>
        <p:xfrm>
          <a:off x="1353343" y="2708920"/>
          <a:ext cx="605631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8" name="Equation" r:id="rId6" imgW="3098800" imgH="393700" progId="Equation.DSMT4">
                  <p:embed/>
                </p:oleObj>
              </mc:Choice>
              <mc:Fallback>
                <p:oleObj name="Equation" r:id="rId6" imgW="3098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343" y="2708920"/>
                        <a:ext cx="6056313" cy="741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508007"/>
              </p:ext>
            </p:extLst>
          </p:nvPr>
        </p:nvGraphicFramePr>
        <p:xfrm>
          <a:off x="2051720" y="4195221"/>
          <a:ext cx="1926569" cy="868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9" name="Equation" r:id="rId8" imgW="1015559" imgH="406224" progId="Equation.3">
                  <p:embed/>
                </p:oleObj>
              </mc:Choice>
              <mc:Fallback>
                <p:oleObj name="Equation" r:id="rId8" imgW="101555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195221"/>
                        <a:ext cx="1926569" cy="8684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032587" y="4365104"/>
            <a:ext cx="50740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ea typeface="+mn-ea"/>
                <a:cs typeface="Times New Roman" pitchFamily="18" charset="0"/>
              </a:rPr>
              <a:t>∈(</a:t>
            </a:r>
            <a:r>
              <a:rPr lang="en-US" altLang="zh-CN" sz="2400" b="1" i="1" dirty="0">
                <a:ea typeface="+mn-ea"/>
                <a:cs typeface="Times New Roman" pitchFamily="18" charset="0"/>
              </a:rPr>
              <a:t> a </a:t>
            </a:r>
            <a:r>
              <a:rPr lang="en-US" altLang="zh-CN" sz="2400" b="1" i="1" baseline="-25000" dirty="0">
                <a:ea typeface="+mn-ea"/>
                <a:cs typeface="Times New Roman" pitchFamily="18" charset="0"/>
              </a:rPr>
              <a:t>k</a:t>
            </a:r>
            <a:r>
              <a:rPr lang="en-US" altLang="zh-CN" sz="2400" b="1" i="1" dirty="0">
                <a:ea typeface="+mn-ea"/>
                <a:cs typeface="Times New Roman" pitchFamily="18" charset="0"/>
              </a:rPr>
              <a:t> ,  b </a:t>
            </a:r>
            <a:r>
              <a:rPr lang="en-US" altLang="zh-CN" sz="2400" b="1" i="1" baseline="-25000" dirty="0"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ea typeface="+mn-ea"/>
                <a:cs typeface="Times New Roman" pitchFamily="18" charset="0"/>
              </a:rPr>
              <a:t> ) </a:t>
            </a:r>
            <a:r>
              <a:rPr lang="en-US" altLang="zh-CN" sz="2400" b="1" i="1" dirty="0">
                <a:ea typeface="+mn-ea"/>
                <a:cs typeface="Times New Roman" pitchFamily="18" charset="0"/>
              </a:rPr>
              <a:t>,  </a:t>
            </a:r>
            <a:r>
              <a:rPr lang="en-US" altLang="zh-CN" sz="2400" b="1" i="1" dirty="0" smtClean="0">
                <a:ea typeface="+mn-ea"/>
                <a:cs typeface="Times New Roman" pitchFamily="18" charset="0"/>
              </a:rPr>
              <a:t>k=</a:t>
            </a:r>
            <a:r>
              <a:rPr lang="en-US" altLang="zh-CN" sz="2400" b="1" dirty="0" smtClean="0">
                <a:ea typeface="+mn-ea"/>
                <a:cs typeface="Times New Roman" pitchFamily="18" charset="0"/>
              </a:rPr>
              <a:t>0,1,2</a:t>
            </a:r>
            <a:r>
              <a:rPr lang="en-US" altLang="zh-CN" sz="2400" b="1" i="1" dirty="0">
                <a:ea typeface="+mn-ea"/>
                <a:cs typeface="Times New Roman" pitchFamily="18" charset="0"/>
              </a:rPr>
              <a:t>,…..</a:t>
            </a:r>
          </a:p>
        </p:txBody>
      </p:sp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732902"/>
              </p:ext>
            </p:extLst>
          </p:nvPr>
        </p:nvGraphicFramePr>
        <p:xfrm>
          <a:off x="1903134" y="5733256"/>
          <a:ext cx="44815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0" name="Equation" r:id="rId10" imgW="2120760" imgH="393480" progId="Equation.DSMT4">
                  <p:embed/>
                </p:oleObj>
              </mc:Choice>
              <mc:Fallback>
                <p:oleObj name="Equation" r:id="rId10" imgW="2120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134" y="5733256"/>
                        <a:ext cx="4481513" cy="885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4448175" y="5069979"/>
            <a:ext cx="3552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04688" y="5085107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近似根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的误差估计</a:t>
            </a:r>
          </a:p>
        </p:txBody>
      </p:sp>
      <p:graphicFrame>
        <p:nvGraphicFramePr>
          <p:cNvPr id="4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619201"/>
              </p:ext>
            </p:extLst>
          </p:nvPr>
        </p:nvGraphicFramePr>
        <p:xfrm>
          <a:off x="2085975" y="3439617"/>
          <a:ext cx="2295525" cy="73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1" name="Equation" r:id="rId12" imgW="1180588" imgH="393529" progId="Equation.DSMT4">
                  <p:embed/>
                </p:oleObj>
              </mc:Choice>
              <mc:Fallback>
                <p:oleObj name="Equation" r:id="rId12" imgW="118058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3439617"/>
                        <a:ext cx="2295525" cy="73728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58779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三</a:t>
              </a:r>
            </a:p>
          </p:txBody>
        </p:sp>
      </p:grpSp>
      <p:sp>
        <p:nvSpPr>
          <p:cNvPr id="35843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区间二分法</a:t>
            </a:r>
            <a:endParaRPr lang="zh-CN" altLang="en-US" sz="3600" dirty="0">
              <a:solidFill>
                <a:srgbClr val="0000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09801" y="2180167"/>
            <a:ext cx="3959225" cy="609600"/>
          </a:xfrm>
          <a:prstGeom prst="rect">
            <a:avLst/>
          </a:prstGeom>
          <a:solidFill>
            <a:schemeClr val="bg1"/>
          </a:solidFill>
          <a:ln w="571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3333FF"/>
                </a:solidFill>
                <a:ea typeface="楷体_GB2312" pitchFamily="49" charset="-122"/>
              </a:rPr>
              <a:t>确定初始区间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1239" y="3155951"/>
            <a:ext cx="3887787" cy="609600"/>
          </a:xfrm>
          <a:prstGeom prst="rect">
            <a:avLst/>
          </a:prstGeom>
          <a:solidFill>
            <a:schemeClr val="bg1"/>
          </a:solidFill>
          <a:ln w="571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3333FF"/>
                </a:solidFill>
                <a:ea typeface="楷体_GB2312" pitchFamily="49" charset="-122"/>
              </a:rPr>
              <a:t>求中点，算其函数值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1239" y="4161367"/>
            <a:ext cx="3887787" cy="609600"/>
          </a:xfrm>
          <a:prstGeom prst="rect">
            <a:avLst/>
          </a:prstGeom>
          <a:solidFill>
            <a:schemeClr val="bg1"/>
          </a:solidFill>
          <a:ln w="571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3333FF"/>
                </a:solidFill>
                <a:ea typeface="楷体_GB2312" pitchFamily="49" charset="-122"/>
              </a:rPr>
              <a:t>缩小区间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81239" y="5151967"/>
            <a:ext cx="3887787" cy="609600"/>
          </a:xfrm>
          <a:prstGeom prst="rect">
            <a:avLst/>
          </a:prstGeom>
          <a:solidFill>
            <a:schemeClr val="bg1"/>
          </a:solidFill>
          <a:ln w="571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3333FF"/>
                </a:solidFill>
                <a:ea typeface="楷体_GB2312" pitchFamily="49" charset="-122"/>
              </a:rPr>
              <a:t>算长度，比精度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09801" y="6142567"/>
            <a:ext cx="3959225" cy="609600"/>
          </a:xfrm>
          <a:prstGeom prst="rect">
            <a:avLst/>
          </a:prstGeom>
          <a:solidFill>
            <a:schemeClr val="bg1"/>
          </a:solidFill>
          <a:ln w="571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3333FF"/>
                </a:solidFill>
                <a:ea typeface="楷体_GB2312" pitchFamily="49" charset="-122"/>
              </a:rPr>
              <a:t>下结论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225925" y="3765551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244975" y="4770967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244975" y="5761567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6191250" y="3405717"/>
            <a:ext cx="1525588" cy="1981200"/>
            <a:chOff x="3846" y="1434"/>
            <a:chExt cx="961" cy="1248"/>
          </a:xfrm>
        </p:grpSpPr>
        <p:grpSp>
          <p:nvGrpSpPr>
            <p:cNvPr id="35855" name="Group 13"/>
            <p:cNvGrpSpPr>
              <a:grpSpLocks/>
            </p:cNvGrpSpPr>
            <p:nvPr/>
          </p:nvGrpSpPr>
          <p:grpSpPr bwMode="auto">
            <a:xfrm>
              <a:off x="3846" y="1434"/>
              <a:ext cx="576" cy="1248"/>
              <a:chOff x="3634" y="1321"/>
              <a:chExt cx="576" cy="1248"/>
            </a:xfrm>
          </p:grpSpPr>
          <p:sp>
            <p:nvSpPr>
              <p:cNvPr id="35857" name="Line 14"/>
              <p:cNvSpPr>
                <a:spLocks noChangeShapeType="1"/>
              </p:cNvSpPr>
              <p:nvPr/>
            </p:nvSpPr>
            <p:spPr bwMode="auto">
              <a:xfrm>
                <a:off x="3634" y="2569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8" name="Line 15"/>
              <p:cNvSpPr>
                <a:spLocks noChangeShapeType="1"/>
              </p:cNvSpPr>
              <p:nvPr/>
            </p:nvSpPr>
            <p:spPr bwMode="auto">
              <a:xfrm flipV="1">
                <a:off x="4210" y="1321"/>
                <a:ext cx="0" cy="1248"/>
              </a:xfrm>
              <a:prstGeom prst="line">
                <a:avLst/>
              </a:prstGeom>
              <a:noFill/>
              <a:ln w="57150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9" name="Line 16"/>
              <p:cNvSpPr>
                <a:spLocks noChangeShapeType="1"/>
              </p:cNvSpPr>
              <p:nvPr/>
            </p:nvSpPr>
            <p:spPr bwMode="auto">
              <a:xfrm flipH="1">
                <a:off x="3634" y="1321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56" name="Text Box 17"/>
            <p:cNvSpPr txBox="1">
              <a:spLocks noChangeArrowheads="1"/>
            </p:cNvSpPr>
            <p:nvPr/>
          </p:nvSpPr>
          <p:spPr bwMode="auto">
            <a:xfrm>
              <a:off x="4464" y="1750"/>
              <a:ext cx="343" cy="601"/>
            </a:xfrm>
            <a:prstGeom prst="rect">
              <a:avLst/>
            </a:prstGeom>
            <a:noFill/>
            <a:ln w="57150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3333FF"/>
                  </a:solidFill>
                  <a:ea typeface="楷体_GB2312" pitchFamily="49" charset="-122"/>
                </a:rPr>
                <a:t>返</a:t>
              </a:r>
            </a:p>
            <a:p>
              <a:pPr algn="ctr" eaLnBrk="1" hangingPunct="1"/>
              <a:r>
                <a:rPr lang="zh-CN" altLang="en-US" sz="2800">
                  <a:solidFill>
                    <a:srgbClr val="3333FF"/>
                  </a:solidFill>
                  <a:ea typeface="楷体_GB2312" pitchFamily="49" charset="-122"/>
                </a:rPr>
                <a:t>回</a:t>
              </a:r>
            </a:p>
          </p:txBody>
        </p:sp>
      </p:grp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225925" y="2827867"/>
            <a:ext cx="0" cy="36195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922338" y="1502834"/>
            <a:ext cx="594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BFA"/>
                    </a:gs>
                    <a:gs pos="15000">
                      <a:srgbClr val="C4D6EB"/>
                    </a:gs>
                    <a:gs pos="30001">
                      <a:srgbClr val="85C2FF"/>
                    </a:gs>
                    <a:gs pos="50000">
                      <a:srgbClr val="5E9EFF"/>
                    </a:gs>
                    <a:gs pos="70000">
                      <a:srgbClr val="85C2FF"/>
                    </a:gs>
                    <a:gs pos="85000">
                      <a:srgbClr val="C4D6EB"/>
                    </a:gs>
                    <a:gs pos="100000">
                      <a:srgbClr val="FFEBFA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latin typeface="+mj-ea"/>
                <a:ea typeface="+mj-ea"/>
              </a:rPr>
              <a:t>二分法求方程近似解的一般步骤：</a:t>
            </a:r>
          </a:p>
        </p:txBody>
      </p:sp>
    </p:spTree>
    <p:extLst>
      <p:ext uri="{BB962C8B-B14F-4D97-AF65-F5344CB8AC3E}">
        <p14:creationId xmlns:p14="http://schemas.microsoft.com/office/powerpoint/2010/main" val="131468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20" grpId="0" animBg="1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三</a:t>
              </a:r>
            </a:p>
          </p:txBody>
        </p:sp>
      </p:grpSp>
      <p:sp>
        <p:nvSpPr>
          <p:cNvPr id="36867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区间二分法</a:t>
            </a:r>
            <a:endParaRPr lang="zh-CN" altLang="en-US" sz="3600" dirty="0">
              <a:solidFill>
                <a:srgbClr val="0000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539875" y="2366434"/>
            <a:ext cx="7289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定区间，找中点，中值计算两边看</a:t>
            </a:r>
            <a:r>
              <a:rPr lang="en-US" altLang="zh-CN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同号去，异号算，零点落在异号间</a:t>
            </a:r>
            <a:r>
              <a:rPr lang="en-US" altLang="zh-CN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周而复始怎么办</a:t>
            </a:r>
            <a:r>
              <a:rPr lang="en-US" altLang="zh-CN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? </a:t>
            </a:r>
            <a:r>
              <a:rPr lang="zh-CN" altLang="en-US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精确度上来判断</a:t>
            </a:r>
            <a:r>
              <a:rPr lang="en-US" altLang="zh-CN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.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894138" y="1615018"/>
            <a:ext cx="20891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口  诀</a:t>
            </a:r>
          </a:p>
        </p:txBody>
      </p:sp>
      <p:pic>
        <p:nvPicPr>
          <p:cNvPr id="36870" name="Picture 10" descr="动画提问的米老鼠的图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446" y="4149080"/>
            <a:ext cx="2038725" cy="218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03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03648" y="2023112"/>
            <a:ext cx="72502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用二分法求出方程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-1=0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的一个近似解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精确度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0.1)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43806" y="2962948"/>
            <a:ext cx="70006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做出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函数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)=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的对应值表与图像．</a:t>
            </a:r>
          </a:p>
        </p:txBody>
      </p:sp>
      <p:graphicFrame>
        <p:nvGraphicFramePr>
          <p:cNvPr id="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8926"/>
              </p:ext>
            </p:extLst>
          </p:nvPr>
        </p:nvGraphicFramePr>
        <p:xfrm>
          <a:off x="2411760" y="3532316"/>
          <a:ext cx="6454776" cy="1259537"/>
        </p:xfrm>
        <a:graphic>
          <a:graphicData uri="http://schemas.openxmlformats.org/drawingml/2006/table">
            <a:tbl>
              <a:tblPr/>
              <a:tblGrid>
                <a:gridCol w="1075796"/>
                <a:gridCol w="1075796"/>
                <a:gridCol w="1075796"/>
                <a:gridCol w="1075796"/>
                <a:gridCol w="1075796"/>
                <a:gridCol w="1075796"/>
              </a:tblGrid>
              <a:tr h="6404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91450" marR="91450" marT="45735" marB="45735" horzOverflow="overflow">
                    <a:lnL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</a:t>
                      </a:r>
                    </a:p>
                  </a:txBody>
                  <a:tcPr marL="91450" marR="91450" marT="45735" marB="45735" horzOverflow="overflow">
                    <a:lnL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1450" marR="91450" marT="45735" marB="45735" horzOverflow="overflow">
                    <a:lnL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1450" marR="91450" marT="45735" marB="45735" horzOverflow="overflow">
                    <a:lnL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91450" marR="91450" marT="45735" marB="45735" horzOverflow="overflow">
                    <a:lnL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91450" marR="91450" marT="45735" marB="45735" horzOverflow="overflow">
                    <a:lnL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619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</a:p>
                  </a:txBody>
                  <a:tcPr marL="91450" marR="91450" marT="45735" marB="45735" horzOverflow="overflow">
                    <a:lnL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91450" marR="91450" marT="45735" marB="45735" horzOverflow="overflow">
                    <a:lnL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</a:t>
                      </a:r>
                    </a:p>
                  </a:txBody>
                  <a:tcPr marL="91450" marR="91450" marT="45735" marB="45735" horzOverflow="overflow">
                    <a:lnL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-2</a:t>
                      </a:r>
                    </a:p>
                  </a:txBody>
                  <a:tcPr marL="91450" marR="91450" marT="45735" marB="45735" horzOverflow="overflow">
                    <a:lnL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</a:t>
                      </a:r>
                    </a:p>
                  </a:txBody>
                  <a:tcPr marL="91450" marR="91450" marT="45735" marB="45735" horzOverflow="overflow">
                    <a:lnL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91450" marR="91450" marT="45735" marB="45735" horzOverflow="overflow">
                    <a:lnL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84"/>
          <p:cNvSpPr>
            <a:spLocks noChangeArrowheads="1"/>
          </p:cNvSpPr>
          <p:nvPr/>
        </p:nvSpPr>
        <p:spPr bwMode="auto">
          <a:xfrm>
            <a:off x="2627784" y="5185160"/>
            <a:ext cx="6297712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由图可知道此函数在区间（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-1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）与（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）内有零点．</a:t>
            </a:r>
          </a:p>
        </p:txBody>
      </p:sp>
      <p:pic>
        <p:nvPicPr>
          <p:cNvPr id="37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9" y="4273626"/>
            <a:ext cx="2160386" cy="187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8600" y="2068556"/>
            <a:ext cx="727075" cy="523875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5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28600" y="7408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14" name="组合 1"/>
          <p:cNvGrpSpPr>
            <a:grpSpLocks/>
          </p:cNvGrpSpPr>
          <p:nvPr/>
        </p:nvGrpSpPr>
        <p:grpSpPr bwMode="auto">
          <a:xfrm>
            <a:off x="-196850" y="548680"/>
            <a:ext cx="7223125" cy="1235075"/>
            <a:chOff x="1593541" y="2686050"/>
            <a:chExt cx="5144606" cy="911788"/>
          </a:xfrm>
        </p:grpSpPr>
        <p:sp>
          <p:nvSpPr>
            <p:cNvPr id="15" name="矩形 14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rgbClr val="000000"/>
                  </a:solidFill>
                </a:rPr>
                <a:t>三</a:t>
              </a:r>
              <a:endParaRPr lang="zh-CN" altLang="en-US" sz="4400" noProof="1">
                <a:solidFill>
                  <a:srgbClr val="000000"/>
                </a:solidFill>
              </a:endParaRPr>
            </a:p>
          </p:txBody>
        </p:sp>
      </p:grp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1157288" y="748705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区间二分法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992981" y="1499892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实例</a:t>
            </a:r>
            <a:endParaRPr lang="zh-CN" altLang="en-US" sz="28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50825" y="3010029"/>
            <a:ext cx="546100" cy="5222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1735390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7" grpId="0"/>
      <p:bldP spid="8" grpId="0" animBg="1"/>
      <p:bldP spid="18" grpId="0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三</a:t>
              </a:r>
            </a:p>
          </p:txBody>
        </p:sp>
      </p:grpSp>
      <p:sp>
        <p:nvSpPr>
          <p:cNvPr id="38915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区间二分法</a:t>
            </a:r>
            <a:endParaRPr lang="zh-CN" altLang="en-US" sz="3600" dirty="0">
              <a:solidFill>
                <a:srgbClr val="000000"/>
              </a:solidFill>
              <a:latin typeface="Arial" charset="0"/>
              <a:ea typeface="华文中宋" pitchFamily="2" charset="-122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763714" y="2036234"/>
          <a:ext cx="2960687" cy="91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4" name="Equation" r:id="rId4" imgW="1256755" imgH="393529" progId="Equation.DSMT4">
                  <p:embed/>
                </p:oleObj>
              </mc:Choice>
              <mc:Fallback>
                <p:oleObj name="Equation" r:id="rId4" imgW="125675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4" y="2036234"/>
                        <a:ext cx="2960687" cy="912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953000" y="2245784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5899150" y="2116668"/>
          <a:ext cx="2101850" cy="63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5" name="Equation" r:id="rId6" imgW="749300" imgH="228600" progId="Equation.DSMT4">
                  <p:embed/>
                </p:oleObj>
              </mc:Choice>
              <mc:Fallback>
                <p:oleObj name="Equation" r:id="rId6" imgW="74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2116668"/>
                        <a:ext cx="2101850" cy="639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953000" y="3007784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23965"/>
              </p:ext>
            </p:extLst>
          </p:nvPr>
        </p:nvGraphicFramePr>
        <p:xfrm>
          <a:off x="5900738" y="2823634"/>
          <a:ext cx="2633662" cy="641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6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2823634"/>
                        <a:ext cx="2633662" cy="641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217489" y="3678767"/>
          <a:ext cx="4670425" cy="1094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7" name="Equation" r:id="rId10" imgW="1675673" imgH="393529" progId="Equation.DSMT4">
                  <p:embed/>
                </p:oleObj>
              </mc:Choice>
              <mc:Fallback>
                <p:oleObj name="Equation" r:id="rId10" imgW="167567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9" y="3678767"/>
                        <a:ext cx="4670425" cy="1094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4953000" y="4011084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879267"/>
              </p:ext>
            </p:extLst>
          </p:nvPr>
        </p:nvGraphicFramePr>
        <p:xfrm>
          <a:off x="5905500" y="3858684"/>
          <a:ext cx="270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8" name="Equation" r:id="rId12" imgW="1015920" imgH="228600" progId="Equation.DSMT4">
                  <p:embed/>
                </p:oleObj>
              </mc:Choice>
              <mc:Fallback>
                <p:oleObj name="Equation" r:id="rId12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3858684"/>
                        <a:ext cx="2705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307976" y="4836585"/>
          <a:ext cx="4443413" cy="55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9" name="Equation" r:id="rId14" imgW="1625600" imgH="203200" progId="Equation.DSMT4">
                  <p:embed/>
                </p:oleObj>
              </mc:Choice>
              <mc:Fallback>
                <p:oleObj name="Equation" r:id="rId14" imgW="1625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6" y="4836585"/>
                        <a:ext cx="4443413" cy="554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4876800" y="4912784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45129"/>
              </p:ext>
            </p:extLst>
          </p:nvPr>
        </p:nvGraphicFramePr>
        <p:xfrm>
          <a:off x="5791200" y="4781552"/>
          <a:ext cx="3189288" cy="588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0" name="Equation" r:id="rId16" imgW="1244520" imgH="228600" progId="Equation.DSMT4">
                  <p:embed/>
                </p:oleObj>
              </mc:Choice>
              <mc:Fallback>
                <p:oleObj name="Equation" r:id="rId16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781552"/>
                        <a:ext cx="3189288" cy="588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1083318" y="1528611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在区间（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）中：</a:t>
            </a:r>
          </a:p>
        </p:txBody>
      </p: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990600" y="5495492"/>
            <a:ext cx="5713413" cy="717667"/>
            <a:chOff x="624" y="3103"/>
            <a:chExt cx="3599" cy="453"/>
          </a:xfrm>
        </p:grpSpPr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624" y="3132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+mj-ea"/>
                  <a:ea typeface="+mj-ea"/>
                </a:rPr>
                <a:t>由于</a:t>
              </a:r>
            </a:p>
          </p:txBody>
        </p:sp>
        <p:graphicFrame>
          <p:nvGraphicFramePr>
            <p:cNvPr id="3893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1030970"/>
                </p:ext>
              </p:extLst>
            </p:nvPr>
          </p:nvGraphicFramePr>
          <p:xfrm>
            <a:off x="1151" y="3103"/>
            <a:ext cx="3072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31" name="Equation" r:id="rId18" imgW="1892300" imgH="279400" progId="Equation.DSMT4">
                    <p:embed/>
                  </p:oleObj>
                </mc:Choice>
                <mc:Fallback>
                  <p:oleObj name="Equation" r:id="rId18" imgW="18923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3103"/>
                          <a:ext cx="3072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990600" y="6212418"/>
            <a:ext cx="6141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所以方程的一个近似解可取为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2.4375.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38188" y="2764367"/>
          <a:ext cx="4138612" cy="1094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2" name="Equation" r:id="rId20" imgW="1485900" imgH="393700" progId="Equation.DSMT4">
                  <p:embed/>
                </p:oleObj>
              </mc:Choice>
              <mc:Fallback>
                <p:oleObj name="Equation" r:id="rId20" imgW="1485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764367"/>
                        <a:ext cx="4138612" cy="1094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93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6" grpId="0" animBg="1"/>
      <p:bldP spid="28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395535" y="998538"/>
            <a:ext cx="849763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endParaRPr lang="en-US" altLang="zh-CN" sz="4400" b="1" dirty="0">
              <a:solidFill>
                <a:srgbClr val="FF0033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400" b="1" dirty="0" smtClean="0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 smtClean="0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400" b="1" dirty="0" smtClean="0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章 非线性</a:t>
            </a:r>
            <a:r>
              <a:rPr lang="zh-CN" altLang="en-US" sz="4400" b="1" dirty="0">
                <a:solidFill>
                  <a:srgbClr val="FF0033"/>
                </a:solidFill>
                <a:latin typeface="黑体" pitchFamily="49" charset="-122"/>
                <a:ea typeface="黑体" pitchFamily="49" charset="-122"/>
              </a:rPr>
              <a:t>方程的数值解法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39" y="2276872"/>
            <a:ext cx="5209694" cy="30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8" y="2132856"/>
            <a:ext cx="6156068" cy="367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85800" indent="-6858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u="sng" dirty="0" smtClean="0">
                <a:solidFill>
                  <a:srgbClr val="FF0000"/>
                </a:solidFill>
                <a:latin typeface="宋体" pitchFamily="2" charset="-122"/>
              </a:rPr>
              <a:t>非线性方程</a:t>
            </a:r>
            <a:endParaRPr lang="en-US" altLang="zh-CN" b="1" u="sng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逐步搜索法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区间二分法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迭代法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牛顿迭代法及其修正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4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23850" y="2060575"/>
          <a:ext cx="86106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Picture" r:id="rId4" imgW="4225682" imgH="2761427" progId="Word.Picture.8">
                  <p:embed/>
                </p:oleObj>
              </mc:Choice>
              <mc:Fallback>
                <p:oleObj name="Picture" r:id="rId4" imgW="4225682" imgH="276142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60575"/>
                        <a:ext cx="86106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2843213" y="1459001"/>
            <a:ext cx="2881312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课堂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测试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7408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-196850" y="548680"/>
            <a:ext cx="7223125" cy="1235075"/>
            <a:chOff x="1593541" y="2686050"/>
            <a:chExt cx="5144606" cy="911788"/>
          </a:xfrm>
        </p:grpSpPr>
        <p:sp>
          <p:nvSpPr>
            <p:cNvPr id="9" name="矩形 8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 smtClean="0">
                  <a:solidFill>
                    <a:srgbClr val="000000"/>
                  </a:solidFill>
                </a:rPr>
                <a:t>三</a:t>
              </a:r>
              <a:endParaRPr lang="zh-CN" altLang="en-US" sz="4400" noProof="1">
                <a:solidFill>
                  <a:srgbClr val="000000"/>
                </a:solidFill>
              </a:endParaRPr>
            </a:p>
          </p:txBody>
        </p:sp>
      </p:grp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1157288" y="748705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区间二分法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017552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544973"/>
              </p:ext>
            </p:extLst>
          </p:nvPr>
        </p:nvGraphicFramePr>
        <p:xfrm>
          <a:off x="251520" y="1412776"/>
          <a:ext cx="86106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Picture" r:id="rId4" imgW="4225682" imgH="2761427" progId="Word.Picture.8">
                  <p:embed/>
                </p:oleObj>
              </mc:Choice>
              <mc:Fallback>
                <p:oleObj name="Picture" r:id="rId4" imgW="4225682" imgH="276142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12776"/>
                        <a:ext cx="86106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2771800" y="891381"/>
            <a:ext cx="2879725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课堂测试  </a:t>
            </a:r>
          </a:p>
        </p:txBody>
      </p:sp>
    </p:spTree>
    <p:extLst>
      <p:ext uri="{BB962C8B-B14F-4D97-AF65-F5344CB8AC3E}">
        <p14:creationId xmlns:p14="http://schemas.microsoft.com/office/powerpoint/2010/main" val="1976322851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" y="990600"/>
          <a:ext cx="8534400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Picture" r:id="rId4" imgW="4225682" imgH="2465235" progId="Word.Picture.8">
                  <p:embed/>
                </p:oleObj>
              </mc:Choice>
              <mc:Fallback>
                <p:oleObj name="Picture" r:id="rId4" imgW="4225682" imgH="246523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8534400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655736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" y="990600"/>
          <a:ext cx="8534400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Picture2" r:id="rId4" imgW="4225159" imgH="2481943" progId="Word.Picture.8">
                  <p:embed/>
                </p:oleObj>
              </mc:Choice>
              <mc:Fallback>
                <p:oleObj name="Picture2" r:id="rId4" imgW="4225159" imgH="248194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8534400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032200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三</a:t>
              </a:r>
            </a:p>
          </p:txBody>
        </p:sp>
      </p:grpSp>
      <p:sp>
        <p:nvSpPr>
          <p:cNvPr id="39939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区间二分法</a:t>
            </a:r>
            <a:endParaRPr lang="zh-CN" altLang="en-US" sz="3600" dirty="0">
              <a:solidFill>
                <a:srgbClr val="0000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228600" y="14393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846139" y="1777888"/>
            <a:ext cx="5424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二分法在生活中的应用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96838" y="2468034"/>
            <a:ext cx="9015412" cy="23329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zh-CN" altLang="en-US" sz="2800" b="1" dirty="0">
                <a:latin typeface="+mj-ea"/>
                <a:ea typeface="+mj-ea"/>
              </a:rPr>
              <a:t>某个雷电交加的夜晚，医院的医生正在抢救一个危重病人，忽然电停了。据了解原因是供电站到医院的某处线路出现了故障，维修工，如何迅速查出故障所在</a:t>
            </a:r>
            <a:r>
              <a:rPr lang="zh-CN" altLang="zh-CN" sz="2800" b="1" dirty="0">
                <a:latin typeface="+mj-ea"/>
                <a:ea typeface="+mj-ea"/>
              </a:rPr>
              <a:t>？</a:t>
            </a:r>
            <a:r>
              <a:rPr lang="zh-CN" altLang="en-US" sz="2800" b="1" dirty="0">
                <a:latin typeface="+mj-ea"/>
                <a:ea typeface="+mj-ea"/>
              </a:rPr>
              <a:t>（线路长</a:t>
            </a:r>
            <a:r>
              <a:rPr lang="en-US" altLang="zh-CN" sz="2800" b="1" dirty="0">
                <a:latin typeface="+mj-ea"/>
                <a:ea typeface="+mj-ea"/>
              </a:rPr>
              <a:t>10km</a:t>
            </a:r>
            <a:r>
              <a:rPr lang="zh-CN" altLang="en-US" sz="2800" b="1" dirty="0">
                <a:latin typeface="+mj-ea"/>
                <a:ea typeface="+mj-ea"/>
              </a:rPr>
              <a:t>，每</a:t>
            </a:r>
            <a:r>
              <a:rPr lang="en-US" altLang="zh-CN" sz="2800" b="1" dirty="0">
                <a:latin typeface="+mj-ea"/>
                <a:ea typeface="+mj-ea"/>
              </a:rPr>
              <a:t>50m</a:t>
            </a:r>
            <a:r>
              <a:rPr lang="zh-CN" altLang="en-US" sz="2800" b="1" dirty="0">
                <a:latin typeface="+mj-ea"/>
                <a:ea typeface="+mj-ea"/>
              </a:rPr>
              <a:t>一根电线杆）</a:t>
            </a:r>
          </a:p>
        </p:txBody>
      </p:sp>
    </p:spTree>
    <p:extLst>
      <p:ext uri="{BB962C8B-B14F-4D97-AF65-F5344CB8AC3E}">
        <p14:creationId xmlns:p14="http://schemas.microsoft.com/office/powerpoint/2010/main" val="23616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三</a:t>
              </a:r>
            </a:p>
          </p:txBody>
        </p:sp>
      </p:grpSp>
      <p:sp>
        <p:nvSpPr>
          <p:cNvPr id="40963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charset="0"/>
                <a:ea typeface="华文中宋" pitchFamily="2" charset="-122"/>
              </a:rPr>
              <a:t>区间二分法</a:t>
            </a:r>
            <a:endParaRPr lang="zh-CN" altLang="en-US" sz="3600" dirty="0">
              <a:solidFill>
                <a:srgbClr val="000000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228600" y="1439334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40965" name="Rectangle 14"/>
          <p:cNvSpPr>
            <a:spLocks noChangeArrowheads="1"/>
          </p:cNvSpPr>
          <p:nvPr/>
        </p:nvSpPr>
        <p:spPr bwMode="auto">
          <a:xfrm>
            <a:off x="846138" y="1700944"/>
            <a:ext cx="5424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二分法在生活中的应用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07950" y="2315634"/>
            <a:ext cx="8474075" cy="572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zh-CN" sz="2400" b="1" dirty="0">
                <a:latin typeface="+mj-ea"/>
                <a:ea typeface="+mj-ea"/>
              </a:rPr>
              <a:t>    </a:t>
            </a:r>
            <a:r>
              <a:rPr lang="zh-CN" altLang="en-US" sz="2400" b="1" dirty="0">
                <a:latin typeface="+mj-ea"/>
                <a:ea typeface="+mj-ea"/>
              </a:rPr>
              <a:t>如图，设供电站和医院的所在处分别为点</a:t>
            </a:r>
            <a:r>
              <a:rPr lang="en-US" altLang="zh-CN" sz="2400" b="1" dirty="0">
                <a:latin typeface="+mj-ea"/>
                <a:ea typeface="+mj-ea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、</a:t>
            </a:r>
            <a:r>
              <a:rPr lang="en-US" altLang="zh-CN" sz="2400" b="1" dirty="0">
                <a:latin typeface="+mj-ea"/>
                <a:ea typeface="+mj-ea"/>
              </a:rPr>
              <a:t>B</a:t>
            </a:r>
            <a:endParaRPr lang="zh-CN" altLang="en-US" sz="2400" b="1" dirty="0">
              <a:latin typeface="+mj-ea"/>
              <a:ea typeface="+mj-ea"/>
            </a:endParaRP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143955"/>
            <a:ext cx="6699781" cy="159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" y="4826001"/>
            <a:ext cx="9013825" cy="17727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zh-CN" sz="2800" b="1" dirty="0">
                <a:latin typeface="+mj-ea"/>
                <a:ea typeface="+mj-ea"/>
              </a:rPr>
              <a:t>   </a:t>
            </a:r>
            <a:r>
              <a:rPr lang="zh-CN" altLang="zh-CN" sz="2800" b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+mj-ea"/>
                <a:ea typeface="+mj-ea"/>
              </a:rPr>
              <a:t>这样每查一次，就可以把待查的线路长度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缩减一半</a:t>
            </a:r>
            <a:r>
              <a:rPr lang="zh-CN" altLang="en-US" sz="2800" b="1" dirty="0">
                <a:solidFill>
                  <a:srgbClr val="0000FF"/>
                </a:solidFill>
                <a:latin typeface="+mj-ea"/>
                <a:ea typeface="+mj-ea"/>
              </a:rPr>
              <a:t>，算一算，要把故障可能发生的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范围缩小到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50-100m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左右</a:t>
            </a:r>
            <a:r>
              <a:rPr lang="zh-CN" altLang="en-US" sz="2800" b="1" dirty="0">
                <a:solidFill>
                  <a:srgbClr val="0000FF"/>
                </a:solidFill>
                <a:latin typeface="+mj-ea"/>
                <a:ea typeface="+mj-ea"/>
              </a:rPr>
              <a:t>，即一两根电杆附近，大概要查多少次呢？</a:t>
            </a:r>
          </a:p>
        </p:txBody>
      </p:sp>
      <p:sp>
        <p:nvSpPr>
          <p:cNvPr id="14" name="云形标注 13"/>
          <p:cNvSpPr>
            <a:spLocks noChangeArrowheads="1"/>
          </p:cNvSpPr>
          <p:nvPr/>
        </p:nvSpPr>
        <p:spPr bwMode="auto">
          <a:xfrm>
            <a:off x="7308851" y="2516718"/>
            <a:ext cx="1800225" cy="1007533"/>
          </a:xfrm>
          <a:prstGeom prst="cloudCallout">
            <a:avLst>
              <a:gd name="adj1" fmla="val -74532"/>
              <a:gd name="adj2" fmla="val 8452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0" lang="zh-CN" altLang="en-US" sz="2400" dirty="0">
                <a:ea typeface="华文中宋" pitchFamily="2" charset="-122"/>
                <a:cs typeface="Times New Roman" pitchFamily="18" charset="0"/>
              </a:rPr>
              <a:t>取中点</a:t>
            </a:r>
          </a:p>
        </p:txBody>
      </p:sp>
    </p:spTree>
    <p:extLst>
      <p:ext uri="{BB962C8B-B14F-4D97-AF65-F5344CB8AC3E}">
        <p14:creationId xmlns:p14="http://schemas.microsoft.com/office/powerpoint/2010/main" val="108537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组合 1"/>
          <p:cNvGrpSpPr>
            <a:grpSpLocks/>
          </p:cNvGrpSpPr>
          <p:nvPr/>
        </p:nvGrpSpPr>
        <p:grpSpPr bwMode="auto">
          <a:xfrm>
            <a:off x="-196850" y="537634"/>
            <a:ext cx="7223125" cy="1236133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5894"/>
              <a:ext cx="4460543" cy="5121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400" dirty="0"/>
            </a:p>
          </p:txBody>
        </p:sp>
      </p:grpSp>
      <p:sp>
        <p:nvSpPr>
          <p:cNvPr id="38915" name="文本框 7"/>
          <p:cNvSpPr txBox="1">
            <a:spLocks noChangeArrowheads="1"/>
          </p:cNvSpPr>
          <p:nvPr/>
        </p:nvSpPr>
        <p:spPr bwMode="auto">
          <a:xfrm>
            <a:off x="1157288" y="738717"/>
            <a:ext cx="4027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Arial" charset="0"/>
                <a:ea typeface="华文中宋" pitchFamily="2" charset="-122"/>
              </a:rPr>
              <a:t>课堂小结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66640"/>
            <a:ext cx="3156813" cy="327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19125" y="1773767"/>
            <a:ext cx="510381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.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非线性方程的数值求解</a:t>
            </a:r>
            <a:endParaRPr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2.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逐步搜索法求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方程的近似解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.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区间二分法求方程的近似解</a:t>
            </a:r>
            <a:endParaRPr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4.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二分法在生活中的应用</a:t>
            </a:r>
            <a:endParaRPr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5.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课后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作业（实验二：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66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校训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126067"/>
            <a:ext cx="5257800" cy="309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6" descr="新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22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1271588" y="4610101"/>
            <a:ext cx="7129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 b="1">
                <a:solidFill>
                  <a:srgbClr val="990000"/>
                </a:solidFill>
                <a:latin typeface="Arial" charset="0"/>
                <a:ea typeface="华文中宋" pitchFamily="2" charset="-122"/>
              </a:rPr>
              <a:t>               </a:t>
            </a:r>
            <a:r>
              <a:rPr lang="zh-CN" altLang="en-US" sz="4800" b="1">
                <a:solidFill>
                  <a:srgbClr val="990000"/>
                </a:solidFill>
                <a:latin typeface="Arial" charset="0"/>
                <a:ea typeface="华文中宋" pitchFamily="2" charset="-122"/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28941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3" name="矩形 2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一</a:t>
              </a:r>
            </a:p>
          </p:txBody>
        </p:sp>
      </p:grpSp>
      <p:sp>
        <p:nvSpPr>
          <p:cNvPr id="23555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非线性方程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23557" name="Rectangle 14"/>
          <p:cNvSpPr>
            <a:spLocks noChangeArrowheads="1"/>
          </p:cNvSpPr>
          <p:nvPr/>
        </p:nvSpPr>
        <p:spPr bwMode="auto">
          <a:xfrm>
            <a:off x="874713" y="1503363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线性方程与非线性方程</a:t>
            </a:r>
            <a:endParaRPr lang="zh-CN" altLang="en-US" sz="28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8763" y="1966913"/>
            <a:ext cx="8785225" cy="260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defRPr/>
            </a:pPr>
            <a:r>
              <a:rPr kumimoji="0" lang="zh-CN" altLang="en-US" sz="2800" b="1" dirty="0" smtClean="0">
                <a:latin typeface="+mn-ea"/>
                <a:ea typeface="+mn-ea"/>
              </a:rPr>
              <a:t>    工程实际与科学计算中都遇到大量求解非线性方程的问题。设非线性方程</a:t>
            </a:r>
            <a:endParaRPr kumimoji="0" lang="en-US" altLang="zh-CN" sz="2800" b="1" dirty="0" smtClean="0">
              <a:latin typeface="+mn-ea"/>
              <a:ea typeface="+mn-ea"/>
            </a:endParaRPr>
          </a:p>
          <a:p>
            <a:pPr algn="ctr" eaLnBrk="1" hangingPunct="1">
              <a:lnSpc>
                <a:spcPts val="4000"/>
              </a:lnSpc>
              <a:defRPr/>
            </a:pPr>
            <a:r>
              <a:rPr kumimoji="0" lang="en-US" altLang="zh-CN" sz="3600" b="1" i="1" dirty="0">
                <a:ea typeface="+mn-ea"/>
                <a:cs typeface="Times New Roman" pitchFamily="18" charset="0"/>
              </a:rPr>
              <a:t> </a:t>
            </a:r>
            <a:r>
              <a:rPr kumimoji="0" lang="en-US" altLang="zh-CN" sz="3600" b="1" i="1" dirty="0" smtClean="0">
                <a:ea typeface="+mn-ea"/>
                <a:cs typeface="Times New Roman" pitchFamily="18" charset="0"/>
              </a:rPr>
              <a:t>   </a:t>
            </a:r>
            <a:r>
              <a:rPr kumimoji="0" lang="en-US" altLang="zh-CN" sz="3600" b="1" i="1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f</a:t>
            </a:r>
            <a:r>
              <a:rPr kumimoji="0" lang="en-US" altLang="zh-CN" sz="3600" b="1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(</a:t>
            </a:r>
            <a:r>
              <a:rPr kumimoji="0" lang="en-US" altLang="zh-CN" sz="3600" b="1" i="1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x</a:t>
            </a:r>
            <a:r>
              <a:rPr kumimoji="0" lang="en-US" altLang="zh-CN" sz="3600" b="1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)</a:t>
            </a:r>
            <a:r>
              <a:rPr kumimoji="0" lang="en-US" altLang="zh-CN" sz="3600" b="1" i="1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=</a:t>
            </a:r>
            <a:r>
              <a:rPr kumimoji="0" lang="en-US" altLang="zh-CN" sz="3600" b="1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0</a:t>
            </a:r>
            <a:endParaRPr kumimoji="0" lang="en-US" altLang="zh-CN" sz="3600" b="1" dirty="0">
              <a:solidFill>
                <a:srgbClr val="FF0000"/>
              </a:solidFill>
              <a:ea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defRPr/>
            </a:pPr>
            <a:r>
              <a:rPr kumimoji="0" lang="en-US" altLang="zh-CN" sz="3600" b="1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      </a:t>
            </a:r>
            <a:r>
              <a:rPr kumimoji="0" lang="en-US" altLang="zh-CN" sz="2800" b="1" dirty="0">
                <a:latin typeface="+mn-ea"/>
                <a:ea typeface="+mn-ea"/>
              </a:rPr>
              <a:t> </a:t>
            </a:r>
            <a:r>
              <a:rPr kumimoji="0" lang="zh-CN" altLang="en-US" sz="2800" b="1" dirty="0">
                <a:latin typeface="+mn-ea"/>
                <a:ea typeface="+mn-ea"/>
              </a:rPr>
              <a:t>求数</a:t>
            </a:r>
            <a:r>
              <a:rPr kumimoji="0" lang="en-US" altLang="zh-CN" sz="2800" b="1" i="1" dirty="0" smtClean="0">
                <a:ea typeface="+mn-ea"/>
                <a:cs typeface="Times New Roman" pitchFamily="18" charset="0"/>
              </a:rPr>
              <a:t>x</a:t>
            </a:r>
            <a:r>
              <a:rPr kumimoji="0" lang="zh-CN" altLang="en-US" sz="2800" b="1" i="1" baseline="30000" dirty="0" smtClean="0">
                <a:ea typeface="+mn-ea"/>
                <a:cs typeface="Times New Roman" pitchFamily="18" charset="0"/>
              </a:rPr>
              <a:t>*</a:t>
            </a:r>
            <a:r>
              <a:rPr kumimoji="0" lang="zh-CN" altLang="en-US" sz="2800" b="1" dirty="0">
                <a:latin typeface="+mn-ea"/>
                <a:ea typeface="+mn-ea"/>
              </a:rPr>
              <a:t>，</a:t>
            </a:r>
            <a:r>
              <a:rPr kumimoji="0" lang="zh-CN" altLang="en-US" sz="2800" b="1" dirty="0" smtClean="0">
                <a:latin typeface="+mn-ea"/>
                <a:ea typeface="+mn-ea"/>
              </a:rPr>
              <a:t>使得</a:t>
            </a:r>
            <a:r>
              <a:rPr kumimoji="0" lang="en-US" altLang="zh-CN" sz="2800" b="1" i="1" dirty="0" smtClean="0">
                <a:cs typeface="Times New Roman" pitchFamily="18" charset="0"/>
              </a:rPr>
              <a:t>f</a:t>
            </a:r>
            <a:r>
              <a:rPr kumimoji="0" lang="en-US" altLang="zh-CN" sz="2800" b="1" dirty="0" smtClean="0">
                <a:cs typeface="Times New Roman" pitchFamily="18" charset="0"/>
              </a:rPr>
              <a:t>(</a:t>
            </a:r>
            <a:r>
              <a:rPr kumimoji="0" lang="en-US" altLang="zh-CN" sz="2800" b="1" i="1" dirty="0">
                <a:cs typeface="Times New Roman" pitchFamily="18" charset="0"/>
              </a:rPr>
              <a:t>x</a:t>
            </a:r>
            <a:r>
              <a:rPr kumimoji="0" lang="zh-CN" altLang="en-US" sz="2800" b="1" i="1" baseline="30000" dirty="0">
                <a:cs typeface="Times New Roman" pitchFamily="18" charset="0"/>
              </a:rPr>
              <a:t>*</a:t>
            </a:r>
            <a:r>
              <a:rPr kumimoji="0" lang="en-US" altLang="zh-CN" sz="2800" b="1" dirty="0" smtClean="0">
                <a:cs typeface="Times New Roman" pitchFamily="18" charset="0"/>
              </a:rPr>
              <a:t>)</a:t>
            </a:r>
            <a:r>
              <a:rPr kumimoji="0" lang="en-US" altLang="zh-CN" sz="2800" b="1" i="1" dirty="0" smtClean="0">
                <a:cs typeface="Times New Roman" pitchFamily="18" charset="0"/>
              </a:rPr>
              <a:t>=</a:t>
            </a:r>
            <a:r>
              <a:rPr kumimoji="0" lang="en-US" altLang="zh-CN" sz="2800" b="1" dirty="0" smtClean="0">
                <a:cs typeface="Times New Roman" pitchFamily="18" charset="0"/>
              </a:rPr>
              <a:t>0</a:t>
            </a:r>
            <a:r>
              <a:rPr kumimoji="0" lang="zh-CN" altLang="en-US" sz="2800" b="1" dirty="0" smtClean="0">
                <a:cs typeface="Times New Roman" pitchFamily="18" charset="0"/>
              </a:rPr>
              <a:t>，则称</a:t>
            </a:r>
            <a:r>
              <a:rPr kumimoji="0" lang="en-US" altLang="zh-CN" sz="2800" b="1" i="1" dirty="0">
                <a:cs typeface="Times New Roman" pitchFamily="18" charset="0"/>
              </a:rPr>
              <a:t>x</a:t>
            </a:r>
            <a:r>
              <a:rPr kumimoji="0" lang="zh-CN" altLang="en-US" sz="2800" b="1" i="1" baseline="30000" dirty="0">
                <a:cs typeface="Times New Roman" pitchFamily="18" charset="0"/>
              </a:rPr>
              <a:t>*</a:t>
            </a:r>
            <a:r>
              <a:rPr kumimoji="0" lang="zh-CN" altLang="en-US" sz="2800" b="1" dirty="0" smtClean="0">
                <a:cs typeface="Times New Roman" pitchFamily="18" charset="0"/>
              </a:rPr>
              <a:t>为方程</a:t>
            </a:r>
            <a:r>
              <a:rPr kumimoji="0" lang="en-US" altLang="zh-CN" sz="2800" b="1" i="1" dirty="0" smtClean="0">
                <a:cs typeface="Times New Roman" pitchFamily="18" charset="0"/>
              </a:rPr>
              <a:t>f</a:t>
            </a:r>
            <a:r>
              <a:rPr kumimoji="0" lang="en-US" altLang="zh-CN" sz="2800" b="1" dirty="0" smtClean="0">
                <a:cs typeface="Times New Roman" pitchFamily="18" charset="0"/>
              </a:rPr>
              <a:t>(</a:t>
            </a:r>
            <a:r>
              <a:rPr kumimoji="0" lang="en-US" altLang="zh-CN" sz="2800" b="1" i="1" dirty="0" smtClean="0">
                <a:cs typeface="Times New Roman" pitchFamily="18" charset="0"/>
              </a:rPr>
              <a:t>x</a:t>
            </a:r>
            <a:r>
              <a:rPr kumimoji="0" lang="en-US" altLang="zh-CN" sz="2800" b="1" dirty="0" smtClean="0">
                <a:cs typeface="Times New Roman" pitchFamily="18" charset="0"/>
              </a:rPr>
              <a:t>)</a:t>
            </a:r>
            <a:r>
              <a:rPr kumimoji="0" lang="en-US" altLang="zh-CN" sz="2800" b="1" i="1" dirty="0" smtClean="0">
                <a:cs typeface="Times New Roman" pitchFamily="18" charset="0"/>
              </a:rPr>
              <a:t>=</a:t>
            </a:r>
            <a:r>
              <a:rPr kumimoji="0" lang="en-US" altLang="zh-CN" sz="2800" b="1" dirty="0">
                <a:cs typeface="Times New Roman" pitchFamily="18" charset="0"/>
              </a:rPr>
              <a:t>0</a:t>
            </a:r>
            <a:r>
              <a:rPr kumimoji="0" lang="zh-CN" altLang="en-US" sz="2800" b="1" dirty="0" smtClean="0">
                <a:cs typeface="Times New Roman" pitchFamily="18" charset="0"/>
              </a:rPr>
              <a:t>的根，或称求函数</a:t>
            </a:r>
            <a:r>
              <a:rPr kumimoji="0" lang="en-US" altLang="zh-CN" sz="2800" b="1" i="1" dirty="0">
                <a:cs typeface="Times New Roman" pitchFamily="18" charset="0"/>
              </a:rPr>
              <a:t>f</a:t>
            </a:r>
            <a:r>
              <a:rPr kumimoji="0" lang="en-US" altLang="zh-CN" sz="2800" b="1" dirty="0">
                <a:cs typeface="Times New Roman" pitchFamily="18" charset="0"/>
              </a:rPr>
              <a:t>(</a:t>
            </a:r>
            <a:r>
              <a:rPr kumimoji="0" lang="en-US" altLang="zh-CN" sz="2800" b="1" i="1" dirty="0">
                <a:cs typeface="Times New Roman" pitchFamily="18" charset="0"/>
              </a:rPr>
              <a:t>x</a:t>
            </a:r>
            <a:r>
              <a:rPr kumimoji="0" lang="en-US" altLang="zh-CN" sz="2800" b="1" dirty="0" smtClean="0">
                <a:cs typeface="Times New Roman" pitchFamily="18" charset="0"/>
              </a:rPr>
              <a:t>)</a:t>
            </a:r>
            <a:r>
              <a:rPr kumimoji="0" lang="zh-CN" altLang="en-US" sz="2800" b="1" dirty="0" smtClean="0">
                <a:cs typeface="Times New Roman" pitchFamily="18" charset="0"/>
              </a:rPr>
              <a:t>的零点</a:t>
            </a:r>
            <a:r>
              <a:rPr kumimoji="0" lang="zh-CN" altLang="en-US" sz="2800" b="1" dirty="0" smtClean="0">
                <a:cs typeface="Times New Roman" pitchFamily="18" charset="0"/>
              </a:rPr>
              <a:t>。</a:t>
            </a:r>
            <a:endParaRPr kumimoji="0" lang="en-US" altLang="zh-CN" sz="2800" b="1" dirty="0" smtClean="0"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750" y="4558681"/>
            <a:ext cx="880745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cs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>
                <a:cs typeface="Times New Roman" panose="02020603050405020304" pitchFamily="18" charset="0"/>
              </a:rPr>
              <a:t>是一次多项式，则称上面的方程为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线性方程</a:t>
            </a:r>
            <a:r>
              <a:rPr lang="zh-CN" altLang="en-US" sz="2800" b="1" dirty="0"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defRPr/>
            </a:pPr>
            <a:r>
              <a:rPr lang="zh-CN" altLang="en-US" sz="2800" b="1" dirty="0">
                <a:cs typeface="Times New Roman" panose="02020603050405020304" pitchFamily="18" charset="0"/>
              </a:rPr>
              <a:t>     否则称之为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非线性方程</a:t>
            </a:r>
            <a:r>
              <a:rPr lang="zh-CN" altLang="en-US" sz="2800" b="1" dirty="0">
                <a:cs typeface="Times New Roman" panose="02020603050405020304" pitchFamily="18" charset="0"/>
              </a:rPr>
              <a:t>。通常的非线性方程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有：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324544" y="5445224"/>
            <a:ext cx="895553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defRPr/>
            </a:pPr>
            <a:r>
              <a:rPr lang="zh-CN" altLang="en-US" sz="2800" b="1" dirty="0" smtClean="0">
                <a:solidFill>
                  <a:srgbClr val="F57B17"/>
                </a:solidFill>
                <a:latin typeface="+mn-ea"/>
              </a:rPr>
              <a:t>       代数方程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（二次、三次等）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  <a:p>
            <a:pPr>
              <a:lnSpc>
                <a:spcPts val="4500"/>
              </a:lnSpc>
              <a:defRPr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       </a:t>
            </a:r>
            <a:r>
              <a:rPr lang="zh-CN" altLang="en-US" sz="2800" b="1" dirty="0">
                <a:solidFill>
                  <a:srgbClr val="F57B17"/>
                </a:solidFill>
                <a:latin typeface="+mn-ea"/>
              </a:rPr>
              <a:t>超越方程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（三角方程、指数方程、对数方程等）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   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24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组合 1"/>
          <p:cNvGrpSpPr>
            <a:grpSpLocks/>
          </p:cNvGrpSpPr>
          <p:nvPr/>
        </p:nvGrpSpPr>
        <p:grpSpPr bwMode="auto">
          <a:xfrm>
            <a:off x="-130845" y="538163"/>
            <a:ext cx="7223125" cy="1235075"/>
            <a:chOff x="1593541" y="2686050"/>
            <a:chExt cx="5144606" cy="911788"/>
          </a:xfrm>
        </p:grpSpPr>
        <p:sp>
          <p:nvSpPr>
            <p:cNvPr id="4" name="矩形 3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一</a:t>
              </a:r>
            </a:p>
          </p:txBody>
        </p:sp>
      </p:grpSp>
      <p:sp>
        <p:nvSpPr>
          <p:cNvPr id="24580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非线性方程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1700808"/>
            <a:ext cx="91440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4400" b="1">
                <a:solidFill>
                  <a:srgbClr val="CC00FF"/>
                </a:solidFill>
                <a:latin typeface="黑体" pitchFamily="49" charset="-122"/>
                <a:ea typeface="黑体" pitchFamily="49" charset="-122"/>
              </a:rPr>
              <a:t>为什么要学习数值求解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27896"/>
            <a:ext cx="3397250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505200" y="2448521"/>
            <a:ext cx="5543550" cy="9191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kumimoji="0" lang="zh-CN" altLang="en-US" sz="2400" b="1" kern="0" dirty="0" smtClean="0">
                <a:solidFill>
                  <a:srgbClr val="000000"/>
                </a:solidFill>
              </a:rPr>
              <a:t>问题</a:t>
            </a:r>
            <a:r>
              <a:rPr kumimoji="0" lang="en-US" altLang="zh-CN" sz="2400" b="1" kern="0" dirty="0" smtClean="0">
                <a:solidFill>
                  <a:srgbClr val="000000"/>
                </a:solidFill>
              </a:rPr>
              <a:t>1</a:t>
            </a:r>
            <a:r>
              <a:rPr kumimoji="0" lang="zh-CN" altLang="en-US" sz="2400" b="1" kern="0" dirty="0" smtClean="0">
                <a:solidFill>
                  <a:srgbClr val="000000"/>
                </a:solidFill>
              </a:rPr>
              <a:t>：求非线性方程</a:t>
            </a:r>
            <a:r>
              <a:rPr lang="en-US" altLang="zh-CN" sz="2400" b="1" i="1" dirty="0" smtClean="0">
                <a:latin typeface="Times New Roman"/>
              </a:rPr>
              <a:t>x</a:t>
            </a:r>
            <a:r>
              <a:rPr lang="en-US" altLang="zh-CN" sz="2400" b="1" baseline="30000" dirty="0" smtClean="0">
                <a:latin typeface="Times New Roman"/>
              </a:rPr>
              <a:t>5</a:t>
            </a:r>
            <a:r>
              <a:rPr lang="en-US" altLang="zh-CN" sz="2400" b="1" dirty="0" smtClean="0">
                <a:latin typeface="Times New Roman"/>
              </a:rPr>
              <a:t>+3</a:t>
            </a:r>
            <a:r>
              <a:rPr lang="en-US" altLang="zh-CN" sz="2400" b="1" i="1" dirty="0" smtClean="0">
                <a:latin typeface="Times New Roman"/>
              </a:rPr>
              <a:t>x</a:t>
            </a:r>
            <a:r>
              <a:rPr lang="en-US" altLang="zh-CN" sz="2400" b="1" dirty="0" smtClean="0">
                <a:latin typeface="Times New Roman"/>
              </a:rPr>
              <a:t>-1=0</a:t>
            </a:r>
            <a:r>
              <a:rPr lang="zh-CN" altLang="en-US" sz="2400" b="1" dirty="0" smtClean="0">
                <a:latin typeface="Times New Roman"/>
              </a:rPr>
              <a:t>的</a:t>
            </a:r>
            <a:endParaRPr lang="en-US" altLang="zh-CN" sz="2400" b="1" dirty="0" smtClean="0">
              <a:latin typeface="Times New Roman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Times New Roman"/>
              </a:rPr>
              <a:t>最小正根，要求误差不超过</a:t>
            </a:r>
            <a:r>
              <a:rPr lang="en-US" altLang="zh-CN" sz="2400" b="1" dirty="0" smtClean="0">
                <a:latin typeface="Times New Roman"/>
              </a:rPr>
              <a:t>0.01</a:t>
            </a:r>
            <a:r>
              <a:rPr lang="zh-CN" altLang="en-US" sz="2400" b="1" dirty="0" smtClean="0">
                <a:latin typeface="Times New Roman"/>
              </a:rPr>
              <a:t>。</a:t>
            </a:r>
            <a:endParaRPr kumimoji="0" lang="zh-CN" altLang="en-US" sz="2400" b="1" kern="0" dirty="0" smtClean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14725" y="3378796"/>
            <a:ext cx="5400675" cy="12747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4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问题</a:t>
            </a:r>
            <a:r>
              <a:rPr kumimoji="0" lang="en-US" altLang="zh-CN" sz="24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：求超越方程</a:t>
            </a:r>
            <a:r>
              <a:rPr kumimoji="0" lang="en-US" altLang="zh-CN" sz="24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1-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-sin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=0</a:t>
            </a:r>
            <a:r>
              <a:rPr lang="zh-CN" altLang="en-US" sz="2400" b="1" dirty="0">
                <a:solidFill>
                  <a:srgbClr val="000000"/>
                </a:solidFill>
                <a:latin typeface="Times New Roman"/>
              </a:rPr>
              <a:t>在区间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[0,1]</a:t>
            </a:r>
            <a:r>
              <a:rPr lang="zh-CN" altLang="en-US" sz="2400" b="1" dirty="0">
                <a:solidFill>
                  <a:srgbClr val="000000"/>
                </a:solidFill>
                <a:latin typeface="Times New Roman"/>
              </a:rPr>
              <a:t>的近似根，要求误差不大于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0.001</a:t>
            </a:r>
            <a:r>
              <a:rPr lang="zh-CN" altLang="en-US" sz="2400" b="1" dirty="0">
                <a:solidFill>
                  <a:srgbClr val="000000"/>
                </a:solidFill>
                <a:latin typeface="Times New Roman"/>
              </a:rPr>
              <a:t>。</a:t>
            </a:r>
            <a:endParaRPr kumimoji="0" lang="zh-CN" altLang="en-US" sz="2400" b="1" kern="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endParaRPr kumimoji="0" lang="zh-CN" altLang="en-US" sz="2400" b="1" dirty="0">
              <a:solidFill>
                <a:srgbClr val="000000"/>
              </a:solidFill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1" y="4481361"/>
            <a:ext cx="8820150" cy="138499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  对于基本的代数方程，当</a:t>
            </a:r>
            <a:r>
              <a:rPr lang="zh-CN" altLang="en-US" sz="2800" b="1" dirty="0">
                <a:solidFill>
                  <a:srgbClr val="FF0000"/>
                </a:solidFill>
              </a:rPr>
              <a:t>次数超过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时，通常不能用解析法求出方程的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根；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 对于</a:t>
            </a:r>
            <a:r>
              <a:rPr lang="zh-CN" altLang="en-US" sz="2800" b="1" dirty="0">
                <a:solidFill>
                  <a:srgbClr val="FF0000"/>
                </a:solidFill>
              </a:rPr>
              <a:t>超越方程那就更难了。</a:t>
            </a:r>
          </a:p>
        </p:txBody>
      </p:sp>
    </p:spTree>
    <p:extLst>
      <p:ext uri="{BB962C8B-B14F-4D97-AF65-F5344CB8AC3E}">
        <p14:creationId xmlns:p14="http://schemas.microsoft.com/office/powerpoint/2010/main" val="3225766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4" name="矩形 3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一</a:t>
              </a:r>
            </a:p>
          </p:txBody>
        </p:sp>
      </p:grp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非线性方程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3017" y="1701006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b="1" dirty="0" smtClean="0">
                <a:latin typeface="+mn-ea"/>
                <a:ea typeface="+mn-ea"/>
              </a:rPr>
              <a:t>    在</a:t>
            </a:r>
            <a:r>
              <a:rPr kumimoji="0" lang="zh-CN" altLang="en-US" sz="2800" b="1" dirty="0">
                <a:latin typeface="+mn-ea"/>
                <a:ea typeface="+mn-ea"/>
              </a:rPr>
              <a:t>求根时通常假设非线性</a:t>
            </a:r>
            <a:r>
              <a:rPr kumimoji="0" lang="zh-CN" altLang="en-US" sz="2800" b="1" dirty="0" smtClean="0">
                <a:latin typeface="+mn-ea"/>
                <a:ea typeface="+mn-ea"/>
              </a:rPr>
              <a:t>方程</a:t>
            </a:r>
            <a:r>
              <a:rPr kumimoji="0" lang="en-US" altLang="zh-CN" sz="2800" b="1" i="1" dirty="0">
                <a:cs typeface="Times New Roman" pitchFamily="18" charset="0"/>
              </a:rPr>
              <a:t>f</a:t>
            </a:r>
            <a:r>
              <a:rPr kumimoji="0" lang="en-US" altLang="zh-CN" sz="2800" b="1" dirty="0">
                <a:cs typeface="Times New Roman" pitchFamily="18" charset="0"/>
              </a:rPr>
              <a:t>(</a:t>
            </a:r>
            <a:r>
              <a:rPr kumimoji="0" lang="en-US" altLang="zh-CN" sz="2800" b="1" i="1" dirty="0">
                <a:cs typeface="Times New Roman" pitchFamily="18" charset="0"/>
              </a:rPr>
              <a:t>x</a:t>
            </a:r>
            <a:r>
              <a:rPr kumimoji="0" lang="en-US" altLang="zh-CN" sz="2800" b="1" dirty="0">
                <a:cs typeface="Times New Roman" pitchFamily="18" charset="0"/>
              </a:rPr>
              <a:t>)</a:t>
            </a:r>
            <a:r>
              <a:rPr kumimoji="0" lang="en-US" altLang="zh-CN" sz="2800" b="1" i="1" dirty="0">
                <a:cs typeface="Times New Roman" pitchFamily="18" charset="0"/>
              </a:rPr>
              <a:t>=</a:t>
            </a:r>
            <a:r>
              <a:rPr kumimoji="0" lang="en-US" altLang="zh-CN" sz="2800" b="1" dirty="0" smtClean="0">
                <a:cs typeface="Times New Roman" pitchFamily="18" charset="0"/>
              </a:rPr>
              <a:t>0</a:t>
            </a:r>
            <a:r>
              <a:rPr kumimoji="0" lang="zh-CN" altLang="en-US" sz="2800" b="1" dirty="0" smtClean="0">
                <a:latin typeface="+mn-ea"/>
                <a:ea typeface="+mn-ea"/>
              </a:rPr>
              <a:t>中的</a:t>
            </a:r>
            <a:endParaRPr kumimoji="0" lang="en-US" altLang="zh-CN" sz="2800" b="1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zh-CN" altLang="en-US" sz="2800" b="1" dirty="0" smtClean="0">
                <a:latin typeface="+mn-ea"/>
                <a:ea typeface="+mn-ea"/>
              </a:rPr>
              <a:t>函数</a:t>
            </a:r>
            <a:r>
              <a:rPr kumimoji="0" lang="en-US" altLang="zh-CN" sz="2800" b="1" i="1" dirty="0">
                <a:cs typeface="Times New Roman" pitchFamily="18" charset="0"/>
              </a:rPr>
              <a:t>f</a:t>
            </a:r>
            <a:r>
              <a:rPr kumimoji="0" lang="en-US" altLang="zh-CN" sz="2800" b="1" dirty="0">
                <a:cs typeface="Times New Roman" pitchFamily="18" charset="0"/>
              </a:rPr>
              <a:t>(</a:t>
            </a:r>
            <a:r>
              <a:rPr kumimoji="0" lang="en-US" altLang="zh-CN" sz="2800" b="1" i="1" dirty="0">
                <a:cs typeface="Times New Roman" pitchFamily="18" charset="0"/>
              </a:rPr>
              <a:t>x</a:t>
            </a:r>
            <a:r>
              <a:rPr kumimoji="0" lang="en-US" altLang="zh-CN" sz="2800" b="1" dirty="0" smtClean="0">
                <a:cs typeface="Times New Roman" pitchFamily="18" charset="0"/>
              </a:rPr>
              <a:t>)</a:t>
            </a:r>
            <a:r>
              <a:rPr kumimoji="0" lang="en-US" altLang="zh-CN" sz="2800" b="1" i="1" dirty="0" smtClean="0">
                <a:cs typeface="Times New Roman" pitchFamily="18" charset="0"/>
              </a:rPr>
              <a:t> </a:t>
            </a:r>
            <a:r>
              <a:rPr kumimoji="0" lang="zh-CN" altLang="en-US" sz="2800" b="1" dirty="0" smtClean="0">
                <a:latin typeface="+mn-ea"/>
                <a:ea typeface="+mn-ea"/>
              </a:rPr>
              <a:t>是关于</a:t>
            </a:r>
            <a:r>
              <a:rPr kumimoji="0" lang="en-US" altLang="zh-CN" sz="2800" b="1" i="1" dirty="0" smtClean="0"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zh-CN" altLang="en-US" sz="2800" b="1" dirty="0" smtClean="0">
                <a:latin typeface="+mn-ea"/>
                <a:ea typeface="+mn-ea"/>
              </a:rPr>
              <a:t>的</a:t>
            </a:r>
            <a:r>
              <a:rPr kumimoji="0" lang="zh-CN" altLang="en-US" sz="2800" b="1" dirty="0">
                <a:solidFill>
                  <a:srgbClr val="F57B17"/>
                </a:solidFill>
                <a:latin typeface="+mn-ea"/>
                <a:ea typeface="+mn-ea"/>
              </a:rPr>
              <a:t>连续函数</a:t>
            </a:r>
            <a:r>
              <a:rPr kumimoji="0" lang="zh-CN" altLang="en-US" sz="2800" b="1" dirty="0">
                <a:latin typeface="+mn-ea"/>
                <a:ea typeface="+mn-ea"/>
              </a:rPr>
              <a:t>。</a:t>
            </a:r>
            <a:endParaRPr lang="en-US" altLang="zh-CN" sz="2800" b="1" dirty="0" smtClean="0">
              <a:latin typeface="+mn-ea"/>
              <a:ea typeface="+mn-ea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174670" y="2690917"/>
            <a:ext cx="475737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   若令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y=f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800" b="1" dirty="0" smtClean="0"/>
              <a:t>则</a:t>
            </a:r>
            <a:r>
              <a:rPr lang="zh-CN" altLang="en-US" sz="2800" b="1" dirty="0"/>
              <a:t>它在平面直角坐标系</a:t>
            </a:r>
            <a:r>
              <a:rPr lang="zh-CN" altLang="en-US" sz="2800" b="1" i="1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anose="02020603050405020304" pitchFamily="18" charset="0"/>
              </a:rPr>
              <a:t>O-</a:t>
            </a:r>
            <a:r>
              <a:rPr lang="en-US" altLang="zh-CN" sz="2800" b="1" i="1" dirty="0" err="1">
                <a:latin typeface="Times New Roman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800" b="1" i="1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/>
              <a:t>下</a:t>
            </a:r>
            <a:r>
              <a:rPr lang="zh-CN" altLang="en-US" sz="2800" b="1" dirty="0"/>
              <a:t>的图象为连续曲线，</a:t>
            </a:r>
            <a:r>
              <a:rPr lang="zh-CN" alt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239228" y="3807282"/>
            <a:ext cx="8151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16" y="2607715"/>
            <a:ext cx="4181475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53017" y="4844235"/>
            <a:ext cx="88931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宋体" pitchFamily="2" charset="-122"/>
              </a:rPr>
              <a:t>   如图，求</a:t>
            </a:r>
            <a:r>
              <a:rPr kumimoji="0" lang="en-US" altLang="zh-CN" sz="2800" b="1" i="1" dirty="0">
                <a:cs typeface="Times New Roman" pitchFamily="18" charset="0"/>
              </a:rPr>
              <a:t>f</a:t>
            </a:r>
            <a:r>
              <a:rPr kumimoji="0" lang="en-US" altLang="zh-CN" sz="2800" b="1" dirty="0">
                <a:cs typeface="Times New Roman" pitchFamily="18" charset="0"/>
              </a:rPr>
              <a:t>(</a:t>
            </a:r>
            <a:r>
              <a:rPr kumimoji="0" lang="en-US" altLang="zh-CN" sz="2800" b="1" i="1" dirty="0">
                <a:cs typeface="Times New Roman" pitchFamily="18" charset="0"/>
              </a:rPr>
              <a:t>x</a:t>
            </a:r>
            <a:r>
              <a:rPr kumimoji="0" lang="en-US" altLang="zh-CN" sz="2800" b="1" dirty="0">
                <a:cs typeface="Times New Roman" pitchFamily="18" charset="0"/>
              </a:rPr>
              <a:t>)</a:t>
            </a:r>
            <a:r>
              <a:rPr kumimoji="0" lang="en-US" altLang="zh-CN" sz="2800" b="1" i="1" dirty="0">
                <a:cs typeface="Times New Roman" pitchFamily="18" charset="0"/>
              </a:rPr>
              <a:t>=</a:t>
            </a:r>
            <a:r>
              <a:rPr kumimoji="0" lang="en-US" altLang="zh-CN" sz="2800" b="1" dirty="0"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宋体" pitchFamily="2" charset="-122"/>
              </a:rPr>
              <a:t> 的</a:t>
            </a:r>
            <a:r>
              <a:rPr lang="zh-CN" altLang="en-US" sz="2800" b="1" dirty="0">
                <a:latin typeface="宋体" pitchFamily="2" charset="-122"/>
              </a:rPr>
              <a:t>根</a:t>
            </a:r>
            <a:r>
              <a:rPr lang="zh-CN" altLang="en-US" sz="2800" b="1" dirty="0" smtClean="0">
                <a:latin typeface="宋体" pitchFamily="2" charset="-122"/>
              </a:rPr>
              <a:t>，</a:t>
            </a:r>
            <a:endParaRPr lang="en-US" altLang="zh-CN" sz="2800" b="1" dirty="0" smtClean="0">
              <a:latin typeface="宋体" pitchFamily="2" charset="-122"/>
            </a:endParaRPr>
          </a:p>
          <a:p>
            <a:pPr eaLnBrk="1" hangingPunct="1"/>
            <a:r>
              <a:rPr lang="zh-CN" altLang="en-US" sz="2800" b="1" dirty="0" smtClean="0">
                <a:latin typeface="宋体" pitchFamily="2" charset="-122"/>
              </a:rPr>
              <a:t>就是</a:t>
            </a:r>
            <a:r>
              <a:rPr lang="zh-CN" altLang="en-US" sz="2800" b="1" dirty="0">
                <a:latin typeface="宋体" pitchFamily="2" charset="-122"/>
              </a:rPr>
              <a:t>求 </a:t>
            </a:r>
            <a:r>
              <a:rPr lang="en-US" altLang="zh-CN" sz="2800" b="1" i="1" dirty="0"/>
              <a:t> y=f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i="1" dirty="0"/>
              <a:t> </a:t>
            </a:r>
            <a:r>
              <a:rPr lang="zh-CN" altLang="en-US" sz="2800" b="1" dirty="0">
                <a:latin typeface="宋体" pitchFamily="2" charset="-122"/>
              </a:rPr>
              <a:t>与 </a:t>
            </a:r>
            <a:r>
              <a:rPr lang="en-US" altLang="zh-CN" sz="2800" b="1" i="1" dirty="0">
                <a:cs typeface="Times New Roman" pitchFamily="18" charset="0"/>
              </a:rPr>
              <a:t>x </a:t>
            </a:r>
            <a:r>
              <a:rPr lang="zh-CN" altLang="en-US" sz="2800" b="1" dirty="0">
                <a:latin typeface="宋体" pitchFamily="2" charset="-122"/>
              </a:rPr>
              <a:t>轴的交点。</a:t>
            </a:r>
          </a:p>
          <a:p>
            <a:pPr eaLnBrk="1" hangingPunct="1"/>
            <a:r>
              <a:rPr lang="zh-CN" altLang="en-US" sz="2800" b="1" dirty="0" smtClean="0">
                <a:latin typeface="宋体" pitchFamily="2" charset="-122"/>
              </a:rPr>
              <a:t>方程</a:t>
            </a:r>
            <a:r>
              <a:rPr kumimoji="0" lang="en-US" altLang="zh-CN" sz="2800" b="1" i="1" dirty="0">
                <a:cs typeface="Times New Roman" pitchFamily="18" charset="0"/>
              </a:rPr>
              <a:t>f</a:t>
            </a:r>
            <a:r>
              <a:rPr kumimoji="0" lang="en-US" altLang="zh-CN" sz="2800" b="1" dirty="0">
                <a:cs typeface="Times New Roman" pitchFamily="18" charset="0"/>
              </a:rPr>
              <a:t>(</a:t>
            </a:r>
            <a:r>
              <a:rPr kumimoji="0" lang="en-US" altLang="zh-CN" sz="2800" b="1" i="1" dirty="0">
                <a:cs typeface="Times New Roman" pitchFamily="18" charset="0"/>
              </a:rPr>
              <a:t>x</a:t>
            </a:r>
            <a:r>
              <a:rPr kumimoji="0" lang="en-US" altLang="zh-CN" sz="2800" b="1" dirty="0">
                <a:cs typeface="Times New Roman" pitchFamily="18" charset="0"/>
              </a:rPr>
              <a:t>)</a:t>
            </a:r>
            <a:r>
              <a:rPr kumimoji="0" lang="en-US" altLang="zh-CN" sz="2800" b="1" i="1" dirty="0">
                <a:cs typeface="Times New Roman" pitchFamily="18" charset="0"/>
              </a:rPr>
              <a:t>=</a:t>
            </a:r>
            <a:r>
              <a:rPr kumimoji="0" lang="en-US" altLang="zh-CN" sz="2800" b="1" dirty="0"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宋体" pitchFamily="2" charset="-122"/>
              </a:rPr>
              <a:t>的</a:t>
            </a:r>
            <a:r>
              <a:rPr lang="zh-CN" altLang="en-US" sz="2800" b="1" dirty="0">
                <a:latin typeface="宋体" pitchFamily="2" charset="-122"/>
              </a:rPr>
              <a:t>根：实根、虚根</a:t>
            </a:r>
            <a:r>
              <a:rPr lang="zh-CN" altLang="en-US" sz="2800" b="1" dirty="0" smtClean="0">
                <a:latin typeface="宋体" pitchFamily="2" charset="-122"/>
              </a:rPr>
              <a:t>。</a:t>
            </a:r>
            <a:r>
              <a:rPr lang="zh-CN" altLang="en-US" sz="2800" b="1" dirty="0" smtClean="0">
                <a:solidFill>
                  <a:srgbClr val="F57B17"/>
                </a:solidFill>
                <a:latin typeface="宋体" pitchFamily="2" charset="-122"/>
              </a:rPr>
              <a:t>单根</a:t>
            </a:r>
            <a:r>
              <a:rPr lang="zh-CN" altLang="en-US" sz="2800" b="1" dirty="0">
                <a:solidFill>
                  <a:srgbClr val="F57B17"/>
                </a:solidFill>
                <a:latin typeface="宋体" pitchFamily="2" charset="-122"/>
              </a:rPr>
              <a:t>、重根</a:t>
            </a:r>
            <a:r>
              <a:rPr lang="zh-CN" altLang="en-US" sz="2800" b="1" dirty="0">
                <a:latin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6920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4" name="矩形 3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一</a:t>
              </a:r>
            </a:p>
          </p:txBody>
        </p:sp>
      </p:grp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非线性方程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239228" y="3807282"/>
            <a:ext cx="8151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43234" y="1929844"/>
            <a:ext cx="84492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    若函数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可分解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f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baseline="30000" dirty="0" smtClean="0">
                <a:solidFill>
                  <a:srgbClr val="C00000"/>
                </a:solidFill>
                <a:cs typeface="Times New Roman" pitchFamily="18" charset="0"/>
              </a:rPr>
              <a:t>*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baseline="30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   则称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baseline="30000" dirty="0">
                <a:cs typeface="Times New Roman" pitchFamily="18" charset="0"/>
              </a:rPr>
              <a:t>*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是方程 的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重根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和函数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重零点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   当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 baseline="30000" dirty="0">
                <a:cs typeface="Times New Roman" pitchFamily="18" charset="0"/>
              </a:rPr>
              <a:t>*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是方程的单根和函数 的单零点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442231"/>
              </p:ext>
            </p:extLst>
          </p:nvPr>
        </p:nvGraphicFramePr>
        <p:xfrm>
          <a:off x="1331640" y="4582754"/>
          <a:ext cx="6412521" cy="51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3" imgW="2869920" imgH="228600" progId="Equation.DSMT4">
                  <p:embed/>
                </p:oleObj>
              </mc:Choice>
              <mc:Fallback>
                <p:oleObj name="Equation" r:id="rId3" imgW="286992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582754"/>
                        <a:ext cx="6412521" cy="51174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26822" y="4003275"/>
            <a:ext cx="84997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定理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函数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baseline="30000" dirty="0">
                <a:cs typeface="Times New Roman" pitchFamily="18" charset="0"/>
              </a:rPr>
              <a:t>*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的某邻域存在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阶连续导数，若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      则称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baseline="30000" dirty="0">
                <a:cs typeface="Times New Roman" pitchFamily="18" charset="0"/>
              </a:rPr>
              <a:t>*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是方程 的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重根和函数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重零点。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时，称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baseline="30000" dirty="0">
                <a:cs typeface="Times New Roman" pitchFamily="18" charset="0"/>
              </a:rPr>
              <a:t>*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是方程的单根和函数 的单零点。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74713" y="1503363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单根和重根</a:t>
            </a:r>
            <a:endParaRPr lang="zh-CN" altLang="en-US" sz="28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18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9" name="矩形 8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一</a:t>
              </a:r>
            </a:p>
          </p:txBody>
        </p:sp>
      </p:grp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非线性方程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74713" y="1503363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实例</a:t>
            </a:r>
            <a:endParaRPr lang="zh-CN" altLang="en-US" sz="28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356182"/>
              </p:ext>
            </p:extLst>
          </p:nvPr>
        </p:nvGraphicFramePr>
        <p:xfrm>
          <a:off x="442913" y="2036763"/>
          <a:ext cx="8610600" cy="527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Picture" r:id="rId3" imgW="4226040" imgH="2766240" progId="Word.Picture.8">
                  <p:embed/>
                </p:oleObj>
              </mc:Choice>
              <mc:Fallback>
                <p:oleObj name="Picture" r:id="rId3" imgW="4226040" imgH="27662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2036763"/>
                        <a:ext cx="8610600" cy="527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806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59234"/>
              </p:ext>
            </p:extLst>
          </p:nvPr>
        </p:nvGraphicFramePr>
        <p:xfrm>
          <a:off x="611188" y="2333625"/>
          <a:ext cx="7332662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Picture" r:id="rId4" imgW="2743200" imgH="1828800" progId="Word.Picture.8">
                  <p:embed/>
                </p:oleObj>
              </mc:Choice>
              <mc:Fallback>
                <p:oleObj name="Picture" r:id="rId4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33625"/>
                        <a:ext cx="7332662" cy="488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196850" y="538163"/>
            <a:ext cx="7223125" cy="1235075"/>
            <a:chOff x="1593541" y="2686050"/>
            <a:chExt cx="5144606" cy="911788"/>
          </a:xfrm>
        </p:grpSpPr>
        <p:sp>
          <p:nvSpPr>
            <p:cNvPr id="6" name="矩形 5"/>
            <p:cNvSpPr/>
            <p:nvPr/>
          </p:nvSpPr>
          <p:spPr>
            <a:xfrm>
              <a:off x="2277604" y="2886455"/>
              <a:ext cx="4460543" cy="510976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93541" y="2686050"/>
              <a:ext cx="911788" cy="911788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0B6E38"/>
                </a:gs>
              </a:gsLst>
              <a:lin ang="5400000" scaled="0"/>
            </a:gra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charset="0"/>
                <a:buNone/>
                <a:defRPr/>
              </a:pPr>
              <a:r>
                <a:rPr lang="zh-CN" altLang="en-US" sz="4400" noProof="1">
                  <a:solidFill>
                    <a:srgbClr val="000000"/>
                  </a:solidFill>
                </a:rPr>
                <a:t>一</a:t>
              </a:r>
            </a:p>
          </p:txBody>
        </p:sp>
      </p:grp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57288" y="738188"/>
            <a:ext cx="402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000000"/>
                </a:solidFill>
                <a:latin typeface="Arial" pitchFamily="34" charset="0"/>
                <a:ea typeface="华文中宋" pitchFamily="2" charset="-122"/>
              </a:rPr>
              <a:t>非线性方程</a:t>
            </a:r>
            <a:endParaRPr lang="zh-CN" altLang="en-US" sz="3600" dirty="0">
              <a:solidFill>
                <a:srgbClr val="000000"/>
              </a:solidFill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600" y="1439863"/>
            <a:ext cx="184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solidFill>
                <a:srgbClr val="CC00CC"/>
              </a:solidFill>
              <a:ea typeface="隶书" pitchFamily="49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874713" y="1503363"/>
            <a:ext cx="435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28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实例</a:t>
            </a:r>
            <a:endParaRPr lang="zh-CN" altLang="en-US" sz="28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156546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FFFFFF"/>
      </a:accent3>
      <a:accent4>
        <a:srgbClr val="000000"/>
      </a:accent4>
      <a:accent5>
        <a:srgbClr val="C8CECA"/>
      </a:accent5>
      <a:accent6>
        <a:srgbClr val="BB4B38"/>
      </a:accent6>
      <a:hlink>
        <a:srgbClr val="CCCC00"/>
      </a:hlink>
      <a:folHlink>
        <a:srgbClr val="B2B2B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1544</Words>
  <Application>Microsoft Office PowerPoint</Application>
  <PresentationFormat>全屏显示(4:3)</PresentationFormat>
  <Paragraphs>262</Paragraphs>
  <Slides>37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默认设计模板</vt:lpstr>
      <vt:lpstr>Equation</vt:lpstr>
      <vt:lpstr>Picture</vt:lpstr>
      <vt:lpstr>Picture2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jielilin</dc:creator>
  <cp:lastModifiedBy>jielilin</cp:lastModifiedBy>
  <cp:revision>117</cp:revision>
  <cp:lastPrinted>2022-03-29T07:09:24Z</cp:lastPrinted>
  <dcterms:created xsi:type="dcterms:W3CDTF">2022-03-22T03:16:51Z</dcterms:created>
  <dcterms:modified xsi:type="dcterms:W3CDTF">2022-04-02T03:35:31Z</dcterms:modified>
</cp:coreProperties>
</file>