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sldIdLst>
    <p:sldId id="405" r:id="rId2"/>
    <p:sldId id="407" r:id="rId3"/>
    <p:sldId id="361" r:id="rId4"/>
    <p:sldId id="410" r:id="rId5"/>
    <p:sldId id="411" r:id="rId6"/>
    <p:sldId id="412" r:id="rId7"/>
    <p:sldId id="413" r:id="rId8"/>
    <p:sldId id="414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422" r:id="rId17"/>
    <p:sldId id="423" r:id="rId18"/>
    <p:sldId id="424" r:id="rId19"/>
    <p:sldId id="393" r:id="rId20"/>
    <p:sldId id="425" r:id="rId21"/>
    <p:sldId id="426" r:id="rId22"/>
    <p:sldId id="427" r:id="rId23"/>
    <p:sldId id="428" r:id="rId24"/>
    <p:sldId id="429" r:id="rId25"/>
    <p:sldId id="430" r:id="rId26"/>
    <p:sldId id="415" r:id="rId27"/>
    <p:sldId id="338" r:id="rId28"/>
    <p:sldId id="381" r:id="rId29"/>
    <p:sldId id="432" r:id="rId30"/>
    <p:sldId id="431" r:id="rId31"/>
    <p:sldId id="433" r:id="rId32"/>
    <p:sldId id="434" r:id="rId33"/>
    <p:sldId id="435" r:id="rId34"/>
    <p:sldId id="355" r:id="rId35"/>
    <p:sldId id="356" r:id="rId36"/>
    <p:sldId id="416" r:id="rId37"/>
    <p:sldId id="357" r:id="rId38"/>
    <p:sldId id="358" r:id="rId39"/>
    <p:sldId id="383" r:id="rId40"/>
    <p:sldId id="359" r:id="rId41"/>
    <p:sldId id="417" r:id="rId42"/>
    <p:sldId id="421" r:id="rId43"/>
    <p:sldId id="418" r:id="rId44"/>
    <p:sldId id="419" r:id="rId45"/>
    <p:sldId id="42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FF9900"/>
    <a:srgbClr val="006600"/>
    <a:srgbClr val="339966"/>
    <a:srgbClr val="006666"/>
    <a:srgbClr val="CC33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3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11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7.wmf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12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35776205-5320-4F6E-AA38-824E365EF8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121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2DE95-C7FB-4A89-B1D5-7F7F8A6B7B3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2733C-ECEF-4E9B-86DE-A8711E83891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E27C5-A1C2-42B3-A02C-5154650370F5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DB429-9811-4A27-B4F2-FCCB36EFCEE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EE6B6-4896-4BC2-824C-E86CBFF0A9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3177-8587-4525-AC02-6B2565049B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D9EC4F-4A07-4606-84A6-14AE610F42B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5715C1-C1DA-4479-94AE-EBFA499E39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EA062-AFCA-4E05-B16F-DC1872E29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656D6-F613-4C28-9145-0033A20956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2978A-419F-4D9D-A57A-A909B2860C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690EB-BA0E-49AE-B96B-B0396EEF62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1D20F-0C14-4010-BDE2-FE3EDA99971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25066-C8E3-4AA4-A1FE-FC90A5F5B2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1C84A-BBAD-4E2A-99A9-447B423279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2E5BD-098B-4979-83F3-1CA01EB541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AB76A1-F95D-47F4-83E5-E2F77B57CE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5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7.jpg"/><Relationship Id="rId4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7.bin"/><Relationship Id="rId3" Type="http://schemas.openxmlformats.org/officeDocument/2006/relationships/image" Target="../media/image84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4" Type="http://schemas.openxmlformats.org/officeDocument/2006/relationships/image" Target="../media/image85.jpe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audio" Target="../media/audio5.wav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2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9.wmf"/><Relationship Id="rId3" Type="http://schemas.openxmlformats.org/officeDocument/2006/relationships/audio" Target="../media/audio6.wav"/><Relationship Id="rId7" Type="http://schemas.openxmlformats.org/officeDocument/2006/relationships/image" Target="../media/image102.jpeg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6.wmf"/><Relationship Id="rId11" Type="http://schemas.openxmlformats.org/officeDocument/2006/relationships/image" Target="../media/image98.wmf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102.bin"/><Relationship Id="rId4" Type="http://schemas.openxmlformats.org/officeDocument/2006/relationships/audio" Target="../media/audio5.wav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audio" Target="../media/audio5.wav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4" Type="http://schemas.openxmlformats.org/officeDocument/2006/relationships/image" Target="../media/image102.jpeg"/><Relationship Id="rId9" Type="http://schemas.openxmlformats.org/officeDocument/2006/relationships/oleObject" Target="../embeddings/oleObject1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audio" Target="../media/audio8.wav"/><Relationship Id="rId5" Type="http://schemas.openxmlformats.org/officeDocument/2006/relationships/audio" Target="../media/audio7.wav"/><Relationship Id="rId10" Type="http://schemas.openxmlformats.org/officeDocument/2006/relationships/image" Target="../media/image113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11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7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22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1258888" y="333375"/>
          <a:ext cx="8207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6" name="剪辑" r:id="rId4" imgW="1857600" imgH="3995640" progId="MS_ClipArt_Gallery.2">
                  <p:embed/>
                </p:oleObj>
              </mc:Choice>
              <mc:Fallback>
                <p:oleObj name="剪辑" r:id="rId4" imgW="1857600" imgH="3995640" progId="MS_ClipArt_Gallery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8207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31913" y="1700213"/>
            <a:ext cx="66960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5F03B3"/>
                </a:solidFill>
                <a:latin typeface="Times New Roman" pitchFamily="18" charset="0"/>
              </a:rPr>
              <a:t>       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例如：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在现代机械工业中用计算机程序控制加工机械零件，根据设计可给出零件外形曲线的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某些型值点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,y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=1,2,…,n)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，加工时为控制每步走刀方向及步数，就要算出零件外形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曲线及其它点的函数值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，才能加工出外表光滑的零件，这就是求插值函数的问题。</a:t>
            </a:r>
          </a:p>
          <a:p>
            <a:endParaRPr kumimoji="1" lang="zh-CN" altLang="en-US" sz="2800" dirty="0">
              <a:latin typeface="Times New Roman" pitchFamily="18" charset="0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2275" y="2349500"/>
            <a:ext cx="6551613" cy="26162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dirty="0">
                <a:solidFill>
                  <a:srgbClr val="800000"/>
                </a:solidFill>
                <a:ea typeface="隶书" pitchFamily="49" charset="-122"/>
              </a:rPr>
              <a:t>一</a:t>
            </a:r>
            <a:r>
              <a:rPr lang="zh-CN" altLang="en-US" sz="3600" dirty="0">
                <a:solidFill>
                  <a:srgbClr val="800000"/>
                </a:solidFill>
              </a:rPr>
              <a:t>、</a:t>
            </a:r>
            <a:r>
              <a:rPr lang="zh-CN" altLang="en-US" b="1" dirty="0"/>
              <a:t>插值问题解的存在、唯一性？</a:t>
            </a:r>
            <a:endParaRPr lang="zh-CN" altLang="en-US" sz="3600" b="1" dirty="0">
              <a:solidFill>
                <a:srgbClr val="8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dirty="0">
                <a:solidFill>
                  <a:srgbClr val="800000"/>
                </a:solidFill>
                <a:ea typeface="隶书" pitchFamily="49" charset="-122"/>
              </a:rPr>
              <a:t>二、</a:t>
            </a:r>
            <a:r>
              <a:rPr lang="zh-CN" altLang="en-US" b="1" dirty="0"/>
              <a:t>插值多项式的常用构造方法</a:t>
            </a:r>
            <a:r>
              <a:rPr lang="zh-CN" altLang="en-US" b="1" dirty="0" smtClean="0"/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800000"/>
                </a:solidFill>
                <a:ea typeface="隶书" pitchFamily="49" charset="-122"/>
              </a:rPr>
              <a:t>三、</a:t>
            </a:r>
            <a:r>
              <a:rPr lang="zh-CN" altLang="en-US" b="1" dirty="0" smtClean="0"/>
              <a:t>插值函数的误差如何估计？</a:t>
            </a:r>
            <a:endParaRPr lang="zh-CN" altLang="en-US" sz="3600" b="1" dirty="0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192515" name="AutoShape 3"/>
          <p:cNvSpPr>
            <a:spLocks noChangeArrowheads="1"/>
          </p:cNvSpPr>
          <p:nvPr/>
        </p:nvSpPr>
        <p:spPr bwMode="auto">
          <a:xfrm>
            <a:off x="250825" y="2133600"/>
            <a:ext cx="838200" cy="2732088"/>
          </a:xfrm>
          <a:prstGeom prst="verticalScroll">
            <a:avLst>
              <a:gd name="adj" fmla="val 12500"/>
            </a:avLst>
          </a:prstGeom>
          <a:solidFill>
            <a:srgbClr val="CC99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zh-CN" altLang="en-US" sz="3200" b="1">
                <a:latin typeface="Arial" pitchFamily="34" charset="-78"/>
                <a:ea typeface="楷体_GB2312" pitchFamily="49" charset="-122"/>
              </a:rPr>
              <a:t>代数插值</a:t>
            </a:r>
          </a:p>
        </p:txBody>
      </p:sp>
      <p:sp>
        <p:nvSpPr>
          <p:cNvPr id="192516" name="AutoShape 4"/>
          <p:cNvSpPr>
            <a:spLocks noChangeArrowheads="1"/>
          </p:cNvSpPr>
          <p:nvPr/>
        </p:nvSpPr>
        <p:spPr bwMode="auto">
          <a:xfrm>
            <a:off x="990600" y="3384550"/>
            <a:ext cx="701675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CCFF"/>
          </a:solidFill>
          <a:ln w="9525">
            <a:pattFill prst="smCheck">
              <a:fgClr>
                <a:schemeClr val="tx2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900113" y="3032125"/>
            <a:ext cx="93503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>
                <a:solidFill>
                  <a:schemeClr val="hlink"/>
                </a:solidFill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4984750" cy="839788"/>
          </a:xfrm>
        </p:spPr>
        <p:txBody>
          <a:bodyPr/>
          <a:lstStyle/>
          <a:p>
            <a:r>
              <a:rPr kumimoji="1" lang="zh-CN" altLang="en-US" sz="4000" b="1" dirty="0">
                <a:solidFill>
                  <a:schemeClr val="hlink"/>
                </a:solidFill>
                <a:sym typeface="Wingdings" pitchFamily="2" charset="2"/>
              </a:rPr>
              <a:t> 代数</a:t>
            </a:r>
            <a:r>
              <a:rPr kumimoji="1" lang="zh-CN" altLang="en-US" sz="4000" b="1" dirty="0">
                <a:solidFill>
                  <a:schemeClr val="hlink"/>
                </a:solidFill>
              </a:rPr>
              <a:t>插值</a:t>
            </a:r>
          </a:p>
        </p:txBody>
      </p:sp>
      <p:sp>
        <p:nvSpPr>
          <p:cNvPr id="3" name="矩形 2"/>
          <p:cNvSpPr/>
          <p:nvPr/>
        </p:nvSpPr>
        <p:spPr>
          <a:xfrm>
            <a:off x="665874" y="2060848"/>
            <a:ext cx="7884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当选择代数多项式作为插值函数时，称为代数多项式插值。 </a:t>
            </a: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1196280" y="2636912"/>
            <a:ext cx="7696200" cy="19208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定义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</a:rPr>
              <a:t>代数多项式插值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</a:rPr>
              <a:t>)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设函数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y=f(x)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[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a,b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上已知</a:t>
            </a:r>
            <a:r>
              <a:rPr kumimoji="1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n+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个点     </a:t>
            </a:r>
            <a:r>
              <a:rPr kumimoji="1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     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a≤x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&lt;x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&lt;……&lt;x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≤b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上的函数值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                                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, y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,……,y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求一个次数不高于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的代数多项式 </a:t>
            </a:r>
          </a:p>
        </p:txBody>
      </p:sp>
      <p:graphicFrame>
        <p:nvGraphicFramePr>
          <p:cNvPr id="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44974"/>
              </p:ext>
            </p:extLst>
          </p:nvPr>
        </p:nvGraphicFramePr>
        <p:xfrm>
          <a:off x="1178496" y="4709120"/>
          <a:ext cx="45005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8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496" y="4709120"/>
                        <a:ext cx="4500563" cy="503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1175469" y="5314528"/>
            <a:ext cx="25908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使满足插值条件 </a:t>
            </a:r>
          </a:p>
        </p:txBody>
      </p:sp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72787"/>
              </p:ext>
            </p:extLst>
          </p:nvPr>
        </p:nvGraphicFramePr>
        <p:xfrm>
          <a:off x="3842469" y="5314528"/>
          <a:ext cx="3825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9" name="Equation" r:id="rId5" imgW="1942920" imgH="228600" progId="Equation.DSMT4">
                  <p:embed/>
                </p:oleObj>
              </mc:Choice>
              <mc:Fallback>
                <p:oleObj name="Equation" r:id="rId5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469" y="5314528"/>
                        <a:ext cx="3825875" cy="441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1187624" y="5924128"/>
            <a:ext cx="4953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次插值多项式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8244408" y="531452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(1)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  <p:bldP spid="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468313" y="1988840"/>
            <a:ext cx="709295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1" lang="zh-CN" altLang="en-US" sz="3600" b="1" dirty="0">
                <a:solidFill>
                  <a:srgbClr val="CC3300"/>
                </a:solidFill>
                <a:sym typeface="Wingdings" pitchFamily="2" charset="2"/>
              </a:rPr>
              <a:t></a:t>
            </a:r>
            <a:r>
              <a:rPr lang="zh-CN" altLang="en-US" sz="3600" b="1" dirty="0">
                <a:solidFill>
                  <a:srgbClr val="CC3300"/>
                </a:solidFill>
                <a:latin typeface="楷体_GB2312" pitchFamily="49" charset="-122"/>
              </a:rPr>
              <a:t>代</a:t>
            </a:r>
            <a:r>
              <a:rPr lang="zh-CN" altLang="en-US" sz="3600" b="1" dirty="0" smtClean="0">
                <a:solidFill>
                  <a:srgbClr val="CC3300"/>
                </a:solidFill>
                <a:latin typeface="楷体_GB2312" pitchFamily="49" charset="-122"/>
              </a:rPr>
              <a:t>数多</a:t>
            </a:r>
            <a:r>
              <a:rPr lang="zh-CN" altLang="en-US" sz="3600" b="1" dirty="0">
                <a:solidFill>
                  <a:srgbClr val="CC3300"/>
                </a:solidFill>
                <a:latin typeface="楷体_GB2312" pitchFamily="49" charset="-122"/>
              </a:rPr>
              <a:t>项式插值的惟一性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827088" y="3140968"/>
            <a:ext cx="770572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令         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800" i="1" baseline="-25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 a</a:t>
            </a:r>
            <a:r>
              <a:rPr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 a</a:t>
            </a:r>
            <a:r>
              <a:rPr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x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 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 a</a:t>
            </a:r>
            <a:r>
              <a:rPr lang="en-US" altLang="zh-CN" sz="2800" b="1" i="1" baseline="-25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,  		(2)</a:t>
            </a: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006600"/>
                </a:solidFill>
                <a:latin typeface="Times New Roman" pitchFamily="18" charset="0"/>
              </a:rPr>
              <a:t>只要证明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006600"/>
                </a:solidFill>
                <a:latin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006600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的系数 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 sz="2800" b="1" i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6600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itchFamily="18" charset="0"/>
              </a:rPr>
              <a:t>,…, 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006600"/>
                </a:solidFill>
                <a:latin typeface="Times New Roman" pitchFamily="18" charset="0"/>
              </a:rPr>
              <a:t>n  </a:t>
            </a:r>
            <a:r>
              <a:rPr lang="zh-CN" altLang="zh-CN" sz="2800" b="1" dirty="0">
                <a:solidFill>
                  <a:srgbClr val="006600"/>
                </a:solidFill>
                <a:latin typeface="Times New Roman" pitchFamily="18" charset="0"/>
              </a:rPr>
              <a:t>存在唯一即可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zh-CN" sz="2800" b="1" dirty="0">
                <a:latin typeface="Times New Roman" pitchFamily="18" charset="0"/>
              </a:rPr>
              <a:t>为此</a:t>
            </a:r>
            <a:r>
              <a:rPr kumimoji="1" lang="zh-CN" altLang="en-US" sz="2800" b="1" dirty="0">
                <a:latin typeface="Times New Roman" pitchFamily="18" charset="0"/>
              </a:rPr>
              <a:t>,  </a:t>
            </a:r>
            <a:r>
              <a:rPr kumimoji="1" lang="zh-CN" altLang="zh-CN" sz="2800" b="1" dirty="0">
                <a:latin typeface="Times New Roman" pitchFamily="18" charset="0"/>
              </a:rPr>
              <a:t>由插值条件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zh-CN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</a:rPr>
              <a:t>1</a:t>
            </a:r>
            <a:r>
              <a:rPr kumimoji="1" lang="zh-CN" altLang="zh-CN" sz="2800" b="1" dirty="0" smtClean="0">
                <a:latin typeface="Times New Roman" pitchFamily="18" charset="0"/>
              </a:rPr>
              <a:t>)</a:t>
            </a:r>
            <a:r>
              <a:rPr kumimoji="1" lang="zh-CN" altLang="zh-CN" sz="2800" b="1" dirty="0">
                <a:latin typeface="Times New Roman" pitchFamily="18" charset="0"/>
              </a:rPr>
              <a:t>知</a:t>
            </a:r>
            <a:r>
              <a:rPr kumimoji="1" lang="zh-CN" altLang="en-US" sz="2800" b="1" dirty="0">
                <a:latin typeface="Times New Roman" pitchFamily="18" charset="0"/>
              </a:rPr>
              <a:t>,  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的系数满足下列  </a:t>
            </a:r>
            <a:r>
              <a:rPr lang="en-US" altLang="zh-CN" sz="2800" i="1" dirty="0">
                <a:latin typeface="Times New Roman" pitchFamily="18" charset="0"/>
              </a:rPr>
              <a:t>n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1 </a:t>
            </a:r>
            <a:r>
              <a:rPr kumimoji="1" lang="zh-CN" altLang="en-US" sz="2800" b="1" dirty="0">
                <a:latin typeface="Times New Roman" pitchFamily="18" charset="0"/>
              </a:rPr>
              <a:t>个方程构成的线性方程组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endParaRPr lang="en-US" altLang="zh-CN" sz="2800" dirty="0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814403" y="71385"/>
            <a:ext cx="8153400" cy="1473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代数插值的特点：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次代数多项式插值满足在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n+1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个节点上插值多项式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P(x)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和被插值函数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y=f(x)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相等，而且插值多项式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P(x)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的次数不超过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次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/>
      <p:bldP spid="1945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404813"/>
          <a:ext cx="7056437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7" name="Equation" r:id="rId5" imgW="2819160" imgH="990360" progId="Equation.DSMT4">
                  <p:embed/>
                </p:oleObj>
              </mc:Choice>
              <mc:Fallback>
                <p:oleObj name="Equation" r:id="rId5" imgW="281916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813"/>
                        <a:ext cx="7056437" cy="2479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971550" y="299720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</a:rPr>
              <a:t>而此方程式组的系数行列式是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范德蒙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</a:rPr>
              <a:t>行列式。</a:t>
            </a:r>
          </a:p>
        </p:txBody>
      </p:sp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1403350" y="3860800"/>
          <a:ext cx="6264275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8" name="公式" r:id="rId7" imgW="2425680" imgH="1168200" progId="Equation.3">
                  <p:embed/>
                </p:oleObj>
              </mc:Choice>
              <mc:Fallback>
                <p:oleObj name="公式" r:id="rId7" imgW="2425680" imgH="1168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6264275" cy="26146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827087" y="3933056"/>
            <a:ext cx="7705725" cy="21590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2051050" y="476250"/>
          <a:ext cx="28098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4" name="Equation" r:id="rId4" imgW="990360" imgH="457200" progId="Equation.DSMT4">
                  <p:embed/>
                </p:oleObj>
              </mc:Choice>
              <mc:Fallback>
                <p:oleObj name="Equation" r:id="rId4" imgW="9903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6250"/>
                        <a:ext cx="2809875" cy="1301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116013" y="2276475"/>
            <a:ext cx="7272337" cy="120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由于 </a:t>
            </a:r>
            <a:r>
              <a:rPr kumimoji="1" lang="en-US" altLang="en-US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en-US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互异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, 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所以此行列式不为零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从而方程组 (3) 的解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,…,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zh-CN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存在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zh-CN" sz="2800" b="1">
                <a:latin typeface="Times New Roman" pitchFamily="18" charset="0"/>
                <a:sym typeface="Symbol" pitchFamily="18" charset="2"/>
              </a:rPr>
              <a:t>且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zh-CN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唯一</a:t>
            </a:r>
            <a:r>
              <a:rPr kumimoji="1" lang="zh-CN" altLang="zh-CN" sz="2800" b="1">
                <a:latin typeface="Times New Roman" pitchFamily="18" charset="0"/>
                <a:sym typeface="Symbol" pitchFamily="18" charset="2"/>
              </a:rPr>
              <a:t>。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827088" y="4437063"/>
            <a:ext cx="7705725" cy="1752600"/>
          </a:xfrm>
          <a:prstGeom prst="rect">
            <a:avLst/>
          </a:prstGeom>
          <a:solidFill>
            <a:srgbClr val="FFFFCC">
              <a:alpha val="24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唯一性说明，不论用什么方法来构造，也不论用什么形式来表示插值多项式，只要满足同样的插值条件，其结果都是互相恒等的。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  <p:bldP spid="196612" grpId="0"/>
      <p:bldP spid="1966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476250"/>
            <a:ext cx="7772400" cy="2995613"/>
          </a:xfrm>
          <a:noFill/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    通过解上述方程组 </a:t>
            </a:r>
            <a:r>
              <a:rPr lang="zh-CN" altLang="en-US" sz="2800" dirty="0">
                <a:latin typeface="Times New Roman" pitchFamily="18" charset="0"/>
              </a:rPr>
              <a:t>(3)</a:t>
            </a:r>
            <a:r>
              <a:rPr lang="en-US" altLang="zh-CN" sz="2800" dirty="0">
                <a:latin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</a:rPr>
              <a:t>求得插值多项式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i="1" baseline="-25000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</a:rPr>
              <a:t>的方法并不可取.  这是因为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</a:rPr>
              <a:t>当 </a:t>
            </a:r>
            <a:r>
              <a:rPr lang="en-US" altLang="zh-CN" sz="2800" b="1" i="1" dirty="0">
                <a:latin typeface="Times New Roman" pitchFamily="18" charset="0"/>
              </a:rPr>
              <a:t>n </a:t>
            </a:r>
            <a:r>
              <a:rPr lang="zh-CN" altLang="en-US" sz="2800" b="1" dirty="0">
                <a:latin typeface="Times New Roman" pitchFamily="18" charset="0"/>
              </a:rPr>
              <a:t>较大时</a:t>
            </a:r>
            <a:r>
              <a:rPr lang="en-US" altLang="zh-CN" sz="2800" b="1" dirty="0">
                <a:latin typeface="Times New Roman" pitchFamily="18" charset="0"/>
              </a:rPr>
              <a:t>,   </a:t>
            </a:r>
            <a:r>
              <a:rPr lang="zh-CN" altLang="en-US" sz="2800" b="1" dirty="0">
                <a:latin typeface="Times New Roman" pitchFamily="18" charset="0"/>
              </a:rPr>
              <a:t>解方程组的计算量较大，而且方程组系数矩阵的条件数一般较大</a:t>
            </a:r>
            <a:r>
              <a:rPr lang="en-US" altLang="zh-CN" sz="2800" b="1" dirty="0">
                <a:latin typeface="Times New Roman" pitchFamily="18" charset="0"/>
              </a:rPr>
              <a:t>. 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sym typeface="Symbol" pitchFamily="18" charset="2"/>
            </a:endParaRPr>
          </a:p>
        </p:txBody>
      </p:sp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939800" y="3141663"/>
            <a:ext cx="7048500" cy="3529012"/>
            <a:chOff x="501" y="1706"/>
            <a:chExt cx="4440" cy="222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501" y="1706"/>
              <a:ext cx="2358" cy="1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为此我们必须从其它途径来求</a:t>
              </a:r>
              <a:r>
                <a:rPr kumimoji="1" lang="zh-CN" altLang="en-US" sz="2800" b="1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kumimoji="1" lang="en-US" altLang="zh-CN" sz="2800" b="1" i="1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n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(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) : </a:t>
              </a:r>
            </a:p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zh-CN" altLang="en-US" sz="2800" b="1" dirty="0">
                  <a:solidFill>
                    <a:srgbClr val="FF5050"/>
                  </a:solidFill>
                  <a:latin typeface="Times New Roman" pitchFamily="18" charset="0"/>
                  <a:ea typeface="楷体_GB2312" pitchFamily="49" charset="-122"/>
                </a:rPr>
                <a:t>不通过求解方程组而获得插值多项式</a:t>
              </a:r>
              <a:r>
                <a:rPr kumimoji="1" lang="en-US" altLang="zh-CN" sz="2800" b="1" dirty="0">
                  <a:solidFill>
                    <a:srgbClr val="FF505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endParaRPr kumimoji="1" lang="en-US" altLang="zh-CN" sz="2800" dirty="0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7637" name="Object 5"/>
            <p:cNvGraphicFramePr>
              <a:graphicFrameLocks noChangeAspect="1"/>
            </p:cNvGraphicFramePr>
            <p:nvPr/>
          </p:nvGraphicFramePr>
          <p:xfrm>
            <a:off x="3379" y="1706"/>
            <a:ext cx="1562" cy="2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71" r:id="rId3" imgW="3848040" imgH="5478120" progId="">
                    <p:embed/>
                  </p:oleObj>
                </mc:Choice>
                <mc:Fallback>
                  <p:oleObj r:id="rId3" imgW="3848040" imgH="547812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706"/>
                          <a:ext cx="1562" cy="2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608" y="1988840"/>
            <a:ext cx="7772400" cy="393156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b="1" dirty="0"/>
              <a:t>例  </a:t>
            </a:r>
            <a:r>
              <a:rPr lang="zh-CN" altLang="en-US" sz="2800" b="1" dirty="0" smtClean="0"/>
              <a:t> 在</a:t>
            </a:r>
            <a:r>
              <a:rPr lang="zh-CN" altLang="en-US" sz="2800" b="1" dirty="0"/>
              <a:t>直线上取两个点进行插值，插值多项式就是这条直线。在二次抛物线上取三个点进行插值，插值多项式就是这条二次抛物线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  <a:p>
            <a:r>
              <a:rPr lang="zh-CN" altLang="en-US" sz="2800" b="1" dirty="0" smtClean="0"/>
              <a:t>      在</a:t>
            </a:r>
            <a:r>
              <a:rPr lang="zh-CN" altLang="en-US" sz="2800" b="1" dirty="0"/>
              <a:t>直线上取三个点进行插值，插值多项式还是这条直线。在二次抛物线上取四个点进行插值，插值多项式也是这条二次抛物线。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7624" y="476672"/>
            <a:ext cx="731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66FF"/>
                </a:solidFill>
                <a:latin typeface="宋体" panose="02010600030101010101" pitchFamily="2" charset="-122"/>
              </a:rPr>
              <a:t>推论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当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是次数不超过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的多项式时，</a:t>
            </a:r>
            <a:endParaRPr kumimoji="1" lang="en-US" altLang="zh-CN" sz="32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其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次插值多项式就是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本身。</a:t>
            </a:r>
          </a:p>
        </p:txBody>
      </p:sp>
    </p:spTree>
    <p:extLst>
      <p:ext uri="{BB962C8B-B14F-4D97-AF65-F5344CB8AC3E}">
        <p14:creationId xmlns:p14="http://schemas.microsoft.com/office/powerpoint/2010/main" val="38002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09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04766"/>
              </p:ext>
            </p:extLst>
          </p:nvPr>
        </p:nvGraphicFramePr>
        <p:xfrm>
          <a:off x="179512" y="2132856"/>
          <a:ext cx="8610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5" name="Picture" r:id="rId3" imgW="4226040" imgH="2469600" progId="Word.Picture.8">
                  <p:embed/>
                </p:oleObj>
              </mc:Choice>
              <mc:Fallback>
                <p:oleObj name="Picture" r:id="rId3" imgW="4226040" imgH="2469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8610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1" name="Picture 3" descr="C:\丁伦制作的电子教案\09373 数值计算方法\SZ1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1" y="1844824"/>
            <a:ext cx="7486797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1475656" y="762963"/>
            <a:ext cx="75608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几何意义是一条经过平面上</a:t>
            </a:r>
            <a:r>
              <a:rPr kumimoji="0"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个节</a:t>
            </a:r>
            <a:r>
              <a:rPr kumimoji="0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                             ，</a:t>
            </a:r>
            <a:endParaRPr kumimoji="0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次抛物线</a:t>
            </a:r>
            <a:r>
              <a:rPr kumimoji="0"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近似代替曲线 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    </a:t>
            </a:r>
          </a:p>
        </p:txBody>
      </p:sp>
      <p:graphicFrame>
        <p:nvGraphicFramePr>
          <p:cNvPr id="524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71335"/>
              </p:ext>
            </p:extLst>
          </p:nvPr>
        </p:nvGraphicFramePr>
        <p:xfrm>
          <a:off x="6732240" y="836712"/>
          <a:ext cx="22653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0" name="Equation" r:id="rId5" imgW="1396800" imgH="228600" progId="Equation.DSMT4">
                  <p:embed/>
                </p:oleObj>
              </mc:Choice>
              <mc:Fallback>
                <p:oleObj name="Equation" r:id="rId5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836712"/>
                        <a:ext cx="226536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3501" y="80174"/>
            <a:ext cx="4340547" cy="75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1" lang="zh-CN" altLang="en-US" sz="3600" b="1" dirty="0" smtClean="0">
                <a:solidFill>
                  <a:srgbClr val="CC3300"/>
                </a:solidFill>
                <a:sym typeface="Wingdings" pitchFamily="2" charset="2"/>
              </a:rPr>
              <a:t></a:t>
            </a:r>
            <a:r>
              <a:rPr lang="zh-CN" altLang="en-US" sz="3600" b="1" dirty="0">
                <a:solidFill>
                  <a:srgbClr val="CC3300"/>
                </a:solidFill>
                <a:latin typeface="楷体_GB2312" pitchFamily="49" charset="-122"/>
              </a:rPr>
              <a:t>插值的几何意义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28841239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76327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代数插值基本思想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：在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次多项式空间</a:t>
            </a:r>
            <a:r>
              <a:rPr kumimoji="1" lang="en-US" altLang="zh-CN" sz="2800" b="1">
                <a:latin typeface="Monotype Corsiva" pitchFamily="66" charset="0"/>
                <a:ea typeface="DotumChe" pitchFamily="49" charset="-127"/>
              </a:rPr>
              <a:t>P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中找一组合适的基函数  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,…,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),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使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258888" y="2128838"/>
            <a:ext cx="6826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zh-CN" altLang="en-US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1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   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1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042988" y="3125788"/>
            <a:ext cx="7561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不同的基函数的选取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导致不同的</a:t>
            </a:r>
            <a:r>
              <a:rPr kumimoji="1" lang="zh-CN" altLang="en-US" sz="28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插值方法</a:t>
            </a:r>
            <a:r>
              <a:rPr kumimoji="1" lang="en-US" altLang="zh-CN" sz="28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1187450" y="4437063"/>
            <a:ext cx="3538538" cy="792162"/>
          </a:xfrm>
          <a:prstGeom prst="wedgeEllipseCallout">
            <a:avLst>
              <a:gd name="adj1" fmla="val 103699"/>
              <a:gd name="adj2" fmla="val -14839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Lagrange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插值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4356100" y="5516563"/>
            <a:ext cx="3024188" cy="720725"/>
          </a:xfrm>
          <a:prstGeom prst="wedgeEllipseCallout">
            <a:avLst>
              <a:gd name="adj1" fmla="val 37977"/>
              <a:gd name="adj2" fmla="val -29317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Newton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插值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0" grpId="0" autoUpdateAnimBg="0"/>
      <p:bldP spid="198661" grpId="0" animBg="1" autoUpdateAnimBg="0"/>
      <p:bldP spid="1986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2443162" y="404813"/>
            <a:ext cx="5329238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 </a:t>
            </a:r>
            <a:r>
              <a:rPr kumimoji="1" lang="zh-CN" altLang="en-US" sz="3600" b="1" dirty="0">
                <a:latin typeface="仿宋_GB2312" pitchFamily="49" charset="-122"/>
                <a:ea typeface="仿宋_GB2312" pitchFamily="49" charset="-122"/>
              </a:rPr>
              <a:t>插 值 问 题 实 例 </a:t>
            </a:r>
            <a:r>
              <a:rPr kumimoji="1" lang="en-US" altLang="zh-CN" sz="36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endParaRPr kumimoji="1" lang="en-US" altLang="zh-CN" sz="3600" b="1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48835" name="Group 3"/>
          <p:cNvGrpSpPr>
            <a:grpSpLocks/>
          </p:cNvGrpSpPr>
          <p:nvPr/>
        </p:nvGrpSpPr>
        <p:grpSpPr bwMode="auto">
          <a:xfrm>
            <a:off x="381000" y="1371600"/>
            <a:ext cx="2057400" cy="2833688"/>
            <a:chOff x="240" y="864"/>
            <a:chExt cx="1296" cy="1785"/>
          </a:xfrm>
        </p:grpSpPr>
        <p:graphicFrame>
          <p:nvGraphicFramePr>
            <p:cNvPr id="248836" name="Object 4"/>
            <p:cNvGraphicFramePr>
              <a:graphicFrameLocks noChangeAspect="1"/>
            </p:cNvGraphicFramePr>
            <p:nvPr/>
          </p:nvGraphicFramePr>
          <p:xfrm>
            <a:off x="240" y="864"/>
            <a:ext cx="1296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70" name="剪辑" r:id="rId3" imgW="5317920" imgH="3085560" progId="MS_ClipArt_Gallery.2">
                    <p:embed/>
                  </p:oleObj>
                </mc:Choice>
                <mc:Fallback>
                  <p:oleObj name="剪辑" r:id="rId3" imgW="5317920" imgH="3085560" progId="MS_ClipArt_Gallery.2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64"/>
                          <a:ext cx="1296" cy="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88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40" y="2208"/>
              <a:ext cx="1152" cy="441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9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zh-CN" altLang="en-US" sz="3600" kern="10" dirty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宋体"/>
                  <a:ea typeface="宋体"/>
                </a:rPr>
                <a:t>机械加工</a:t>
              </a:r>
            </a:p>
          </p:txBody>
        </p:sp>
      </p:grpSp>
      <p:grpSp>
        <p:nvGrpSpPr>
          <p:cNvPr id="248838" name="Group 6"/>
          <p:cNvGrpSpPr>
            <a:grpSpLocks/>
          </p:cNvGrpSpPr>
          <p:nvPr/>
        </p:nvGrpSpPr>
        <p:grpSpPr bwMode="auto">
          <a:xfrm>
            <a:off x="2895600" y="3855244"/>
            <a:ext cx="5486400" cy="2057400"/>
            <a:chOff x="1728" y="2880"/>
            <a:chExt cx="3456" cy="1296"/>
          </a:xfrm>
        </p:grpSpPr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2064" y="37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0" name="Text Box 8"/>
            <p:cNvSpPr txBox="1">
              <a:spLocks noChangeArrowheads="1"/>
            </p:cNvSpPr>
            <p:nvPr/>
          </p:nvSpPr>
          <p:spPr bwMode="auto">
            <a:xfrm>
              <a:off x="2400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1" name="Text Box 9"/>
            <p:cNvSpPr txBox="1">
              <a:spLocks noChangeArrowheads="1"/>
            </p:cNvSpPr>
            <p:nvPr/>
          </p:nvSpPr>
          <p:spPr bwMode="auto">
            <a:xfrm>
              <a:off x="2736" y="345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2" name="Text Box 10"/>
            <p:cNvSpPr txBox="1">
              <a:spLocks noChangeArrowheads="1"/>
            </p:cNvSpPr>
            <p:nvPr/>
          </p:nvSpPr>
          <p:spPr bwMode="auto">
            <a:xfrm>
              <a:off x="3120" y="340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3" name="Text Box 11"/>
            <p:cNvSpPr txBox="1">
              <a:spLocks noChangeArrowheads="1"/>
            </p:cNvSpPr>
            <p:nvPr/>
          </p:nvSpPr>
          <p:spPr bwMode="auto">
            <a:xfrm>
              <a:off x="3456" y="355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4" name="Text Box 12"/>
            <p:cNvSpPr txBox="1">
              <a:spLocks noChangeArrowheads="1"/>
            </p:cNvSpPr>
            <p:nvPr/>
          </p:nvSpPr>
          <p:spPr bwMode="auto">
            <a:xfrm>
              <a:off x="3744" y="377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5" name="Text Box 13"/>
            <p:cNvSpPr txBox="1">
              <a:spLocks noChangeArrowheads="1"/>
            </p:cNvSpPr>
            <p:nvPr/>
          </p:nvSpPr>
          <p:spPr bwMode="auto">
            <a:xfrm>
              <a:off x="4080" y="37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6" name="Text Box 14"/>
            <p:cNvSpPr txBox="1">
              <a:spLocks noChangeArrowheads="1"/>
            </p:cNvSpPr>
            <p:nvPr/>
          </p:nvSpPr>
          <p:spPr bwMode="auto">
            <a:xfrm>
              <a:off x="4272" y="345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7" name="Text Box 15"/>
            <p:cNvSpPr txBox="1">
              <a:spLocks noChangeArrowheads="1"/>
            </p:cNvSpPr>
            <p:nvPr/>
          </p:nvSpPr>
          <p:spPr bwMode="auto">
            <a:xfrm>
              <a:off x="1728" y="39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隶书" pitchFamily="49" charset="-122"/>
                  <a:sym typeface="Webdings" pitchFamily="18" charset="2"/>
                </a:rPr>
                <a:t></a:t>
              </a:r>
              <a:endParaRPr kumimoji="1" lang="zh-CN" altLang="en-US" sz="16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8848" name="Line 16"/>
            <p:cNvSpPr>
              <a:spLocks noChangeShapeType="1"/>
            </p:cNvSpPr>
            <p:nvPr/>
          </p:nvSpPr>
          <p:spPr bwMode="auto">
            <a:xfrm>
              <a:off x="1872" y="40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49" name="Line 17"/>
            <p:cNvSpPr>
              <a:spLocks noChangeShapeType="1"/>
            </p:cNvSpPr>
            <p:nvPr/>
          </p:nvSpPr>
          <p:spPr bwMode="auto">
            <a:xfrm flipV="1">
              <a:off x="1872" y="30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50" name="Text Box 18"/>
            <p:cNvSpPr txBox="1">
              <a:spLocks noChangeArrowheads="1"/>
            </p:cNvSpPr>
            <p:nvPr/>
          </p:nvSpPr>
          <p:spPr bwMode="auto">
            <a:xfrm>
              <a:off x="4848" y="38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隶书" pitchFamily="49" charset="-122"/>
                </a:rPr>
                <a:t>x</a:t>
              </a:r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1872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隶书" pitchFamily="49" charset="-122"/>
                </a:rPr>
                <a:t>y</a:t>
              </a:r>
            </a:p>
          </p:txBody>
        </p:sp>
      </p:grpSp>
      <p:grpSp>
        <p:nvGrpSpPr>
          <p:cNvPr id="248852" name="Group 20"/>
          <p:cNvGrpSpPr>
            <a:grpSpLocks/>
          </p:cNvGrpSpPr>
          <p:nvPr/>
        </p:nvGrpSpPr>
        <p:grpSpPr bwMode="auto">
          <a:xfrm>
            <a:off x="3419475" y="1989138"/>
            <a:ext cx="5384800" cy="1714500"/>
            <a:chOff x="2176" y="1272"/>
            <a:chExt cx="3392" cy="1080"/>
          </a:xfrm>
        </p:grpSpPr>
        <p:sp>
          <p:nvSpPr>
            <p:cNvPr id="248853" name="Freeform 21"/>
            <p:cNvSpPr>
              <a:spLocks/>
            </p:cNvSpPr>
            <p:nvPr/>
          </p:nvSpPr>
          <p:spPr bwMode="auto">
            <a:xfrm>
              <a:off x="2176" y="1272"/>
              <a:ext cx="2240" cy="968"/>
            </a:xfrm>
            <a:custGeom>
              <a:avLst/>
              <a:gdLst/>
              <a:ahLst/>
              <a:cxnLst>
                <a:cxn ang="0">
                  <a:pos x="80" y="936"/>
                </a:cxn>
                <a:cxn ang="0">
                  <a:pos x="656" y="600"/>
                </a:cxn>
                <a:cxn ang="0">
                  <a:pos x="992" y="504"/>
                </a:cxn>
                <a:cxn ang="0">
                  <a:pos x="1328" y="504"/>
                </a:cxn>
                <a:cxn ang="0">
                  <a:pos x="1664" y="648"/>
                </a:cxn>
                <a:cxn ang="0">
                  <a:pos x="1760" y="792"/>
                </a:cxn>
                <a:cxn ang="0">
                  <a:pos x="1904" y="888"/>
                </a:cxn>
                <a:cxn ang="0">
                  <a:pos x="2144" y="840"/>
                </a:cxn>
                <a:cxn ang="0">
                  <a:pos x="2240" y="552"/>
                </a:cxn>
                <a:cxn ang="0">
                  <a:pos x="2144" y="216"/>
                </a:cxn>
                <a:cxn ang="0">
                  <a:pos x="1808" y="24"/>
                </a:cxn>
                <a:cxn ang="0">
                  <a:pos x="1280" y="72"/>
                </a:cxn>
                <a:cxn ang="0">
                  <a:pos x="896" y="216"/>
                </a:cxn>
                <a:cxn ang="0">
                  <a:pos x="512" y="456"/>
                </a:cxn>
                <a:cxn ang="0">
                  <a:pos x="176" y="792"/>
                </a:cxn>
                <a:cxn ang="0">
                  <a:pos x="80" y="936"/>
                </a:cxn>
              </a:cxnLst>
              <a:rect l="0" t="0" r="r" b="b"/>
              <a:pathLst>
                <a:path w="2240" h="968">
                  <a:moveTo>
                    <a:pt x="80" y="936"/>
                  </a:moveTo>
                  <a:cubicBezTo>
                    <a:pt x="160" y="904"/>
                    <a:pt x="504" y="672"/>
                    <a:pt x="656" y="600"/>
                  </a:cubicBezTo>
                  <a:cubicBezTo>
                    <a:pt x="808" y="528"/>
                    <a:pt x="880" y="520"/>
                    <a:pt x="992" y="504"/>
                  </a:cubicBezTo>
                  <a:cubicBezTo>
                    <a:pt x="1104" y="488"/>
                    <a:pt x="1216" y="480"/>
                    <a:pt x="1328" y="504"/>
                  </a:cubicBezTo>
                  <a:cubicBezTo>
                    <a:pt x="1440" y="528"/>
                    <a:pt x="1592" y="600"/>
                    <a:pt x="1664" y="648"/>
                  </a:cubicBezTo>
                  <a:cubicBezTo>
                    <a:pt x="1736" y="696"/>
                    <a:pt x="1720" y="752"/>
                    <a:pt x="1760" y="792"/>
                  </a:cubicBezTo>
                  <a:cubicBezTo>
                    <a:pt x="1800" y="832"/>
                    <a:pt x="1840" y="880"/>
                    <a:pt x="1904" y="888"/>
                  </a:cubicBezTo>
                  <a:cubicBezTo>
                    <a:pt x="1968" y="896"/>
                    <a:pt x="2088" y="896"/>
                    <a:pt x="2144" y="840"/>
                  </a:cubicBezTo>
                  <a:cubicBezTo>
                    <a:pt x="2200" y="784"/>
                    <a:pt x="2240" y="656"/>
                    <a:pt x="2240" y="552"/>
                  </a:cubicBezTo>
                  <a:cubicBezTo>
                    <a:pt x="2240" y="448"/>
                    <a:pt x="2216" y="304"/>
                    <a:pt x="2144" y="216"/>
                  </a:cubicBezTo>
                  <a:cubicBezTo>
                    <a:pt x="2072" y="128"/>
                    <a:pt x="1952" y="48"/>
                    <a:pt x="1808" y="24"/>
                  </a:cubicBezTo>
                  <a:cubicBezTo>
                    <a:pt x="1664" y="0"/>
                    <a:pt x="1432" y="40"/>
                    <a:pt x="1280" y="72"/>
                  </a:cubicBezTo>
                  <a:cubicBezTo>
                    <a:pt x="1128" y="104"/>
                    <a:pt x="1024" y="152"/>
                    <a:pt x="896" y="216"/>
                  </a:cubicBezTo>
                  <a:cubicBezTo>
                    <a:pt x="768" y="280"/>
                    <a:pt x="632" y="360"/>
                    <a:pt x="512" y="456"/>
                  </a:cubicBezTo>
                  <a:cubicBezTo>
                    <a:pt x="392" y="552"/>
                    <a:pt x="248" y="712"/>
                    <a:pt x="176" y="792"/>
                  </a:cubicBezTo>
                  <a:cubicBezTo>
                    <a:pt x="104" y="872"/>
                    <a:pt x="0" y="968"/>
                    <a:pt x="80" y="9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54" name="Text Box 22"/>
            <p:cNvSpPr txBox="1">
              <a:spLocks noChangeArrowheads="1"/>
            </p:cNvSpPr>
            <p:nvPr/>
          </p:nvSpPr>
          <p:spPr bwMode="auto">
            <a:xfrm>
              <a:off x="4752" y="1834"/>
              <a:ext cx="8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</a:rPr>
                <a:t>机翼下轮廓线</a:t>
              </a:r>
            </a:p>
          </p:txBody>
        </p:sp>
        <p:sp>
          <p:nvSpPr>
            <p:cNvPr id="248855" name="Line 23"/>
            <p:cNvSpPr>
              <a:spLocks noChangeShapeType="1"/>
            </p:cNvSpPr>
            <p:nvPr/>
          </p:nvSpPr>
          <p:spPr bwMode="auto">
            <a:xfrm>
              <a:off x="432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8856" name="Freeform 24"/>
          <p:cNvSpPr>
            <a:spLocks/>
          </p:cNvSpPr>
          <p:nvPr/>
        </p:nvSpPr>
        <p:spPr bwMode="auto">
          <a:xfrm>
            <a:off x="3048000" y="4869160"/>
            <a:ext cx="4038600" cy="939800"/>
          </a:xfrm>
          <a:custGeom>
            <a:avLst/>
            <a:gdLst/>
            <a:ahLst/>
            <a:cxnLst>
              <a:cxn ang="0">
                <a:pos x="0" y="592"/>
              </a:cxn>
              <a:cxn ang="0">
                <a:pos x="336" y="352"/>
              </a:cxn>
              <a:cxn ang="0">
                <a:pos x="720" y="160"/>
              </a:cxn>
              <a:cxn ang="0">
                <a:pos x="1008" y="64"/>
              </a:cxn>
              <a:cxn ang="0">
                <a:pos x="1392" y="16"/>
              </a:cxn>
              <a:cxn ang="0">
                <a:pos x="1728" y="160"/>
              </a:cxn>
              <a:cxn ang="0">
                <a:pos x="2016" y="400"/>
              </a:cxn>
              <a:cxn ang="0">
                <a:pos x="2352" y="352"/>
              </a:cxn>
              <a:cxn ang="0">
                <a:pos x="2544" y="64"/>
              </a:cxn>
            </a:cxnLst>
            <a:rect l="0" t="0" r="r" b="b"/>
            <a:pathLst>
              <a:path w="2544" h="592">
                <a:moveTo>
                  <a:pt x="0" y="592"/>
                </a:moveTo>
                <a:cubicBezTo>
                  <a:pt x="108" y="508"/>
                  <a:pt x="216" y="424"/>
                  <a:pt x="336" y="352"/>
                </a:cubicBezTo>
                <a:cubicBezTo>
                  <a:pt x="456" y="280"/>
                  <a:pt x="608" y="208"/>
                  <a:pt x="720" y="160"/>
                </a:cubicBezTo>
                <a:cubicBezTo>
                  <a:pt x="832" y="112"/>
                  <a:pt x="896" y="88"/>
                  <a:pt x="1008" y="64"/>
                </a:cubicBezTo>
                <a:cubicBezTo>
                  <a:pt x="1120" y="40"/>
                  <a:pt x="1272" y="0"/>
                  <a:pt x="1392" y="16"/>
                </a:cubicBezTo>
                <a:cubicBezTo>
                  <a:pt x="1512" y="32"/>
                  <a:pt x="1624" y="96"/>
                  <a:pt x="1728" y="160"/>
                </a:cubicBezTo>
                <a:cubicBezTo>
                  <a:pt x="1832" y="224"/>
                  <a:pt x="1912" y="368"/>
                  <a:pt x="2016" y="400"/>
                </a:cubicBezTo>
                <a:cubicBezTo>
                  <a:pt x="2120" y="432"/>
                  <a:pt x="2264" y="408"/>
                  <a:pt x="2352" y="352"/>
                </a:cubicBezTo>
                <a:cubicBezTo>
                  <a:pt x="2440" y="296"/>
                  <a:pt x="2512" y="112"/>
                  <a:pt x="2544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971600" y="1807656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定义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971600" y="2269321"/>
            <a:ext cx="7592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)=y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)=y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要构造线性函数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使满足插值条件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)=y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P(x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)=y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62499"/>
              </p:ext>
            </p:extLst>
          </p:nvPr>
        </p:nvGraphicFramePr>
        <p:xfrm>
          <a:off x="6617024" y="3412479"/>
          <a:ext cx="1828800" cy="736601"/>
        </p:xfrm>
        <a:graphic>
          <a:graphicData uri="http://schemas.openxmlformats.org/drawingml/2006/table">
            <a:tbl>
              <a:tblPr/>
              <a:tblGrid>
                <a:gridCol w="492125"/>
                <a:gridCol w="1336675"/>
              </a:tblGrid>
              <a:tr h="3794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x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y</a:t>
                      </a:r>
                      <a:r>
                        <a:rPr kumimoji="0" lang="en-US" altLang="zh-CN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8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62299"/>
              </p:ext>
            </p:extLst>
          </p:nvPr>
        </p:nvGraphicFramePr>
        <p:xfrm>
          <a:off x="3429000" y="3323580"/>
          <a:ext cx="2701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3"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23580"/>
                        <a:ext cx="2701925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8" name="Rectangle 18"/>
          <p:cNvSpPr>
            <a:spLocks noChangeArrowheads="1"/>
          </p:cNvSpPr>
          <p:nvPr/>
        </p:nvSpPr>
        <p:spPr bwMode="auto">
          <a:xfrm>
            <a:off x="-609600" y="3124200"/>
            <a:ext cx="914400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>
            <a:spAutoFit/>
          </a:bodyPr>
          <a:lstStyle/>
          <a:p>
            <a:pPr algn="just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endParaRPr lang="en-US" altLang="zh-CN" sz="2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608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011289"/>
              </p:ext>
            </p:extLst>
          </p:nvPr>
        </p:nvGraphicFramePr>
        <p:xfrm>
          <a:off x="3962400" y="4650184"/>
          <a:ext cx="46101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4" name="Equation" r:id="rId5" imgW="2882880" imgH="431640" progId="Equation.DSMT4">
                  <p:embed/>
                </p:oleObj>
              </mc:Choice>
              <mc:Fallback>
                <p:oleObj name="Equation" r:id="rId5" imgW="2882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50184"/>
                        <a:ext cx="4610100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0" name="Text Box 20"/>
          <p:cNvSpPr txBox="1">
            <a:spLocks noChangeArrowheads="1"/>
          </p:cNvSpPr>
          <p:nvPr/>
        </p:nvSpPr>
        <p:spPr bwMode="auto">
          <a:xfrm>
            <a:off x="533400" y="4192984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</a:rPr>
              <a:t>   2  </a:t>
            </a:r>
            <a:r>
              <a:rPr lang="zh-CN" altLang="en-US" sz="2400" b="1" dirty="0">
                <a:solidFill>
                  <a:srgbClr val="C00000"/>
                </a:solidFill>
              </a:rPr>
              <a:t>表达式  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  拉格朗日插值多项式 </a:t>
            </a:r>
          </a:p>
        </p:txBody>
      </p:sp>
      <p:sp>
        <p:nvSpPr>
          <p:cNvPr id="460821" name="Text Box 21"/>
          <p:cNvSpPr txBox="1">
            <a:spLocks noChangeArrowheads="1"/>
          </p:cNvSpPr>
          <p:nvPr/>
        </p:nvSpPr>
        <p:spPr bwMode="auto">
          <a:xfrm>
            <a:off x="609600" y="5517232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公式的结构：它是两个一次函数的线性组合 </a:t>
            </a:r>
          </a:p>
        </p:txBody>
      </p:sp>
      <p:graphicFrame>
        <p:nvGraphicFramePr>
          <p:cNvPr id="4608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24903"/>
              </p:ext>
            </p:extLst>
          </p:nvPr>
        </p:nvGraphicFramePr>
        <p:xfrm>
          <a:off x="3657600" y="6021288"/>
          <a:ext cx="3635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5" name="Equation" r:id="rId7" imgW="2273040" imgH="444240" progId="Equation.3">
                  <p:embed/>
                </p:oleObj>
              </mc:Choice>
              <mc:Fallback>
                <p:oleObj name="Equation" r:id="rId7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21288"/>
                        <a:ext cx="3635375" cy="711200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762000" y="6165304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线性插值基函数 </a:t>
            </a:r>
          </a:p>
        </p:txBody>
      </p:sp>
      <p:graphicFrame>
        <p:nvGraphicFramePr>
          <p:cNvPr id="4608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85234"/>
              </p:ext>
            </p:extLst>
          </p:nvPr>
        </p:nvGraphicFramePr>
        <p:xfrm>
          <a:off x="1143000" y="3323580"/>
          <a:ext cx="16240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6" name="Equation" r:id="rId9" imgW="1015920" imgH="431640" progId="Equation.DSMT4">
                  <p:embed/>
                </p:oleObj>
              </mc:Choice>
              <mc:Fallback>
                <p:oleObj name="Equation" r:id="rId9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23580"/>
                        <a:ext cx="1624013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1258094" y="260648"/>
            <a:ext cx="4105994" cy="6953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4000" b="1" kern="0" dirty="0" smtClean="0">
                <a:solidFill>
                  <a:schemeClr val="folHlink"/>
                </a:solidFill>
                <a:sym typeface="Wingdings" pitchFamily="2" charset="2"/>
              </a:rPr>
              <a:t></a:t>
            </a:r>
            <a:r>
              <a:rPr kumimoji="1" lang="zh-CN" altLang="en-US" sz="4000" b="1" kern="0" dirty="0">
                <a:solidFill>
                  <a:schemeClr val="folHlink"/>
                </a:solidFill>
              </a:rPr>
              <a:t>拉格朗日</a:t>
            </a:r>
            <a:r>
              <a:rPr kumimoji="1" lang="zh-CN" altLang="en-US" sz="4000" b="1" kern="0" dirty="0" smtClean="0">
                <a:solidFill>
                  <a:schemeClr val="folHlink"/>
                </a:solidFill>
              </a:rPr>
              <a:t>插值</a:t>
            </a:r>
            <a:endParaRPr kumimoji="1" lang="zh-CN" altLang="en-US" sz="4000" b="1" kern="0" dirty="0">
              <a:solidFill>
                <a:schemeClr val="folHlink"/>
              </a:solidFill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08478"/>
              </p:ext>
            </p:extLst>
          </p:nvPr>
        </p:nvGraphicFramePr>
        <p:xfrm>
          <a:off x="278593" y="81260"/>
          <a:ext cx="83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7" name="剪辑" r:id="rId11" imgW="3025440" imgH="3252600" progId="MS_ClipArt_Gallery.2">
                  <p:embed/>
                </p:oleObj>
              </mc:Choice>
              <mc:Fallback>
                <p:oleObj name="剪辑" r:id="rId11" imgW="3025440" imgH="3252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93" y="81260"/>
                        <a:ext cx="838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280506" y="1177588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线性插值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</a:rPr>
              <a:t>二点一次插值）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64028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  <p:bldP spid="460804" grpId="0" build="p" autoUpdateAnimBg="0"/>
      <p:bldP spid="460820" grpId="0" build="p" autoUpdateAnimBg="0"/>
      <p:bldP spid="460821" grpId="0" build="p" autoUpdateAnimBg="0"/>
      <p:bldP spid="4608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8" name="Picture 4" descr="2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1707" r="5000" b="8241"/>
          <a:stretch>
            <a:fillRect/>
          </a:stretch>
        </p:blipFill>
        <p:spPr>
          <a:xfrm>
            <a:off x="2195736" y="2060848"/>
            <a:ext cx="4303713" cy="3806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4479925" y="3086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2133600" y="914400"/>
          <a:ext cx="74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0" name="Equation" r:id="rId4" imgW="368280" imgH="228600" progId="Equation.DSMT4">
                  <p:embed/>
                </p:oleObj>
              </mc:Choice>
              <mc:Fallback>
                <p:oleObj name="Equation" r:id="rId4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746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5715000" y="914400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1" name="Equation" r:id="rId6" imgW="342751" imgH="203112" progId="Equation.DSMT4">
                  <p:embed/>
                </p:oleObj>
              </mc:Choice>
              <mc:Fallback>
                <p:oleObj name="Equation" r:id="rId6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14400"/>
                        <a:ext cx="6477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1086016" y="260648"/>
            <a:ext cx="571823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/>
            <a:r>
              <a:rPr lang="zh-CN" altLang="en-US" sz="3600" b="1" dirty="0">
                <a:solidFill>
                  <a:srgbClr val="CC3300"/>
                </a:solidFill>
                <a:latin typeface="Tahoma" pitchFamily="34" charset="0"/>
              </a:rPr>
              <a:t>线性插值的几何意义</a:t>
            </a:r>
          </a:p>
          <a:p>
            <a:pPr>
              <a:spcBef>
                <a:spcPct val="20000"/>
              </a:spcBef>
            </a:pPr>
            <a:r>
              <a:rPr kumimoji="0" lang="zh-CN" altLang="en-US" b="1" dirty="0"/>
              <a:t>用直线            近似代替被插值函数</a:t>
            </a:r>
            <a:r>
              <a:rPr kumimoji="0" lang="zh-CN" altLang="en-US" sz="2000" dirty="0"/>
              <a:t>          。</a:t>
            </a:r>
            <a:endParaRPr kumimoji="0" lang="zh-CN" altLang="en-US" b="1" dirty="0"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1026"/>
          <p:cNvSpPr txBox="1">
            <a:spLocks noChangeArrowheads="1"/>
          </p:cNvSpPr>
          <p:nvPr/>
        </p:nvSpPr>
        <p:spPr bwMode="auto">
          <a:xfrm>
            <a:off x="902042" y="1268760"/>
            <a:ext cx="7848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造平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方根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给定函数在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两点的平方根如下表，试用线性插值求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的平方根。</a:t>
            </a:r>
          </a:p>
        </p:txBody>
      </p:sp>
      <p:graphicFrame>
        <p:nvGraphicFramePr>
          <p:cNvPr id="46387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71217"/>
              </p:ext>
            </p:extLst>
          </p:nvPr>
        </p:nvGraphicFramePr>
        <p:xfrm>
          <a:off x="1376363" y="5312692"/>
          <a:ext cx="54705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2" name="Equation" r:id="rId3" imgW="3416040" imgH="393480" progId="Equation.DSMT4">
                  <p:embed/>
                </p:oleObj>
              </mc:Choice>
              <mc:Fallback>
                <p:oleObj name="Equation" r:id="rId3" imgW="341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312692"/>
                        <a:ext cx="547052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6" name="Text Box 1028"/>
          <p:cNvSpPr txBox="1">
            <a:spLocks noChangeArrowheads="1"/>
          </p:cNvSpPr>
          <p:nvPr/>
        </p:nvSpPr>
        <p:spPr bwMode="auto">
          <a:xfrm>
            <a:off x="251520" y="3896220"/>
            <a:ext cx="5762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x=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</a:p>
        </p:txBody>
      </p:sp>
      <p:graphicFrame>
        <p:nvGraphicFramePr>
          <p:cNvPr id="463878" name="Group 10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4451"/>
              </p:ext>
            </p:extLst>
          </p:nvPr>
        </p:nvGraphicFramePr>
        <p:xfrm>
          <a:off x="1907704" y="2852936"/>
          <a:ext cx="2514600" cy="914400"/>
        </p:xfrm>
        <a:graphic>
          <a:graphicData uri="http://schemas.openxmlformats.org/drawingml/2006/table">
            <a:tbl>
              <a:tblPr/>
              <a:tblGrid>
                <a:gridCol w="676275"/>
                <a:gridCol w="1838325"/>
              </a:tblGrid>
              <a:tr h="4556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100      121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10        11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889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67155"/>
              </p:ext>
            </p:extLst>
          </p:nvPr>
        </p:nvGraphicFramePr>
        <p:xfrm>
          <a:off x="2362200" y="4474492"/>
          <a:ext cx="2822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3" name="Equation" r:id="rId5" imgW="1765080" imgH="431640" progId="Equation.DSMT4">
                  <p:embed/>
                </p:oleObj>
              </mc:Choice>
              <mc:Fallback>
                <p:oleObj name="Equation" r:id="rId5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74492"/>
                        <a:ext cx="2822575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141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build="p" autoUpdateAnimBg="0"/>
      <p:bldP spid="46387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1259632" y="111153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抛物线（二次）插值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: (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三点二次插值）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914400" y="2315195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定义    已知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在三个互异点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,x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的函数值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,y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,y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83140"/>
              </p:ext>
            </p:extLst>
          </p:nvPr>
        </p:nvGraphicFramePr>
        <p:xfrm>
          <a:off x="6096000" y="3077195"/>
          <a:ext cx="2514600" cy="792480"/>
        </p:xfrm>
        <a:graphic>
          <a:graphicData uri="http://schemas.openxmlformats.org/drawingml/2006/table">
            <a:tbl>
              <a:tblPr/>
              <a:tblGrid>
                <a:gridCol w="676275"/>
                <a:gridCol w="1838325"/>
              </a:tblGrid>
              <a:tr h="3794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x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y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11" name="Text Box 15"/>
          <p:cNvSpPr txBox="1">
            <a:spLocks noChangeArrowheads="1"/>
          </p:cNvSpPr>
          <p:nvPr/>
        </p:nvSpPr>
        <p:spPr bwMode="auto">
          <a:xfrm>
            <a:off x="838200" y="2848595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构造一个次数不超过二次的多项式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64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680"/>
              </p:ext>
            </p:extLst>
          </p:nvPr>
        </p:nvGraphicFramePr>
        <p:xfrm>
          <a:off x="2692400" y="3305795"/>
          <a:ext cx="21526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6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305795"/>
                        <a:ext cx="21526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3" name="Text Box 17"/>
          <p:cNvSpPr txBox="1">
            <a:spLocks noChangeArrowheads="1"/>
          </p:cNvSpPr>
          <p:nvPr/>
        </p:nvSpPr>
        <p:spPr bwMode="auto">
          <a:xfrm>
            <a:off x="914400" y="361059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使满足插值条件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649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97184"/>
              </p:ext>
            </p:extLst>
          </p:nvPr>
        </p:nvGraphicFramePr>
        <p:xfrm>
          <a:off x="3048000" y="4143995"/>
          <a:ext cx="2478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7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43995"/>
                        <a:ext cx="24780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68255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  <p:bldP spid="464911" grpId="0" build="p" autoUpdateAnimBg="0"/>
      <p:bldP spid="4649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4479925" y="279960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83166"/>
              </p:ext>
            </p:extLst>
          </p:nvPr>
        </p:nvGraphicFramePr>
        <p:xfrm>
          <a:off x="1828800" y="5566618"/>
          <a:ext cx="19970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9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6618"/>
                        <a:ext cx="19970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4479925" y="279960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38570"/>
              </p:ext>
            </p:extLst>
          </p:nvPr>
        </p:nvGraphicFramePr>
        <p:xfrm>
          <a:off x="4038600" y="5566618"/>
          <a:ext cx="19288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0" name="Equation" r:id="rId5" imgW="1358310" imgH="431613" progId="Equation.DSMT4">
                  <p:embed/>
                </p:oleObj>
              </mc:Choice>
              <mc:Fallback>
                <p:oleObj name="Equation" r:id="rId5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6618"/>
                        <a:ext cx="19288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4479925" y="280913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20178"/>
              </p:ext>
            </p:extLst>
          </p:nvPr>
        </p:nvGraphicFramePr>
        <p:xfrm>
          <a:off x="6400800" y="5642818"/>
          <a:ext cx="19859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1" name="Equation" r:id="rId7" imgW="1397000" imgH="431800" progId="Equation.DSMT4">
                  <p:embed/>
                </p:oleObj>
              </mc:Choice>
              <mc:Fallback>
                <p:oleObj name="Equation" r:id="rId7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642818"/>
                        <a:ext cx="19859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30" name="__TH_G22五号47"/>
          <p:cNvGrpSpPr>
            <a:grpSpLocks/>
          </p:cNvGrpSpPr>
          <p:nvPr/>
        </p:nvGrpSpPr>
        <p:grpSpPr bwMode="auto">
          <a:xfrm>
            <a:off x="3673475" y="2361456"/>
            <a:ext cx="1382713" cy="508000"/>
            <a:chOff x="2721" y="11999"/>
            <a:chExt cx="2177" cy="800"/>
          </a:xfrm>
        </p:grpSpPr>
        <p:sp>
          <p:nvSpPr>
            <p:cNvPr id="465931" name="__TH_L44"/>
            <p:cNvSpPr>
              <a:spLocks noChangeShapeType="1"/>
            </p:cNvSpPr>
            <p:nvPr/>
          </p:nvSpPr>
          <p:spPr bwMode="auto">
            <a:xfrm>
              <a:off x="3809" y="11999"/>
              <a:ext cx="1089" cy="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2" name="__TH_L45"/>
            <p:cNvSpPr>
              <a:spLocks noChangeShapeType="1"/>
            </p:cNvSpPr>
            <p:nvPr/>
          </p:nvSpPr>
          <p:spPr bwMode="auto">
            <a:xfrm>
              <a:off x="2721" y="12399"/>
              <a:ext cx="2177" cy="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3" name="__TH_B1146"/>
            <p:cNvSpPr txBox="1">
              <a:spLocks noChangeArrowheads="1"/>
            </p:cNvSpPr>
            <p:nvPr/>
          </p:nvSpPr>
          <p:spPr bwMode="auto">
            <a:xfrm>
              <a:off x="4392" y="12082"/>
              <a:ext cx="5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852613" y="213285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3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89579"/>
              </p:ext>
            </p:extLst>
          </p:nvPr>
        </p:nvGraphicFramePr>
        <p:xfrm>
          <a:off x="3733800" y="2366218"/>
          <a:ext cx="5014913" cy="2930526"/>
        </p:xfrm>
        <a:graphic>
          <a:graphicData uri="http://schemas.openxmlformats.org/drawingml/2006/table">
            <a:tbl>
              <a:tblPr/>
              <a:tblGrid>
                <a:gridCol w="1685925"/>
                <a:gridCol w="974725"/>
                <a:gridCol w="1176338"/>
                <a:gridCol w="1177925"/>
              </a:tblGrid>
              <a:tr h="869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插值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  基函数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4479925" y="288056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50425"/>
              </p:ext>
            </p:extLst>
          </p:nvPr>
        </p:nvGraphicFramePr>
        <p:xfrm>
          <a:off x="5867400" y="2699593"/>
          <a:ext cx="2587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2"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99593"/>
                        <a:ext cx="25876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4479925" y="286151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285825"/>
              </p:ext>
            </p:extLst>
          </p:nvPr>
        </p:nvGraphicFramePr>
        <p:xfrm>
          <a:off x="6858000" y="2671018"/>
          <a:ext cx="247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3" name="Equation" r:id="rId11" imgW="152334" imgH="228501" progId="Equation.DSMT4">
                  <p:embed/>
                </p:oleObj>
              </mc:Choice>
              <mc:Fallback>
                <p:oleObj name="Equation" r:id="rId11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671018"/>
                        <a:ext cx="2476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4479925" y="286151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42821"/>
              </p:ext>
            </p:extLst>
          </p:nvPr>
        </p:nvGraphicFramePr>
        <p:xfrm>
          <a:off x="8001000" y="2671018"/>
          <a:ext cx="266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4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71018"/>
                        <a:ext cx="266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4479925" y="289961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72219"/>
              </p:ext>
            </p:extLst>
          </p:nvPr>
        </p:nvGraphicFramePr>
        <p:xfrm>
          <a:off x="4500563" y="3491756"/>
          <a:ext cx="496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5" name="Equation" r:id="rId15" imgW="330200" imgH="228600" progId="Equation.DSMT4">
                  <p:embed/>
                </p:oleObj>
              </mc:Choice>
              <mc:Fallback>
                <p:oleObj name="Equation" r:id="rId15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91756"/>
                        <a:ext cx="496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4479925" y="289485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659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73670"/>
              </p:ext>
            </p:extLst>
          </p:nvPr>
        </p:nvGraphicFramePr>
        <p:xfrm>
          <a:off x="4500563" y="4068018"/>
          <a:ext cx="5826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6" name="Equation" r:id="rId17" imgW="317362" imgH="228501" progId="Equation.DSMT4">
                  <p:embed/>
                </p:oleObj>
              </mc:Choice>
              <mc:Fallback>
                <p:oleObj name="Equation" r:id="rId17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68018"/>
                        <a:ext cx="5826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08079"/>
              </p:ext>
            </p:extLst>
          </p:nvPr>
        </p:nvGraphicFramePr>
        <p:xfrm>
          <a:off x="4500563" y="4788743"/>
          <a:ext cx="496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7" name="Equation" r:id="rId19" imgW="330200" imgH="228600" progId="Equation.DSMT4">
                  <p:embed/>
                </p:oleObj>
              </mc:Choice>
              <mc:Fallback>
                <p:oleObj name="Equation" r:id="rId19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88743"/>
                        <a:ext cx="496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78452"/>
              </p:ext>
            </p:extLst>
          </p:nvPr>
        </p:nvGraphicFramePr>
        <p:xfrm>
          <a:off x="2667000" y="764704"/>
          <a:ext cx="33829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8" name="Equation" r:id="rId21" imgW="2031840" imgH="228600" progId="Equation.DSMT4">
                  <p:embed/>
                </p:oleObj>
              </mc:Choice>
              <mc:Fallback>
                <p:oleObj name="Equation" r:id="rId21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4704"/>
                        <a:ext cx="3382963" cy="441325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706"/>
              </p:ext>
            </p:extLst>
          </p:nvPr>
        </p:nvGraphicFramePr>
        <p:xfrm>
          <a:off x="3059113" y="1374304"/>
          <a:ext cx="25384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9" name="Equation" r:id="rId23" imgW="1587240" imgH="228600" progId="Equation.DSMT4">
                  <p:embed/>
                </p:oleObj>
              </mc:Choice>
              <mc:Fallback>
                <p:oleObj name="Equation" r:id="rId23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74304"/>
                        <a:ext cx="253841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914400" y="225222"/>
            <a:ext cx="632189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公</a:t>
            </a:r>
            <a:r>
              <a:rPr lang="zh-CN" altLang="en-US" sz="2400" b="1" dirty="0">
                <a:solidFill>
                  <a:schemeClr val="tx1"/>
                </a:solidFill>
              </a:rPr>
              <a:t>式的构造：</a:t>
            </a:r>
            <a:r>
              <a:rPr lang="zh-CN" altLang="en-US" sz="2400" b="1" dirty="0">
                <a:solidFill>
                  <a:srgbClr val="CC6600"/>
                </a:solidFill>
                <a:ea typeface="黑体" pitchFamily="49" charset="-122"/>
              </a:rPr>
              <a:t>拉格朗日二次插值多项式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solidFill>
                <a:srgbClr val="CC6600"/>
              </a:solidFill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6600"/>
                </a:solidFill>
                <a:ea typeface="黑体" pitchFamily="49" charset="-122"/>
              </a:rPr>
              <a:t>满足插值条件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46597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05858"/>
              </p:ext>
            </p:extLst>
          </p:nvPr>
        </p:nvGraphicFramePr>
        <p:xfrm>
          <a:off x="1093788" y="2280493"/>
          <a:ext cx="1941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0" name="Equation" r:id="rId25" imgW="1358640" imgH="228600" progId="Equation.DSMT4">
                  <p:embed/>
                </p:oleObj>
              </mc:Choice>
              <mc:Fallback>
                <p:oleObj name="Equation" r:id="rId25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280493"/>
                        <a:ext cx="1941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29142"/>
              </p:ext>
            </p:extLst>
          </p:nvPr>
        </p:nvGraphicFramePr>
        <p:xfrm>
          <a:off x="762000" y="2747218"/>
          <a:ext cx="27400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1" name="Equation" r:id="rId27" imgW="1917360" imgH="228600" progId="Equation.DSMT4">
                  <p:embed/>
                </p:oleObj>
              </mc:Choice>
              <mc:Fallback>
                <p:oleObj name="Equation" r:id="rId27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7218"/>
                        <a:ext cx="27400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16134"/>
              </p:ext>
            </p:extLst>
          </p:nvPr>
        </p:nvGraphicFramePr>
        <p:xfrm>
          <a:off x="990600" y="3204418"/>
          <a:ext cx="19954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2" name="Equation" r:id="rId29" imgW="1396800" imgH="431640" progId="Equation.DSMT4">
                  <p:embed/>
                </p:oleObj>
              </mc:Choice>
              <mc:Fallback>
                <p:oleObj name="Equation" r:id="rId29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4418"/>
                        <a:ext cx="19954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4266"/>
              </p:ext>
            </p:extLst>
          </p:nvPr>
        </p:nvGraphicFramePr>
        <p:xfrm>
          <a:off x="990600" y="4042618"/>
          <a:ext cx="19970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3" name="Equation" r:id="rId31" imgW="1397000" imgH="431800" progId="Equation.DSMT4">
                  <p:embed/>
                </p:oleObj>
              </mc:Choice>
              <mc:Fallback>
                <p:oleObj name="Equation" r:id="rId31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42618"/>
                        <a:ext cx="19970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2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1043608" y="764704"/>
            <a:ext cx="70567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例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49" charset="-122"/>
              </a:rPr>
              <a:t>    </a:t>
            </a:r>
            <a:r>
              <a:rPr lang="zh-CN" altLang="en-US" sz="2400" b="1" dirty="0"/>
              <a:t>造平方根表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 已知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  <a:r>
              <a:rPr lang="zh-CN" altLang="en-US" sz="2400" b="1" dirty="0">
                <a:solidFill>
                  <a:schemeClr val="tx1"/>
                </a:solidFill>
              </a:rPr>
              <a:t>的平方根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计</a:t>
            </a:r>
            <a:r>
              <a:rPr lang="zh-CN" altLang="en-US" sz="2400" b="1" dirty="0">
                <a:solidFill>
                  <a:schemeClr val="tx1"/>
                </a:solidFill>
              </a:rPr>
              <a:t>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zh-CN" altLang="en-US" sz="2400" b="1" dirty="0">
                <a:solidFill>
                  <a:schemeClr val="tx1"/>
                </a:solidFill>
              </a:rPr>
              <a:t>的平方根的近似值。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6901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21535"/>
              </p:ext>
            </p:extLst>
          </p:nvPr>
        </p:nvGraphicFramePr>
        <p:xfrm>
          <a:off x="2267744" y="1988840"/>
          <a:ext cx="4518992" cy="914400"/>
        </p:xfrm>
        <a:graphic>
          <a:graphicData uri="http://schemas.openxmlformats.org/drawingml/2006/table">
            <a:tbl>
              <a:tblPr/>
              <a:tblGrid>
                <a:gridCol w="1216510"/>
                <a:gridCol w="3302482"/>
              </a:tblGrid>
              <a:tr h="3492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100    121     144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1000" indent="-38100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800100" indent="-34290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295400" indent="-38100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714500" indent="-34290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171700" indent="-34290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10     11       12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006" name="Text Box 14"/>
          <p:cNvSpPr txBox="1">
            <a:spLocks noChangeArrowheads="1"/>
          </p:cNvSpPr>
          <p:nvPr/>
        </p:nvSpPr>
        <p:spPr bwMode="auto">
          <a:xfrm>
            <a:off x="776908" y="35655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0" y="283527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1200" b="1">
                <a:solidFill>
                  <a:schemeClr val="tx1"/>
                </a:solidFill>
              </a:rPr>
              <a:t> </a:t>
            </a:r>
            <a:endParaRPr lang="en-US" altLang="zh-CN" sz="1000">
              <a:solidFill>
                <a:schemeClr val="tx1"/>
              </a:solidFill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200" b="1">
                <a:solidFill>
                  <a:schemeClr val="tx1"/>
                </a:solidFill>
              </a:rPr>
              <a:t> </a:t>
            </a:r>
            <a:endParaRPr lang="en-US" altLang="zh-CN" sz="1000">
              <a:solidFill>
                <a:schemeClr val="tx1"/>
              </a:solidFill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200" b="1">
                <a:solidFill>
                  <a:schemeClr val="tx1"/>
                </a:solidFill>
              </a:rPr>
              <a:t>      </a:t>
            </a:r>
            <a:endParaRPr lang="en-US" altLang="zh-CN" sz="1000">
              <a:solidFill>
                <a:schemeClr val="tx1"/>
              </a:solidFill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200" b="1">
                <a:solidFill>
                  <a:schemeClr val="tx1"/>
                </a:solidFill>
              </a:rPr>
              <a:t> </a:t>
            </a:r>
            <a:endParaRPr lang="en-US" altLang="zh-CN" sz="1000">
              <a:solidFill>
                <a:schemeClr val="tx1"/>
              </a:solidFill>
            </a:endParaRPr>
          </a:p>
          <a:p>
            <a:pPr eaLnBrk="0" hangingPunct="0">
              <a:spcBef>
                <a:spcPct val="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69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14220"/>
              </p:ext>
            </p:extLst>
          </p:nvPr>
        </p:nvGraphicFramePr>
        <p:xfrm>
          <a:off x="1676400" y="3539331"/>
          <a:ext cx="60928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4" name="Equation" r:id="rId3" imgW="3809880" imgH="419040" progId="Equation.DSMT4">
                  <p:embed/>
                </p:oleObj>
              </mc:Choice>
              <mc:Fallback>
                <p:oleObj name="Equation" r:id="rId3" imgW="380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39331"/>
                        <a:ext cx="609282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85874"/>
              </p:ext>
            </p:extLst>
          </p:nvPr>
        </p:nvGraphicFramePr>
        <p:xfrm>
          <a:off x="2487613" y="5368131"/>
          <a:ext cx="27225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5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368131"/>
                        <a:ext cx="27225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67282"/>
              </p:ext>
            </p:extLst>
          </p:nvPr>
        </p:nvGraphicFramePr>
        <p:xfrm>
          <a:off x="2362200" y="4453731"/>
          <a:ext cx="2782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6" name="Equation" r:id="rId7" imgW="1739880" imgH="419040" progId="Equation.DSMT4">
                  <p:embed/>
                </p:oleObj>
              </mc:Choice>
              <mc:Fallback>
                <p:oleObj name="Equation" r:id="rId7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53731"/>
                        <a:ext cx="278288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1490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403350" y="908050"/>
            <a:ext cx="1582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特别地</a:t>
            </a:r>
            <a:r>
              <a:rPr kumimoji="1"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835150" y="1773238"/>
            <a:ext cx="429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(1) </a:t>
            </a:r>
            <a:r>
              <a:rPr kumimoji="1" lang="zh-CN" altLang="en-US" sz="2400" b="1">
                <a:latin typeface="Times New Roman" pitchFamily="18" charset="0"/>
              </a:rPr>
              <a:t>两点一次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线性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插值多项式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270125" y="3297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193925" y="3068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2651125" y="3221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3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2" name="Object 1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4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879725" y="3297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264204" name="Object 12"/>
          <p:cNvGraphicFramePr>
            <a:graphicFrameLocks noChangeAspect="1"/>
          </p:cNvGraphicFramePr>
          <p:nvPr/>
        </p:nvGraphicFramePr>
        <p:xfrm>
          <a:off x="2124075" y="2420938"/>
          <a:ext cx="42370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5" name="公式" r:id="rId7" imgW="1663560" imgH="406080" progId="Equation.3">
                  <p:embed/>
                </p:oleObj>
              </mc:Choice>
              <mc:Fallback>
                <p:oleObj name="公式" r:id="rId7" imgW="1663560" imgH="4060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42370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1979613" y="393382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(2) </a:t>
            </a:r>
            <a:r>
              <a:rPr kumimoji="1" lang="zh-CN" altLang="en-US" sz="2400" b="1">
                <a:latin typeface="Times New Roman" pitchFamily="18" charset="0"/>
              </a:rPr>
              <a:t>三点二次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抛物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插值多项式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64206" name="Object 14"/>
          <p:cNvGraphicFramePr>
            <a:graphicFrameLocks noChangeAspect="1"/>
          </p:cNvGraphicFramePr>
          <p:nvPr/>
        </p:nvGraphicFramePr>
        <p:xfrm>
          <a:off x="385763" y="4757738"/>
          <a:ext cx="86756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6" name="公式" r:id="rId9" imgW="4228920" imgH="406080" progId="Equation.3">
                  <p:embed/>
                </p:oleObj>
              </mc:Choice>
              <mc:Fallback>
                <p:oleObj name="公式" r:id="rId9" imgW="4228920" imgH="4060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757738"/>
                        <a:ext cx="86756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4175125" y="5888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3429000" y="58674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264209" name="Object 17"/>
          <p:cNvGraphicFramePr>
            <a:graphicFrameLocks noChangeAspect="1"/>
          </p:cNvGraphicFramePr>
          <p:nvPr/>
        </p:nvGraphicFramePr>
        <p:xfrm>
          <a:off x="304800" y="381000"/>
          <a:ext cx="83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7" name="剪辑" r:id="rId11" imgW="3025440" imgH="3252600" progId="MS_ClipArt_Gallery.2">
                  <p:embed/>
                </p:oleObj>
              </mc:Choice>
              <mc:Fallback>
                <p:oleObj name="剪辑" r:id="rId11" imgW="3025440" imgH="3252600" progId="MS_ClipArt_Gallery.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838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2916238" y="9080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6600"/>
                </a:solidFill>
              </a:rPr>
              <a:t>线性插值与抛物线插值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205" grpId="0" autoUpdateAnimBg="0"/>
      <p:bldP spid="2642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640" y="1196752"/>
            <a:ext cx="7493000" cy="619125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CC3300"/>
                </a:solidFill>
              </a:rPr>
              <a:t>构造基函数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>
          <a:xfrm>
            <a:off x="820126" y="260648"/>
            <a:ext cx="5256212" cy="695325"/>
          </a:xfrm>
        </p:spPr>
        <p:txBody>
          <a:bodyPr/>
          <a:lstStyle/>
          <a:p>
            <a:r>
              <a:rPr kumimoji="1" lang="zh-CN" altLang="en-US" sz="4000" b="1" dirty="0" smtClean="0">
                <a:solidFill>
                  <a:schemeClr val="folHlink"/>
                </a:solidFill>
                <a:sym typeface="Wingdings" pitchFamily="2" charset="2"/>
              </a:rPr>
              <a:t></a:t>
            </a:r>
            <a:r>
              <a:rPr kumimoji="1" lang="zh-CN" altLang="en-US" sz="4000" b="1" dirty="0">
                <a:solidFill>
                  <a:schemeClr val="folHlink"/>
                </a:solidFill>
              </a:rPr>
              <a:t>拉格朗日插值多项式</a:t>
            </a:r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21065"/>
              </p:ext>
            </p:extLst>
          </p:nvPr>
        </p:nvGraphicFramePr>
        <p:xfrm>
          <a:off x="1116013" y="1844824"/>
          <a:ext cx="734218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2" name="Equation" r:id="rId3" imgW="3530520" imgH="939600" progId="Equation.DSMT4">
                  <p:embed/>
                </p:oleObj>
              </mc:Choice>
              <mc:Fallback>
                <p:oleObj name="Equation" r:id="rId3" imgW="3530520" imgH="939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824"/>
                        <a:ext cx="7342187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827584" y="3788668"/>
            <a:ext cx="7191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这里每个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都是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次多项式，且由插值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条件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(1)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式容易验证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满足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25901"/>
              </p:ext>
            </p:extLst>
          </p:nvPr>
        </p:nvGraphicFramePr>
        <p:xfrm>
          <a:off x="4067944" y="4724772"/>
          <a:ext cx="26177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3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724772"/>
                        <a:ext cx="26177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7650" y="5733256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称为关于节点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=0,1,…,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8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28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次插值基函数。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82625" y="1988840"/>
            <a:ext cx="806608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宋体" pitchFamily="2" charset="-122"/>
              </a:rPr>
              <a:t>因此得到插值多项式</a:t>
            </a:r>
            <a:endParaRPr kumimoji="1" lang="en-US" altLang="zh-CN" sz="2800" b="1" dirty="0">
              <a:latin typeface="宋体" pitchFamily="2" charset="-122"/>
            </a:endParaRPr>
          </a:p>
          <a:p>
            <a:pPr algn="ctr">
              <a:lnSpc>
                <a:spcPct val="135000"/>
              </a:lnSpc>
            </a:pPr>
            <a:r>
              <a:rPr kumimoji="1" lang="en-US" altLang="zh-CN" sz="2800" b="1" i="1" dirty="0">
                <a:solidFill>
                  <a:srgbClr val="FF5050"/>
                </a:solidFill>
                <a:latin typeface="Times New Roman" pitchFamily="18" charset="0"/>
                <a:ea typeface="System" charset="-122"/>
              </a:rPr>
              <a:t>p</a:t>
            </a:r>
            <a:r>
              <a:rPr kumimoji="1" lang="en-US" altLang="zh-CN" sz="2800" b="1" i="1" baseline="-25000" dirty="0">
                <a:solidFill>
                  <a:srgbClr val="FF5050"/>
                </a:solidFill>
                <a:latin typeface="Times New Roman" pitchFamily="18" charset="0"/>
                <a:ea typeface="System" charset="-122"/>
              </a:rPr>
              <a:t>n</a:t>
            </a:r>
            <a:r>
              <a:rPr kumimoji="1" lang="en-US" altLang="zh-CN" sz="2800" dirty="0">
                <a:solidFill>
                  <a:srgbClr val="FF5050"/>
                </a:solidFill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dirty="0">
                <a:solidFill>
                  <a:srgbClr val="FF5050"/>
                </a:solidFill>
                <a:latin typeface="Times New Roman" pitchFamily="18" charset="0"/>
                <a:ea typeface="System" charset="-122"/>
              </a:rPr>
              <a:t>)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 f</a:t>
            </a:r>
            <a:r>
              <a:rPr kumimoji="1" lang="en-US" altLang="zh-CN" sz="1200" b="1" i="1" dirty="0">
                <a:latin typeface="Times New Roman" pitchFamily="18" charset="0"/>
                <a:ea typeface="System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zh-CN" altLang="en-US" sz="2800" baseline="-25000" dirty="0">
                <a:latin typeface="Times New Roman" pitchFamily="18" charset="0"/>
                <a:ea typeface="System" charset="-122"/>
              </a:rPr>
              <a:t>0</a:t>
            </a:r>
            <a:r>
              <a:rPr kumimoji="1" lang="zh-CN" altLang="en-US" sz="2800" dirty="0">
                <a:latin typeface="Times New Roman" pitchFamily="18" charset="0"/>
                <a:ea typeface="System" charset="-122"/>
              </a:rPr>
              <a:t>)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l</a:t>
            </a:r>
            <a:r>
              <a:rPr kumimoji="1" lang="en-US" altLang="zh-CN" sz="2800" baseline="-25000" dirty="0">
                <a:latin typeface="Times New Roman" pitchFamily="18" charset="0"/>
                <a:ea typeface="System" charset="-122"/>
              </a:rPr>
              <a:t>0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)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  <a:sym typeface="Symbol" pitchFamily="18" charset="2"/>
              </a:rPr>
              <a:t></a:t>
            </a:r>
            <a:r>
              <a:rPr kumimoji="1" lang="en-US" altLang="zh-CN" dirty="0"/>
              <a:t> 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f</a:t>
            </a:r>
            <a:r>
              <a:rPr kumimoji="1" lang="en-US" altLang="zh-CN" sz="1200" b="1" i="1" dirty="0">
                <a:latin typeface="Times New Roman" pitchFamily="18" charset="0"/>
                <a:ea typeface="System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  <a:ea typeface="System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System" charset="-122"/>
              </a:rPr>
              <a:t>)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l</a:t>
            </a:r>
            <a:r>
              <a:rPr kumimoji="1" lang="en-US" altLang="zh-CN" sz="2800" baseline="-25000" dirty="0">
                <a:latin typeface="Times New Roman" pitchFamily="18" charset="0"/>
                <a:ea typeface="System" charset="-122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)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  <a:sym typeface="Symbol" pitchFamily="18" charset="2"/>
              </a:rPr>
              <a:t></a:t>
            </a:r>
            <a:r>
              <a:rPr kumimoji="1" lang="en-US" altLang="zh-CN" dirty="0"/>
              <a:t>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…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  <a:sym typeface="Symbol" pitchFamily="18" charset="2"/>
              </a:rPr>
              <a:t>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 f</a:t>
            </a:r>
            <a:r>
              <a:rPr kumimoji="1" lang="en-US" altLang="zh-CN" sz="1200" b="1" i="1" dirty="0">
                <a:latin typeface="Times New Roman" pitchFamily="18" charset="0"/>
                <a:ea typeface="System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b="1" i="1" baseline="-25000" dirty="0">
                <a:latin typeface="Times New Roman" pitchFamily="18" charset="0"/>
                <a:ea typeface="System" charset="-122"/>
              </a:rPr>
              <a:t>n</a:t>
            </a:r>
            <a:r>
              <a:rPr kumimoji="1" lang="zh-CN" altLang="en-US" sz="2800" dirty="0">
                <a:latin typeface="Times New Roman" pitchFamily="18" charset="0"/>
                <a:ea typeface="System" charset="-122"/>
              </a:rPr>
              <a:t>)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l</a:t>
            </a:r>
            <a:r>
              <a:rPr kumimoji="1" lang="en-US" altLang="zh-CN" sz="2800" b="1" i="1" baseline="-25000" dirty="0">
                <a:latin typeface="Times New Roman" pitchFamily="18" charset="0"/>
                <a:ea typeface="System" charset="-122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System" charset="-122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System" charset="-122"/>
              </a:rPr>
              <a:t>)</a:t>
            </a:r>
            <a:endParaRPr kumimoji="1" lang="zh-CN" altLang="en-US" sz="2800" dirty="0">
              <a:latin typeface="Times New Roman" pitchFamily="18" charset="0"/>
              <a:ea typeface="System" charset="-122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611188" y="4652963"/>
            <a:ext cx="700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称 </a:t>
            </a:r>
            <a:r>
              <a:rPr kumimoji="1" lang="en-US" altLang="zh-CN" sz="2800" b="1" i="1" dirty="0">
                <a:latin typeface="Times New Roman" pitchFamily="18" charset="0"/>
              </a:rPr>
              <a:t>L</a:t>
            </a:r>
            <a:r>
              <a:rPr kumimoji="1" lang="en-US" altLang="zh-CN" sz="2800" i="1" baseline="-25000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为</a:t>
            </a:r>
            <a:r>
              <a:rPr kumimoji="1" lang="en-US" altLang="zh-CN" sz="2800" i="1" dirty="0">
                <a:latin typeface="Times New Roman" pitchFamily="18" charset="0"/>
              </a:rPr>
              <a:t>n </a:t>
            </a:r>
            <a:r>
              <a:rPr kumimoji="1" lang="zh-CN" altLang="en-US" sz="2800" b="1" dirty="0">
                <a:latin typeface="Times New Roman" pitchFamily="18" charset="0"/>
              </a:rPr>
              <a:t>次 </a:t>
            </a:r>
            <a:r>
              <a:rPr kumimoji="1" lang="en-US" altLang="zh-CN" sz="28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Lagrange</a:t>
            </a:r>
            <a:r>
              <a:rPr kumimoji="1" lang="en-US" altLang="zh-CN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插值多项式 </a:t>
            </a:r>
            <a:r>
              <a:rPr kumimoji="1" lang="en-US" altLang="zh-CN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pSp>
        <p:nvGrpSpPr>
          <p:cNvPr id="183310" name="Group 14"/>
          <p:cNvGrpSpPr>
            <a:grpSpLocks/>
          </p:cNvGrpSpPr>
          <p:nvPr/>
        </p:nvGrpSpPr>
        <p:grpSpPr bwMode="auto">
          <a:xfrm>
            <a:off x="611188" y="3500438"/>
            <a:ext cx="6251575" cy="1058862"/>
            <a:chOff x="385" y="2400"/>
            <a:chExt cx="3938" cy="667"/>
          </a:xfrm>
        </p:grpSpPr>
        <p:graphicFrame>
          <p:nvGraphicFramePr>
            <p:cNvPr id="1833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586307"/>
                </p:ext>
              </p:extLst>
            </p:nvPr>
          </p:nvGraphicFramePr>
          <p:xfrm>
            <a:off x="1241" y="2400"/>
            <a:ext cx="3082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3" name="Equation" r:id="rId4" imgW="1993680" imgH="431640" progId="Equation.DSMT4">
                    <p:embed/>
                  </p:oleObj>
                </mc:Choice>
                <mc:Fallback>
                  <p:oleObj name="Equation" r:id="rId4" imgW="1993680" imgH="4316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2400"/>
                          <a:ext cx="3082" cy="6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385" y="2527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记为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 </a:t>
              </a:r>
              <a:endParaRPr kumimoji="1"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611188" y="5373688"/>
            <a:ext cx="69119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它是满足插值条件的 </a:t>
            </a:r>
            <a:r>
              <a:rPr lang="en-US" altLang="zh-CN" sz="2800" b="1" i="1">
                <a:latin typeface="Times New Roman" pitchFamily="18" charset="0"/>
              </a:rPr>
              <a:t>n </a:t>
            </a:r>
            <a:r>
              <a:rPr lang="zh-CN" altLang="en-US" sz="2800" b="1"/>
              <a:t>次多项式</a:t>
            </a:r>
            <a:r>
              <a:rPr lang="en-US" altLang="zh-CN" sz="2800" b="1"/>
              <a:t>.  </a:t>
            </a:r>
            <a:endParaRPr kumimoji="1"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/>
      <p:bldP spid="183305" grpId="0"/>
      <p:bldP spid="1833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4837715" y="369786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4837715" y="362166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800">
              <a:solidFill>
                <a:schemeClr val="bg1"/>
              </a:solidFill>
            </a:endParaRPr>
          </a:p>
        </p:txBody>
      </p:sp>
      <p:graphicFrame>
        <p:nvGraphicFramePr>
          <p:cNvPr id="474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02193"/>
              </p:ext>
            </p:extLst>
          </p:nvPr>
        </p:nvGraphicFramePr>
        <p:xfrm>
          <a:off x="899592" y="2167880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9" name="Equation" r:id="rId3" imgW="3949560" imgH="888840" progId="Equation.DSMT4">
                  <p:embed/>
                </p:oleObj>
              </mc:Choice>
              <mc:Fallback>
                <p:oleObj name="Equation" r:id="rId3" imgW="3949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67880"/>
                        <a:ext cx="75438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37715" y="363595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474125" name="Rectangle 13"/>
          <p:cNvSpPr>
            <a:spLocks noChangeArrowheads="1"/>
          </p:cNvSpPr>
          <p:nvPr/>
        </p:nvSpPr>
        <p:spPr bwMode="auto">
          <a:xfrm>
            <a:off x="1272480" y="124009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chemeClr val="tx1"/>
                </a:solidFill>
              </a:rPr>
              <a:t>拉格朗日三次多项式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2828"/>
            <a:ext cx="2114413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772400" cy="31686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已经测得在某处海洋不同深度处的水温如下：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>
              <a:latin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深度</a:t>
            </a:r>
            <a:r>
              <a:rPr lang="en-US" altLang="zh-CN" sz="2800">
                <a:latin typeface="Times New Roman" pitchFamily="18" charset="0"/>
              </a:rPr>
              <a:t>(M)	</a:t>
            </a:r>
            <a:r>
              <a:rPr lang="en-US" altLang="zh-CN" sz="2800">
                <a:latin typeface="楷体_GB2312" pitchFamily="49" charset="-122"/>
              </a:rPr>
              <a:t>466   741   950   1422   1634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水温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baseline="30000">
                <a:latin typeface="Times New Roman" pitchFamily="18" charset="0"/>
              </a:rPr>
              <a:t>o</a:t>
            </a:r>
            <a:r>
              <a:rPr lang="en-US" altLang="zh-CN" sz="2800">
                <a:latin typeface="Times New Roman" pitchFamily="18" charset="0"/>
              </a:rPr>
              <a:t>C)  	</a:t>
            </a:r>
            <a:r>
              <a:rPr lang="en-US" altLang="zh-CN" sz="2800">
                <a:latin typeface="楷体_GB2312" pitchFamily="49" charset="-122"/>
              </a:rPr>
              <a:t>7.04  4.28  3.40  2.54   2.13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>
              <a:latin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根据这些数据，希望合理地估计出其它深度（如500米，600米，1000米</a:t>
            </a:r>
            <a:r>
              <a:rPr lang="zh-CN" altLang="en-US" sz="2800">
                <a:latin typeface="Arial"/>
              </a:rPr>
              <a:t>…</a:t>
            </a:r>
            <a:r>
              <a:rPr lang="zh-CN" altLang="en-US" sz="2800">
                <a:latin typeface="楷体_GB2312" pitchFamily="49" charset="-122"/>
              </a:rPr>
              <a:t>）处的水温</a:t>
            </a:r>
            <a:r>
              <a:rPr lang="en-US" altLang="zh-CN" sz="2800">
                <a:latin typeface="楷体_GB2312" pitchFamily="49" charset="-122"/>
              </a:rPr>
              <a:t>.</a:t>
            </a: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042988" y="2420938"/>
            <a:ext cx="7200900" cy="792162"/>
            <a:chOff x="385" y="1797"/>
            <a:chExt cx="4310" cy="499"/>
          </a:xfrm>
        </p:grpSpPr>
        <p:sp>
          <p:nvSpPr>
            <p:cNvPr id="156676" name="Line 4"/>
            <p:cNvSpPr>
              <a:spLocks noChangeShapeType="1"/>
            </p:cNvSpPr>
            <p:nvPr/>
          </p:nvSpPr>
          <p:spPr bwMode="auto">
            <a:xfrm>
              <a:off x="385" y="2069"/>
              <a:ext cx="4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>
              <a:off x="1429" y="179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555875" y="5373688"/>
            <a:ext cx="518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这就是本章要讨论的“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插值问题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”</a:t>
            </a:r>
          </a:p>
        </p:txBody>
      </p:sp>
      <p:pic>
        <p:nvPicPr>
          <p:cNvPr id="156680" name="Picture 8" descr="MON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157788"/>
            <a:ext cx="1600200" cy="1443037"/>
          </a:xfrm>
          <a:prstGeom prst="rect">
            <a:avLst/>
          </a:prstGeom>
          <a:noFill/>
        </p:spPr>
      </p:pic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2700338" y="476250"/>
            <a:ext cx="53276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 </a:t>
            </a:r>
            <a:r>
              <a:rPr kumimoji="1" lang="zh-CN" altLang="en-US" sz="3600" b="1" dirty="0">
                <a:latin typeface="仿宋_GB2312" pitchFamily="49" charset="-122"/>
                <a:ea typeface="仿宋_GB2312" pitchFamily="49" charset="-122"/>
              </a:rPr>
              <a:t>插 值 问 题 实 例 </a:t>
            </a:r>
            <a:r>
              <a:rPr kumimoji="1" lang="en-US" altLang="zh-CN" sz="36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endParaRPr kumimoji="1" lang="en-US" altLang="zh-CN" sz="36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050"/>
          <p:cNvSpPr txBox="1">
            <a:spLocks noChangeArrowheads="1"/>
          </p:cNvSpPr>
          <p:nvPr/>
        </p:nvSpPr>
        <p:spPr bwMode="auto">
          <a:xfrm>
            <a:off x="1115616" y="1268760"/>
            <a:ext cx="78486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ea"/>
                <a:ea typeface="+mj-ea"/>
              </a:rPr>
              <a:t>基函数的特点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基函数的个数等于节点数。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ea"/>
                <a:ea typeface="+mj-ea"/>
              </a:rPr>
              <a:t>2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  <a:r>
              <a:rPr lang="en-US" altLang="zh-CN" sz="2800" b="1" i="1" dirty="0" smtClean="0">
                <a:ea typeface="+mj-ea"/>
                <a:cs typeface="Times New Roman" panose="02020603050405020304" pitchFamily="18" charset="0"/>
              </a:rPr>
              <a:t>n+</a:t>
            </a:r>
            <a:r>
              <a:rPr lang="en-US" altLang="zh-CN" sz="2800" b="1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个节点的基函数是</a:t>
            </a:r>
            <a:r>
              <a:rPr lang="en-US" altLang="zh-CN" sz="2800" b="1" i="1" dirty="0"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j-ea"/>
                <a:ea typeface="+mj-ea"/>
              </a:rPr>
              <a:t>次代数多项式。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ea"/>
                <a:ea typeface="+mj-ea"/>
              </a:rPr>
              <a:t>3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  <a:r>
              <a:rPr lang="zh-CN" altLang="en-US" sz="2800" b="1" dirty="0" smtClean="0">
                <a:latin typeface="+mj-ea"/>
                <a:ea typeface="+mj-ea"/>
              </a:rPr>
              <a:t>基</a:t>
            </a:r>
            <a:r>
              <a:rPr lang="zh-CN" altLang="en-US" sz="2800" b="1" dirty="0">
                <a:latin typeface="+mj-ea"/>
                <a:ea typeface="+mj-ea"/>
              </a:rPr>
              <a:t>函数和每一个节点都有关</a:t>
            </a:r>
            <a:r>
              <a:rPr lang="zh-CN" altLang="en-US" sz="2800" b="1" dirty="0" smtClean="0">
                <a:latin typeface="+mj-ea"/>
                <a:ea typeface="+mj-ea"/>
              </a:rPr>
              <a:t>。节</a:t>
            </a:r>
            <a:r>
              <a:rPr lang="zh-CN" altLang="en-US" sz="2800" b="1" dirty="0">
                <a:latin typeface="+mj-ea"/>
                <a:ea typeface="+mj-ea"/>
              </a:rPr>
              <a:t>点确定，基函数就唯一的确定。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ea"/>
                <a:ea typeface="+mj-ea"/>
              </a:rPr>
              <a:t>4. </a:t>
            </a:r>
            <a:r>
              <a:rPr lang="zh-CN" altLang="en-US" sz="2800" b="1" dirty="0">
                <a:latin typeface="+mj-ea"/>
                <a:ea typeface="+mj-ea"/>
              </a:rPr>
              <a:t>基函数和被插值函数无关。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ea"/>
                <a:ea typeface="+mj-ea"/>
              </a:rPr>
              <a:t>5. </a:t>
            </a:r>
            <a:r>
              <a:rPr lang="zh-CN" altLang="en-US" sz="2800" b="1" dirty="0">
                <a:latin typeface="+mj-ea"/>
                <a:ea typeface="+mj-ea"/>
              </a:rPr>
              <a:t>基函数之和为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。</a:t>
            </a:r>
          </a:p>
        </p:txBody>
      </p:sp>
      <p:sp>
        <p:nvSpPr>
          <p:cNvPr id="525315" name="Rectangle 2051"/>
          <p:cNvSpPr>
            <a:spLocks noChangeArrowheads="1"/>
          </p:cNvSpPr>
          <p:nvPr/>
        </p:nvSpPr>
        <p:spPr bwMode="auto">
          <a:xfrm>
            <a:off x="2700338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07557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2700338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84670"/>
              </p:ext>
            </p:extLst>
          </p:nvPr>
        </p:nvGraphicFramePr>
        <p:xfrm>
          <a:off x="1524000" y="1848222"/>
          <a:ext cx="54165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56" name="Equation" r:id="rId3" imgW="3009600" imgH="990360" progId="Equation.DSMT4">
                  <p:embed/>
                </p:oleObj>
              </mc:Choice>
              <mc:Fallback>
                <p:oleObj name="Equation" r:id="rId3" imgW="30096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48222"/>
                        <a:ext cx="5416550" cy="222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1043608" y="1124744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定理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次拉格朗日插值多项式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762000" y="4149080"/>
            <a:ext cx="762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   基函数是关于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次多项式，所以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的不超过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次的多项式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</a:p>
          <a:p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满足插值条件。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24645"/>
              </p:ext>
            </p:extLst>
          </p:nvPr>
        </p:nvGraphicFramePr>
        <p:xfrm>
          <a:off x="2700338" y="4941168"/>
          <a:ext cx="26050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57" name="Equation" r:id="rId5" imgW="1447560" imgH="431640" progId="Equation.DSMT4">
                  <p:embed/>
                </p:oleObj>
              </mc:Choice>
              <mc:Fallback>
                <p:oleObj name="Equation" r:id="rId5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41168"/>
                        <a:ext cx="2605088" cy="7762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685465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1026"/>
          <p:cNvSpPr txBox="1">
            <a:spLocks noChangeArrowheads="1"/>
          </p:cNvSpPr>
          <p:nvPr/>
        </p:nvSpPr>
        <p:spPr bwMode="auto">
          <a:xfrm>
            <a:off x="1066800" y="971128"/>
            <a:ext cx="769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拉格朗日插值多项式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934" name="Text Box 1030"/>
          <p:cNvSpPr txBox="1">
            <a:spLocks noChangeArrowheads="1"/>
          </p:cNvSpPr>
          <p:nvPr/>
        </p:nvSpPr>
        <p:spPr bwMode="auto">
          <a:xfrm>
            <a:off x="611560" y="3573016"/>
            <a:ext cx="236220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可以证明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0893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02310"/>
              </p:ext>
            </p:extLst>
          </p:nvPr>
        </p:nvGraphicFramePr>
        <p:xfrm>
          <a:off x="1676400" y="3333328"/>
          <a:ext cx="50038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5" name="Equation" r:id="rId3" imgW="2781000" imgH="431640" progId="Equation.DSMT4">
                  <p:embed/>
                </p:oleObj>
              </mc:Choice>
              <mc:Fallback>
                <p:oleObj name="Equation" r:id="rId3" imgW="278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33328"/>
                        <a:ext cx="5003800" cy="776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2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99801"/>
              </p:ext>
            </p:extLst>
          </p:nvPr>
        </p:nvGraphicFramePr>
        <p:xfrm>
          <a:off x="4419600" y="790153"/>
          <a:ext cx="45021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6" name="Equation" r:id="rId5" imgW="2501640" imgH="545760" progId="Equation.DSMT4">
                  <p:embed/>
                </p:oleObj>
              </mc:Choice>
              <mc:Fallback>
                <p:oleObj name="Equation" r:id="rId5" imgW="25016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790153"/>
                        <a:ext cx="4502150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3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422075"/>
              </p:ext>
            </p:extLst>
          </p:nvPr>
        </p:nvGraphicFramePr>
        <p:xfrm>
          <a:off x="808038" y="1788095"/>
          <a:ext cx="7085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7" name="Equation" r:id="rId7" imgW="3936960" imgH="952200" progId="Equation.DSMT4">
                  <p:embed/>
                </p:oleObj>
              </mc:Choice>
              <mc:Fallback>
                <p:oleObj name="Equation" r:id="rId7" imgW="39369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788095"/>
                        <a:ext cx="7085012" cy="171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4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23617"/>
              </p:ext>
            </p:extLst>
          </p:nvPr>
        </p:nvGraphicFramePr>
        <p:xfrm>
          <a:off x="2849563" y="4019128"/>
          <a:ext cx="2286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8" name="Equation" r:id="rId9" imgW="1269720" imgH="545760" progId="Equation.DSMT4">
                  <p:embed/>
                </p:oleObj>
              </mc:Choice>
              <mc:Fallback>
                <p:oleObj name="Equation" r:id="rId9" imgW="1269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019128"/>
                        <a:ext cx="2286000" cy="98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5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04112"/>
              </p:ext>
            </p:extLst>
          </p:nvPr>
        </p:nvGraphicFramePr>
        <p:xfrm>
          <a:off x="3306763" y="5008141"/>
          <a:ext cx="3062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9" name="Equation" r:id="rId11" imgW="1701720" imgH="444240" progId="Equation.DSMT4">
                  <p:embed/>
                </p:oleObj>
              </mc:Choice>
              <mc:Fallback>
                <p:oleObj name="Equation" r:id="rId11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008141"/>
                        <a:ext cx="3062287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24216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8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8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793038" cy="1944688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hlink"/>
                </a:solidFill>
              </a:rPr>
              <a:t>练习：</a:t>
            </a:r>
            <a:r>
              <a:rPr lang="zh-CN" altLang="en-US" sz="2800" b="1" dirty="0">
                <a:solidFill>
                  <a:schemeClr val="tx1"/>
                </a:solidFill>
              </a:rPr>
              <a:t>已知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(0)=1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(1)=2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(2)=4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</a:rPr>
              <a:t/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/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求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的二次插值多项式并求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(1.5).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zh-CN" sz="3200" b="1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2555875" y="3789363"/>
          <a:ext cx="31670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9" name="公式" r:id="rId5" imgW="1498320" imgH="634680" progId="Equation.3">
                  <p:embed/>
                </p:oleObj>
              </mc:Choice>
              <mc:Fallback>
                <p:oleObj name="公式" r:id="rId5" imgW="1498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89363"/>
                        <a:ext cx="3167063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67" name="Picture 7" descr="FLOWER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8475" y="4652963"/>
            <a:ext cx="2295525" cy="2055812"/>
          </a:xfrm>
          <a:prstGeom prst="rect">
            <a:avLst/>
          </a:prstGeom>
          <a:noFill/>
        </p:spPr>
      </p:pic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042988" y="3213100"/>
            <a:ext cx="158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409968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/>
          <p:cNvGrpSpPr>
            <a:grpSpLocks/>
          </p:cNvGrpSpPr>
          <p:nvPr/>
        </p:nvGrpSpPr>
        <p:grpSpPr bwMode="auto">
          <a:xfrm>
            <a:off x="539750" y="333375"/>
            <a:ext cx="7416800" cy="1423988"/>
            <a:chOff x="336" y="240"/>
            <a:chExt cx="3312" cy="897"/>
          </a:xfrm>
        </p:grpSpPr>
        <p:pic>
          <p:nvPicPr>
            <p:cNvPr id="149507" name="Picture 3" descr="EXAMIN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" y="240"/>
              <a:ext cx="834" cy="897"/>
            </a:xfrm>
            <a:prstGeom prst="rect">
              <a:avLst/>
            </a:prstGeom>
            <a:noFill/>
          </p:spPr>
        </p:pic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1200" y="432"/>
              <a:ext cx="24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8000"/>
                  </a:solidFill>
                  <a:latin typeface="Arial" pitchFamily="34" charset="-78"/>
                  <a:ea typeface="楷体_GB2312" pitchFamily="49" charset="-122"/>
                  <a:sym typeface="Wingdings" pitchFamily="2" charset="2"/>
                </a:rPr>
                <a:t>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 </a:t>
              </a:r>
              <a:r>
                <a:rPr kumimoji="1" lang="zh-CN" altLang="en-US" sz="3600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插值余项</a:t>
              </a:r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b="1">
                  <a:latin typeface="Arial" pitchFamily="34" charset="-78"/>
                  <a:ea typeface="楷体_GB2312" pitchFamily="49" charset="-122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  <a:ea typeface="楷体_GB2312" pitchFamily="49" charset="-122"/>
                </a:rPr>
                <a:t>Remainder</a:t>
              </a:r>
              <a:r>
                <a:rPr kumimoji="1" lang="en-US" altLang="zh-CN" sz="3200" b="1">
                  <a:latin typeface="Arial" pitchFamily="34" charset="-78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149526" name="Group 22"/>
          <p:cNvGrpSpPr>
            <a:grpSpLocks/>
          </p:cNvGrpSpPr>
          <p:nvPr/>
        </p:nvGrpSpPr>
        <p:grpSpPr bwMode="auto">
          <a:xfrm>
            <a:off x="1258888" y="3573463"/>
            <a:ext cx="6121400" cy="1366837"/>
            <a:chOff x="612" y="2115"/>
            <a:chExt cx="3992" cy="952"/>
          </a:xfrm>
        </p:grpSpPr>
        <p:sp>
          <p:nvSpPr>
            <p:cNvPr id="149513" name="AutoShape 9" descr="新闻纸"/>
            <p:cNvSpPr>
              <a:spLocks noChangeArrowheads="1"/>
            </p:cNvSpPr>
            <p:nvPr/>
          </p:nvSpPr>
          <p:spPr bwMode="auto">
            <a:xfrm>
              <a:off x="612" y="2115"/>
              <a:ext cx="3992" cy="952"/>
            </a:xfrm>
            <a:prstGeom prst="bevel">
              <a:avLst>
                <a:gd name="adj" fmla="val 7736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95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783002"/>
                </p:ext>
              </p:extLst>
            </p:nvPr>
          </p:nvGraphicFramePr>
          <p:xfrm>
            <a:off x="730" y="2276"/>
            <a:ext cx="3801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24" name="Equation" r:id="rId5" imgW="2679480" imgH="457200" progId="Equation.DSMT4">
                    <p:embed/>
                  </p:oleObj>
                </mc:Choice>
                <mc:Fallback>
                  <p:oleObj name="Equation" r:id="rId5" imgW="2679480" imgH="457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2276"/>
                          <a:ext cx="3801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30" name="Group 26"/>
          <p:cNvGrpSpPr>
            <a:grpSpLocks/>
          </p:cNvGrpSpPr>
          <p:nvPr/>
        </p:nvGrpSpPr>
        <p:grpSpPr bwMode="auto">
          <a:xfrm>
            <a:off x="539750" y="1916113"/>
            <a:ext cx="8281988" cy="1573212"/>
            <a:chOff x="340" y="1102"/>
            <a:chExt cx="5217" cy="991"/>
          </a:xfrm>
        </p:grpSpPr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340" y="1117"/>
              <a:ext cx="15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</a:rPr>
                <a:t>定理</a:t>
              </a:r>
              <a:r>
                <a:rPr kumimoji="1" lang="en-US" altLang="zh-CN" sz="3200" b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</a:rPr>
                <a:t>5.1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149510" name="Object 6"/>
            <p:cNvGraphicFramePr>
              <a:graphicFrameLocks noChangeAspect="1"/>
            </p:cNvGraphicFramePr>
            <p:nvPr/>
          </p:nvGraphicFramePr>
          <p:xfrm>
            <a:off x="1655" y="1102"/>
            <a:ext cx="86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25" name="Equation" r:id="rId7" imgW="558720" imgH="228600" progId="Equation.DSMT4">
                    <p:embed/>
                  </p:oleObj>
                </mc:Choice>
                <mc:Fallback>
                  <p:oleObj name="Equation" r:id="rId7" imgW="55872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102"/>
                          <a:ext cx="86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472" y="1117"/>
              <a:ext cx="30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在[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 , 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内存在, 则在</a:t>
              </a: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上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340" y="1389"/>
              <a:ext cx="517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的 </a:t>
              </a:r>
              <a:r>
                <a:rPr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 </a:t>
              </a: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</a:t>
              </a: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个互异的点，对 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1200" b="1" i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所作的</a:t>
              </a:r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次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Lagrange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插值多项式 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L</a:t>
              </a:r>
              <a:r>
                <a:rPr kumimoji="1"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，插值余项为</a:t>
              </a:r>
            </a:p>
          </p:txBody>
        </p:sp>
      </p:grpSp>
      <p:sp>
        <p:nvSpPr>
          <p:cNvPr id="149517" name="AutoShape 13"/>
          <p:cNvSpPr>
            <a:spLocks noChangeArrowheads="1"/>
          </p:cNvSpPr>
          <p:nvPr/>
        </p:nvSpPr>
        <p:spPr bwMode="auto">
          <a:xfrm>
            <a:off x="250825" y="5084763"/>
            <a:ext cx="8569325" cy="1439862"/>
          </a:xfrm>
          <a:prstGeom prst="foldedCorner">
            <a:avLst>
              <a:gd name="adj" fmla="val 6569"/>
            </a:avLst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26000" tIns="118800" rIns="126000" bIns="118800"/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Rolle’s Theorem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的推论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         充分光滑，且</a:t>
            </a:r>
          </a:p>
          <a:p>
            <a:pPr>
              <a:lnSpc>
                <a:spcPct val="110000"/>
              </a:lnSpc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49529" name="Group 25"/>
          <p:cNvGrpSpPr>
            <a:grpSpLocks/>
          </p:cNvGrpSpPr>
          <p:nvPr/>
        </p:nvGrpSpPr>
        <p:grpSpPr bwMode="auto">
          <a:xfrm>
            <a:off x="307975" y="5229225"/>
            <a:ext cx="8151813" cy="1055688"/>
            <a:chOff x="204" y="3294"/>
            <a:chExt cx="5135" cy="665"/>
          </a:xfrm>
        </p:grpSpPr>
        <p:grpSp>
          <p:nvGrpSpPr>
            <p:cNvPr id="149527" name="Group 23"/>
            <p:cNvGrpSpPr>
              <a:grpSpLocks/>
            </p:cNvGrpSpPr>
            <p:nvPr/>
          </p:nvGrpSpPr>
          <p:grpSpPr bwMode="auto">
            <a:xfrm>
              <a:off x="204" y="3602"/>
              <a:ext cx="5135" cy="357"/>
              <a:chOff x="204" y="3602"/>
              <a:chExt cx="5135" cy="357"/>
            </a:xfrm>
          </p:grpSpPr>
          <p:graphicFrame>
            <p:nvGraphicFramePr>
              <p:cNvPr id="149518" name="Object 14"/>
              <p:cNvGraphicFramePr>
                <a:graphicFrameLocks noChangeAspect="1"/>
              </p:cNvGraphicFramePr>
              <p:nvPr/>
            </p:nvGraphicFramePr>
            <p:xfrm>
              <a:off x="204" y="3632"/>
              <a:ext cx="1950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726" name="Equation" r:id="rId9" imgW="1434960" imgH="228600" progId="Equation.3">
                      <p:embed/>
                    </p:oleObj>
                  </mc:Choice>
                  <mc:Fallback>
                    <p:oleObj name="Equation" r:id="rId9" imgW="1434960" imgH="22860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3632"/>
                            <a:ext cx="1950" cy="3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20" name="Text Box 16"/>
              <p:cNvSpPr txBox="1">
                <a:spLocks noChangeArrowheads="1"/>
              </p:cNvSpPr>
              <p:nvPr/>
            </p:nvSpPr>
            <p:spPr bwMode="auto">
              <a:xfrm>
                <a:off x="2154" y="3612"/>
                <a:ext cx="9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 </a:t>
                </a:r>
                <a:r>
                  <a:rPr kumimoji="1" lang="zh-CN" altLang="en-US" sz="2800" b="1" dirty="0">
                    <a:latin typeface="Times New Roman" pitchFamily="18" charset="0"/>
                    <a:ea typeface="楷体_GB2312" pitchFamily="49" charset="-122"/>
                  </a:rPr>
                  <a:t>存在</a:t>
                </a:r>
              </a:p>
            </p:txBody>
          </p:sp>
          <p:graphicFrame>
            <p:nvGraphicFramePr>
              <p:cNvPr id="149521" name="Object 17"/>
              <p:cNvGraphicFramePr>
                <a:graphicFrameLocks noChangeAspect="1"/>
              </p:cNvGraphicFramePr>
              <p:nvPr/>
            </p:nvGraphicFramePr>
            <p:xfrm>
              <a:off x="3016" y="3647"/>
              <a:ext cx="887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727" name="Equation" r:id="rId11" imgW="596880" imgH="203040" progId="Equation.3">
                      <p:embed/>
                    </p:oleObj>
                  </mc:Choice>
                  <mc:Fallback>
                    <p:oleObj name="Equation" r:id="rId11" imgW="596880" imgH="2030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3647"/>
                            <a:ext cx="887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22" name="Text Box 18"/>
              <p:cNvSpPr txBox="1">
                <a:spLocks noChangeArrowheads="1"/>
              </p:cNvSpPr>
              <p:nvPr/>
            </p:nvSpPr>
            <p:spPr bwMode="auto">
              <a:xfrm>
                <a:off x="3833" y="3602"/>
                <a:ext cx="6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itchFamily="18" charset="0"/>
                    <a:ea typeface="楷体_GB2312" pitchFamily="49" charset="-122"/>
                  </a:rPr>
                  <a:t>使得</a:t>
                </a:r>
              </a:p>
            </p:txBody>
          </p:sp>
          <p:graphicFrame>
            <p:nvGraphicFramePr>
              <p:cNvPr id="149523" name="Object 19"/>
              <p:cNvGraphicFramePr>
                <a:graphicFrameLocks noChangeAspect="1"/>
              </p:cNvGraphicFramePr>
              <p:nvPr/>
            </p:nvGraphicFramePr>
            <p:xfrm>
              <a:off x="4369" y="3615"/>
              <a:ext cx="97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728" name="Equation" r:id="rId13" imgW="723600" imgH="228600" progId="Equation.DSMT4">
                      <p:embed/>
                    </p:oleObj>
                  </mc:Choice>
                  <mc:Fallback>
                    <p:oleObj name="Equation" r:id="rId13" imgW="723600" imgH="228600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3615"/>
                            <a:ext cx="970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9525" name="Object 21"/>
            <p:cNvGraphicFramePr>
              <a:graphicFrameLocks noChangeAspect="1"/>
            </p:cNvGraphicFramePr>
            <p:nvPr/>
          </p:nvGraphicFramePr>
          <p:xfrm>
            <a:off x="2925" y="3294"/>
            <a:ext cx="49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29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294"/>
                          <a:ext cx="499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7272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证明：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由于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)＝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0,1,…,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n  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 i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1979613" y="908050"/>
          <a:ext cx="47910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5" name="Equation" r:id="rId4" imgW="2958840" imgH="812520" progId="Equation.DSMT4">
                  <p:embed/>
                </p:oleObj>
              </mc:Choice>
              <mc:Fallback>
                <p:oleObj name="Equation" r:id="rId4" imgW="295884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47910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84213" y="2333625"/>
            <a:ext cx="7272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任意固定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= 0, …,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构造  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辅助函数</a:t>
            </a:r>
          </a:p>
        </p:txBody>
      </p:sp>
      <p:graphicFrame>
        <p:nvGraphicFramePr>
          <p:cNvPr id="150533" name="Object 5"/>
          <p:cNvGraphicFramePr>
            <a:graphicFrameLocks noGrp="1" noChangeAspect="1"/>
          </p:cNvGraphicFramePr>
          <p:nvPr>
            <p:ph/>
          </p:nvPr>
        </p:nvGraphicFramePr>
        <p:xfrm>
          <a:off x="755650" y="2957513"/>
          <a:ext cx="72009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6" name="Equation" r:id="rId6" imgW="7175160" imgH="812520" progId="Equation.DSMT4">
                  <p:embed/>
                </p:oleObj>
              </mc:Choice>
              <mc:Fallback>
                <p:oleObj name="Equation" r:id="rId6" imgW="7175160" imgH="812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57513"/>
                        <a:ext cx="72009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682625" y="3989388"/>
            <a:ext cx="748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则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有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个不同的根 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… 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x.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827088" y="4938713"/>
          <a:ext cx="4210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7" name="Equation" r:id="rId8" imgW="3288960" imgH="419040" progId="Equation.DSMT4">
                  <p:embed/>
                </p:oleObj>
              </mc:Choice>
              <mc:Fallback>
                <p:oleObj name="Equation" r:id="rId8" imgW="32889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38713"/>
                        <a:ext cx="42100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5313363" y="4652963"/>
          <a:ext cx="32686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8" name="Equation" r:id="rId10" imgW="1231560" imgH="457200" progId="Equation.DSMT4">
                  <p:embed/>
                </p:oleObj>
              </mc:Choice>
              <mc:Fallback>
                <p:oleObj name="Equation" r:id="rId10" imgW="123156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652963"/>
                        <a:ext cx="3268662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381000" y="381000"/>
          <a:ext cx="83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1" name="剪辑" r:id="rId3" imgW="3025440" imgH="3252600" progId="MS_ClipArt_Gallery.2">
                  <p:embed/>
                </p:oleObj>
              </mc:Choice>
              <mc:Fallback>
                <p:oleObj name="剪辑" r:id="rId3" imgW="3025440" imgH="3252600" progId="MS_ClipArt_Gallery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38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1331913" y="765175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误差估计式</a:t>
            </a:r>
            <a:r>
              <a:rPr kumimoji="1" lang="en-US" altLang="zh-CN" sz="36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611188" y="1773238"/>
          <a:ext cx="79216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2" name="公式" r:id="rId5" imgW="3187440" imgH="457200" progId="Equation.3">
                  <p:embed/>
                </p:oleObj>
              </mc:Choice>
              <mc:Fallback>
                <p:oleObj name="公式" r:id="rId5" imgW="31874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7921625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468313" y="3246438"/>
          <a:ext cx="31892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3" name="公式" r:id="rId7" imgW="990360" imgH="279360" progId="Equation.3">
                  <p:embed/>
                </p:oleObj>
              </mc:Choice>
              <mc:Fallback>
                <p:oleObj name="公式" r:id="rId7" imgW="99036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46438"/>
                        <a:ext cx="3189287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3779838" y="2997200"/>
          <a:ext cx="50815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4" name="公式" r:id="rId9" imgW="1701720" imgH="457200" progId="Equation.3">
                  <p:embed/>
                </p:oleObj>
              </mc:Choice>
              <mc:Fallback>
                <p:oleObj name="公式" r:id="rId9" imgW="170172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97200"/>
                        <a:ext cx="5081587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/>
          <p:cNvGraphicFramePr>
            <a:graphicFrameLocks noChangeAspect="1"/>
          </p:cNvGraphicFramePr>
          <p:nvPr/>
        </p:nvGraphicFramePr>
        <p:xfrm>
          <a:off x="1258888" y="4724400"/>
          <a:ext cx="2819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5" name="公式" r:id="rId11" imgW="939600" imgH="228600" progId="Equation.3">
                  <p:embed/>
                </p:oleObj>
              </mc:Choice>
              <mc:Fallback>
                <p:oleObj name="公式" r:id="rId11" imgW="9396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28194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4932363" y="4724400"/>
          <a:ext cx="33432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6" name="公式" r:id="rId13" imgW="1155600" imgH="228600" progId="Equation.3">
                  <p:embed/>
                </p:oleObj>
              </mc:Choice>
              <mc:Fallback>
                <p:oleObj name="公式" r:id="rId13" imgW="11556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24400"/>
                        <a:ext cx="33432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/>
          <p:cNvGraphicFramePr>
            <a:graphicFrameLocks noChangeAspect="1"/>
          </p:cNvGraphicFramePr>
          <p:nvPr/>
        </p:nvGraphicFramePr>
        <p:xfrm>
          <a:off x="1042988" y="5661025"/>
          <a:ext cx="3994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7" name="公式" r:id="rId15" imgW="1396800" imgH="253800" progId="Equation.3">
                  <p:embed/>
                </p:oleObj>
              </mc:Choice>
              <mc:Fallback>
                <p:oleObj name="公式" r:id="rId15" imgW="139680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3994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50825" y="4365625"/>
            <a:ext cx="93503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>
                <a:solidFill>
                  <a:schemeClr val="hlink"/>
                </a:solidFill>
              </a:rPr>
              <a:t>？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1719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124075" y="333375"/>
          <a:ext cx="40132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2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375"/>
                        <a:ext cx="40132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042988" y="1268413"/>
            <a:ext cx="7639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分别利用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sin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的1次、2次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Lagrange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插值计算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sin 50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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并估计误差。 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50825" y="2276475"/>
            <a:ext cx="1008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151559" name="AutoShape 7" descr="再生纸"/>
          <p:cNvSpPr>
            <a:spLocks noChangeArrowheads="1"/>
          </p:cNvSpPr>
          <p:nvPr/>
        </p:nvSpPr>
        <p:spPr bwMode="auto">
          <a:xfrm>
            <a:off x="1116013" y="2420938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= 1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195513" y="2420938"/>
            <a:ext cx="5545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分别利用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以及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计算</a:t>
            </a:r>
            <a:endParaRPr kumimoji="1" lang="zh-CN" altLang="en-US" sz="2800" b="1" baseline="-250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51561" name="Group 9"/>
          <p:cNvGrpSpPr>
            <a:grpSpLocks/>
          </p:cNvGrpSpPr>
          <p:nvPr/>
        </p:nvGrpSpPr>
        <p:grpSpPr bwMode="auto">
          <a:xfrm>
            <a:off x="179388" y="2997200"/>
            <a:ext cx="3529012" cy="792163"/>
            <a:chOff x="624" y="1632"/>
            <a:chExt cx="1536" cy="390"/>
          </a:xfrm>
        </p:grpSpPr>
        <p:graphicFrame>
          <p:nvGraphicFramePr>
            <p:cNvPr id="151562" name="Object 10"/>
            <p:cNvGraphicFramePr>
              <a:graphicFrameLocks noChangeAspect="1"/>
            </p:cNvGraphicFramePr>
            <p:nvPr/>
          </p:nvGraphicFramePr>
          <p:xfrm>
            <a:off x="1200" y="1632"/>
            <a:ext cx="96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3" name="Equation" r:id="rId8" imgW="1002960" imgH="393480" progId="Equation.3">
                    <p:embed/>
                  </p:oleObj>
                </mc:Choice>
                <mc:Fallback>
                  <p:oleObj name="Equation" r:id="rId8" imgW="1002960" imgH="393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96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624" y="1654"/>
              <a:ext cx="76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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利用</a:t>
              </a:r>
            </a:p>
          </p:txBody>
        </p:sp>
      </p:grpSp>
      <p:grpSp>
        <p:nvGrpSpPr>
          <p:cNvPr id="151564" name="Group 12"/>
          <p:cNvGrpSpPr>
            <a:grpSpLocks/>
          </p:cNvGrpSpPr>
          <p:nvPr/>
        </p:nvGrpSpPr>
        <p:grpSpPr bwMode="auto">
          <a:xfrm>
            <a:off x="3779838" y="3070225"/>
            <a:ext cx="5040312" cy="863600"/>
            <a:chOff x="2304" y="1680"/>
            <a:chExt cx="2928" cy="399"/>
          </a:xfrm>
        </p:grpSpPr>
        <p:graphicFrame>
          <p:nvGraphicFramePr>
            <p:cNvPr id="151565" name="Object 13"/>
            <p:cNvGraphicFramePr>
              <a:graphicFrameLocks noChangeAspect="1"/>
            </p:cNvGraphicFramePr>
            <p:nvPr/>
          </p:nvGraphicFramePr>
          <p:xfrm>
            <a:off x="2640" y="1680"/>
            <a:ext cx="259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4" name="Equation" r:id="rId10" imgW="2641320" imgH="393480" progId="Equation.DSMT4">
                    <p:embed/>
                  </p:oleObj>
                </mc:Choice>
                <mc:Fallback>
                  <p:oleObj name="Equation" r:id="rId10" imgW="2641320" imgH="3934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2592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6" name="AutoShape 14"/>
            <p:cNvSpPr>
              <a:spLocks noChangeArrowheads="1"/>
            </p:cNvSpPr>
            <p:nvPr/>
          </p:nvSpPr>
          <p:spPr bwMode="auto">
            <a:xfrm>
              <a:off x="2304" y="17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567" name="Object 15"/>
          <p:cNvGraphicFramePr>
            <a:graphicFrameLocks noChangeAspect="1"/>
          </p:cNvGraphicFramePr>
          <p:nvPr/>
        </p:nvGraphicFramePr>
        <p:xfrm>
          <a:off x="684213" y="3789363"/>
          <a:ext cx="46085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5" name="Equation" r:id="rId12" imgW="1866600" imgH="393480" progId="Equation.DSMT4">
                  <p:embed/>
                </p:oleObj>
              </mc:Choice>
              <mc:Fallback>
                <p:oleObj name="Equation" r:id="rId12" imgW="186660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460851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1476375" y="4868863"/>
          <a:ext cx="6119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6" name="Equation" r:id="rId14" imgW="5867280" imgH="863280" progId="Equation.DSMT4">
                  <p:embed/>
                </p:oleObj>
              </mc:Choice>
              <mc:Fallback>
                <p:oleObj name="Equation" r:id="rId14" imgW="5867280" imgH="8632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611981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9" name="Object 17"/>
          <p:cNvGraphicFramePr>
            <a:graphicFrameLocks noChangeAspect="1"/>
          </p:cNvGraphicFramePr>
          <p:nvPr/>
        </p:nvGraphicFramePr>
        <p:xfrm>
          <a:off x="2125663" y="5765800"/>
          <a:ext cx="46069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7" name="Equation" r:id="rId16" imgW="3835080" imgH="736560" progId="Equation.DSMT4">
                  <p:embed/>
                </p:oleObj>
              </mc:Choice>
              <mc:Fallback>
                <p:oleObj name="Equation" r:id="rId16" imgW="3835080" imgH="7365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5765800"/>
                        <a:ext cx="46069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5508625" y="4797425"/>
            <a:ext cx="2016125" cy="10810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utoUpdateAnimBg="0"/>
      <p:bldP spid="151559" grpId="0" animBg="1" autoUpdateAnimBg="0"/>
      <p:bldP spid="151560" grpId="0" autoUpdateAnimBg="0"/>
      <p:bldP spid="1515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266950" y="3125788"/>
            <a:ext cx="475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/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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sin 50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 = 0.7660444…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8163" y="391795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作为插值节点的实际误差 </a:t>
            </a:r>
            <a:r>
              <a:rPr kumimoji="1" lang="zh-CN" altLang="en-US" sz="28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  0.01001</a:t>
            </a: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1273175" y="404813"/>
          <a:ext cx="27225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9" name="Equation" r:id="rId5" imgW="1015920" imgH="355320" progId="Equation.DSMT4">
                  <p:embed/>
                </p:oleObj>
              </mc:Choice>
              <mc:Fallback>
                <p:oleObj name="Equation" r:id="rId5" imgW="101592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04813"/>
                        <a:ext cx="2722563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79388" y="485775"/>
            <a:ext cx="2151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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                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3922713" y="549275"/>
            <a:ext cx="475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计算得：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sin 50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</a:t>
            </a:r>
            <a:r>
              <a:rPr kumimoji="1" lang="en-US" altLang="zh-CN" sz="28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 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0.76008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1835150" y="1700213"/>
          <a:ext cx="49863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0" name="Equation" r:id="rId7" imgW="3771720" imgH="812520" progId="Equation.DSMT4">
                  <p:embed/>
                </p:oleObj>
              </mc:Choice>
              <mc:Fallback>
                <p:oleObj name="Equation" r:id="rId7" imgW="3771720" imgH="8125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498633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39750" y="4724400"/>
            <a:ext cx="763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作为插值节点的实际误差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  0.00596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AutoShape 4" descr="再生纸"/>
          <p:cNvSpPr>
            <a:spLocks noChangeArrowheads="1"/>
          </p:cNvSpPr>
          <p:nvPr/>
        </p:nvSpPr>
        <p:spPr bwMode="auto">
          <a:xfrm>
            <a:off x="684213" y="333375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= 2</a:t>
            </a:r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331913" y="811213"/>
          <a:ext cx="7272337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8" name="Equation" r:id="rId5" imgW="4825800" imgH="1498320" progId="Equation.DSMT4">
                  <p:embed/>
                </p:oleObj>
              </mc:Choice>
              <mc:Fallback>
                <p:oleObj name="Equation" r:id="rId5" imgW="4825800" imgH="1498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811213"/>
                        <a:ext cx="7272337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2124075" y="3563938"/>
          <a:ext cx="41767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9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63938"/>
                        <a:ext cx="4176713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1" name="Object 57"/>
          <p:cNvGraphicFramePr>
            <a:graphicFrameLocks noChangeAspect="1"/>
          </p:cNvGraphicFramePr>
          <p:nvPr/>
        </p:nvGraphicFramePr>
        <p:xfrm>
          <a:off x="1547813" y="4494213"/>
          <a:ext cx="558165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0" name="Equation" r:id="rId9" imgW="2628720" imgH="888840" progId="Equation.DSMT4">
                  <p:embed/>
                </p:oleObj>
              </mc:Choice>
              <mc:Fallback>
                <p:oleObj name="Equation" r:id="rId9" imgW="2628720" imgH="8888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94213"/>
                        <a:ext cx="5581650" cy="188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78" name="Group 2"/>
          <p:cNvGrpSpPr>
            <a:grpSpLocks/>
          </p:cNvGrpSpPr>
          <p:nvPr/>
        </p:nvGrpSpPr>
        <p:grpSpPr bwMode="auto">
          <a:xfrm>
            <a:off x="899592" y="1717923"/>
            <a:ext cx="8458200" cy="1295400"/>
            <a:chOff x="336" y="768"/>
            <a:chExt cx="5328" cy="816"/>
          </a:xfrm>
        </p:grpSpPr>
        <p:sp>
          <p:nvSpPr>
            <p:cNvPr id="254979" name="Text Box 3"/>
            <p:cNvSpPr txBox="1">
              <a:spLocks noChangeArrowheads="1"/>
            </p:cNvSpPr>
            <p:nvPr/>
          </p:nvSpPr>
          <p:spPr bwMode="auto">
            <a:xfrm>
              <a:off x="336" y="816"/>
              <a:ext cx="5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隶书" pitchFamily="49" charset="-122"/>
                </a:rPr>
                <a:t>已知 </a:t>
              </a:r>
              <a:r>
                <a:rPr kumimoji="1" lang="en-US" altLang="zh-CN" sz="2800" b="1" i="1" dirty="0">
                  <a:latin typeface="Times New Roman" pitchFamily="18" charset="0"/>
                  <a:ea typeface="隶书" pitchFamily="49" charset="-122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  <a:ea typeface="隶书" pitchFamily="49" charset="-122"/>
                </a:rPr>
                <a:t>+1</a:t>
              </a:r>
              <a:r>
                <a:rPr kumimoji="1" lang="zh-CN" altLang="en-US" sz="2800" b="1" dirty="0">
                  <a:latin typeface="Times New Roman" pitchFamily="18" charset="0"/>
                  <a:ea typeface="隶书" pitchFamily="49" charset="-122"/>
                </a:rPr>
                <a:t>个节点</a:t>
              </a:r>
              <a:endParaRPr kumimoji="1" lang="zh-CN" altLang="en-US" sz="2800" dirty="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4980" name="Object 4"/>
            <p:cNvGraphicFramePr>
              <a:graphicFrameLocks noChangeAspect="1"/>
            </p:cNvGraphicFramePr>
            <p:nvPr/>
          </p:nvGraphicFramePr>
          <p:xfrm>
            <a:off x="1968" y="816"/>
            <a:ext cx="23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0" name="公式" r:id="rId3" imgW="1333440" imgH="241200" progId="Equation.3">
                    <p:embed/>
                  </p:oleObj>
                </mc:Choice>
                <mc:Fallback>
                  <p:oleObj name="公式" r:id="rId3" imgW="1333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816"/>
                          <a:ext cx="235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981" name="Text Box 5"/>
            <p:cNvSpPr txBox="1">
              <a:spLocks noChangeArrowheads="1"/>
            </p:cNvSpPr>
            <p:nvPr/>
          </p:nvSpPr>
          <p:spPr bwMode="auto">
            <a:xfrm>
              <a:off x="4224" y="81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其中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4982" name="Object 6"/>
            <p:cNvGraphicFramePr>
              <a:graphicFrameLocks noChangeAspect="1"/>
            </p:cNvGraphicFramePr>
            <p:nvPr/>
          </p:nvGraphicFramePr>
          <p:xfrm>
            <a:off x="4752" y="768"/>
            <a:ext cx="34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1" name="公式" r:id="rId5" imgW="177480" imgH="241200" progId="Equation.3">
                    <p:embed/>
                  </p:oleObj>
                </mc:Choice>
                <mc:Fallback>
                  <p:oleObj name="公式" r:id="rId5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344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983" name="Text Box 7"/>
            <p:cNvSpPr txBox="1">
              <a:spLocks noChangeArrowheads="1"/>
            </p:cNvSpPr>
            <p:nvPr/>
          </p:nvSpPr>
          <p:spPr bwMode="auto">
            <a:xfrm>
              <a:off x="768" y="120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互不相同，不妨设</a:t>
              </a:r>
              <a:endParaRPr kumimoji="1" lang="zh-CN" altLang="en-US" sz="28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4984" name="Object 8"/>
            <p:cNvGraphicFramePr>
              <a:graphicFrameLocks noChangeAspect="1"/>
            </p:cNvGraphicFramePr>
            <p:nvPr/>
          </p:nvGraphicFramePr>
          <p:xfrm>
            <a:off x="2625" y="1128"/>
            <a:ext cx="2799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2" name="公式" r:id="rId7" imgW="1574640" imgH="228600" progId="Equation.3">
                    <p:embed/>
                  </p:oleObj>
                </mc:Choice>
                <mc:Fallback>
                  <p:oleObj name="公式" r:id="rId7" imgW="15746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1128"/>
                          <a:ext cx="2799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985" name="Group 9"/>
          <p:cNvGrpSpPr>
            <a:grpSpLocks/>
          </p:cNvGrpSpPr>
          <p:nvPr/>
        </p:nvGrpSpPr>
        <p:grpSpPr bwMode="auto">
          <a:xfrm>
            <a:off x="539750" y="3048248"/>
            <a:ext cx="6172200" cy="812800"/>
            <a:chOff x="336" y="1600"/>
            <a:chExt cx="3888" cy="512"/>
          </a:xfrm>
        </p:grpSpPr>
        <p:sp>
          <p:nvSpPr>
            <p:cNvPr id="254986" name="Text Box 10"/>
            <p:cNvSpPr txBox="1">
              <a:spLocks noChangeArrowheads="1"/>
            </p:cNvSpPr>
            <p:nvPr/>
          </p:nvSpPr>
          <p:spPr bwMode="auto">
            <a:xfrm>
              <a:off x="336" y="1680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隶书" pitchFamily="49" charset="-122"/>
                </a:rPr>
                <a:t>求任一插值点</a:t>
              </a:r>
              <a:endParaRPr kumimoji="1" lang="zh-CN" altLang="en-US" sz="2400" dirty="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4987" name="Object 11"/>
            <p:cNvGraphicFramePr>
              <a:graphicFrameLocks noChangeAspect="1"/>
            </p:cNvGraphicFramePr>
            <p:nvPr/>
          </p:nvGraphicFramePr>
          <p:xfrm>
            <a:off x="1776" y="1600"/>
            <a:ext cx="108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3" name="公式" r:id="rId9" imgW="545760" imgH="253800" progId="Equation.3">
                    <p:embed/>
                  </p:oleObj>
                </mc:Choice>
                <mc:Fallback>
                  <p:oleObj name="公式" r:id="rId9" imgW="545760" imgH="253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00"/>
                          <a:ext cx="1084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988" name="Text Box 12"/>
            <p:cNvSpPr txBox="1">
              <a:spLocks noChangeArrowheads="1"/>
            </p:cNvSpPr>
            <p:nvPr/>
          </p:nvSpPr>
          <p:spPr bwMode="auto">
            <a:xfrm>
              <a:off x="2784" y="168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处的插值</a:t>
              </a:r>
            </a:p>
          </p:txBody>
        </p:sp>
        <p:graphicFrame>
          <p:nvGraphicFramePr>
            <p:cNvPr id="254989" name="Object 13"/>
            <p:cNvGraphicFramePr>
              <a:graphicFrameLocks noChangeAspect="1"/>
            </p:cNvGraphicFramePr>
            <p:nvPr/>
          </p:nvGraphicFramePr>
          <p:xfrm>
            <a:off x="3741" y="1680"/>
            <a:ext cx="48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4" name="公式" r:id="rId11" imgW="215640" imgH="228600" progId="Equation.3">
                    <p:embed/>
                  </p:oleObj>
                </mc:Choice>
                <mc:Fallback>
                  <p:oleObj name="公式" r:id="rId11" imgW="21564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680"/>
                          <a:ext cx="483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990600" y="3733800"/>
            <a:ext cx="4419600" cy="2781300"/>
            <a:chOff x="624" y="2352"/>
            <a:chExt cx="2784" cy="1752"/>
          </a:xfrm>
        </p:grpSpPr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>
              <a:off x="960" y="37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Text Box 17"/>
            <p:cNvSpPr txBox="1">
              <a:spLocks noChangeArrowheads="1"/>
            </p:cNvSpPr>
            <p:nvPr/>
          </p:nvSpPr>
          <p:spPr bwMode="auto">
            <a:xfrm>
              <a:off x="1152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4994" name="Text Box 18"/>
            <p:cNvSpPr txBox="1">
              <a:spLocks noChangeArrowheads="1"/>
            </p:cNvSpPr>
            <p:nvPr/>
          </p:nvSpPr>
          <p:spPr bwMode="auto">
            <a:xfrm>
              <a:off x="1488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4996" name="Text Box 20"/>
            <p:cNvSpPr txBox="1">
              <a:spLocks noChangeArrowheads="1"/>
            </p:cNvSpPr>
            <p:nvPr/>
          </p:nvSpPr>
          <p:spPr bwMode="auto">
            <a:xfrm>
              <a:off x="2880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4997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1248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9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00" name="Line 24"/>
            <p:cNvSpPr>
              <a:spLocks noChangeShapeType="1"/>
            </p:cNvSpPr>
            <p:nvPr/>
          </p:nvSpPr>
          <p:spPr bwMode="auto">
            <a:xfrm>
              <a:off x="297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01" name="Line 25"/>
            <p:cNvSpPr>
              <a:spLocks noChangeShapeType="1"/>
            </p:cNvSpPr>
            <p:nvPr/>
          </p:nvSpPr>
          <p:spPr bwMode="auto">
            <a:xfrm flipH="1">
              <a:off x="96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02" name="Line 26"/>
            <p:cNvSpPr>
              <a:spLocks noChangeShapeType="1"/>
            </p:cNvSpPr>
            <p:nvPr/>
          </p:nvSpPr>
          <p:spPr bwMode="auto">
            <a:xfrm flipH="1">
              <a:off x="96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03" name="Text Box 27"/>
            <p:cNvSpPr txBox="1">
              <a:spLocks noChangeArrowheads="1"/>
            </p:cNvSpPr>
            <p:nvPr/>
          </p:nvSpPr>
          <p:spPr bwMode="auto">
            <a:xfrm>
              <a:off x="1152" y="37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5004" name="Object 28"/>
            <p:cNvGraphicFramePr>
              <a:graphicFrameLocks noChangeAspect="1"/>
            </p:cNvGraphicFramePr>
            <p:nvPr/>
          </p:nvGraphicFramePr>
          <p:xfrm>
            <a:off x="1065" y="364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5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64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005" name="Object 29"/>
            <p:cNvGraphicFramePr>
              <a:graphicFrameLocks noChangeAspect="1"/>
            </p:cNvGraphicFramePr>
            <p:nvPr/>
          </p:nvGraphicFramePr>
          <p:xfrm>
            <a:off x="1461" y="3662"/>
            <a:ext cx="30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6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662"/>
                          <a:ext cx="302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006" name="Object 30"/>
            <p:cNvGraphicFramePr>
              <a:graphicFrameLocks noChangeAspect="1"/>
            </p:cNvGraphicFramePr>
            <p:nvPr/>
          </p:nvGraphicFramePr>
          <p:xfrm>
            <a:off x="2820" y="3648"/>
            <a:ext cx="3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7" name="公式" r:id="rId17" imgW="177480" imgH="228600" progId="Equation.3">
                    <p:embed/>
                  </p:oleObj>
                </mc:Choice>
                <mc:Fallback>
                  <p:oleObj name="公式" r:id="rId17" imgW="177480" imgH="2286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648"/>
                          <a:ext cx="3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007" name="Object 31"/>
            <p:cNvGraphicFramePr>
              <a:graphicFrameLocks noChangeAspect="1"/>
            </p:cNvGraphicFramePr>
            <p:nvPr/>
          </p:nvGraphicFramePr>
          <p:xfrm>
            <a:off x="624" y="316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8" name="公式" r:id="rId19" imgW="177480" imgH="228600" progId="Equation.3">
                    <p:embed/>
                  </p:oleObj>
                </mc:Choice>
                <mc:Fallback>
                  <p:oleObj name="公式" r:id="rId19" imgW="177480" imgH="228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68"/>
                          <a:ext cx="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008" name="Object 32"/>
            <p:cNvGraphicFramePr>
              <a:graphicFrameLocks noChangeAspect="1"/>
            </p:cNvGraphicFramePr>
            <p:nvPr/>
          </p:nvGraphicFramePr>
          <p:xfrm>
            <a:off x="636" y="2846"/>
            <a:ext cx="328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09" name="公式" r:id="rId21" imgW="164880" imgH="215640" progId="Equation.3">
                    <p:embed/>
                  </p:oleObj>
                </mc:Choice>
                <mc:Fallback>
                  <p:oleObj name="公式" r:id="rId21" imgW="164880" imgH="2156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846"/>
                          <a:ext cx="328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5009" name="Group 33"/>
          <p:cNvGrpSpPr>
            <a:grpSpLocks/>
          </p:cNvGrpSpPr>
          <p:nvPr/>
        </p:nvGrpSpPr>
        <p:grpSpPr bwMode="auto">
          <a:xfrm>
            <a:off x="1476375" y="4076700"/>
            <a:ext cx="1981200" cy="2401888"/>
            <a:chOff x="912" y="2567"/>
            <a:chExt cx="1248" cy="1513"/>
          </a:xfrm>
        </p:grpSpPr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 flipV="1">
              <a:off x="1872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1" name="Text Box 35"/>
            <p:cNvSpPr txBox="1">
              <a:spLocks noChangeArrowheads="1"/>
            </p:cNvSpPr>
            <p:nvPr/>
          </p:nvSpPr>
          <p:spPr bwMode="auto">
            <a:xfrm>
              <a:off x="1728" y="288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隶书" pitchFamily="49" charset="-122"/>
                  <a:sym typeface="Wingdings" pitchFamily="2" charset="2"/>
                </a:rPr>
                <a:t>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5012" name="Line 36"/>
            <p:cNvSpPr>
              <a:spLocks noChangeShapeType="1"/>
            </p:cNvSpPr>
            <p:nvPr/>
          </p:nvSpPr>
          <p:spPr bwMode="auto">
            <a:xfrm flipH="1">
              <a:off x="960" y="29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3" name="Text Box 37"/>
            <p:cNvSpPr txBox="1">
              <a:spLocks noChangeArrowheads="1"/>
            </p:cNvSpPr>
            <p:nvPr/>
          </p:nvSpPr>
          <p:spPr bwMode="auto">
            <a:xfrm>
              <a:off x="1776" y="37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5014" name="Object 38"/>
            <p:cNvGraphicFramePr>
              <a:graphicFrameLocks noChangeAspect="1"/>
            </p:cNvGraphicFramePr>
            <p:nvPr/>
          </p:nvGraphicFramePr>
          <p:xfrm>
            <a:off x="1776" y="3696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10" name="公式" r:id="rId23" imgW="164880" imgH="203040" progId="Equation.3">
                    <p:embed/>
                  </p:oleObj>
                </mc:Choice>
                <mc:Fallback>
                  <p:oleObj name="公式" r:id="rId23" imgW="164880" imgH="2030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8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015" name="Object 39"/>
            <p:cNvGraphicFramePr>
              <a:graphicFrameLocks noChangeAspect="1"/>
            </p:cNvGraphicFramePr>
            <p:nvPr/>
          </p:nvGraphicFramePr>
          <p:xfrm>
            <a:off x="912" y="2567"/>
            <a:ext cx="41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11" name="公式" r:id="rId25" imgW="177480" imgH="228600" progId="Equation.3">
                    <p:embed/>
                  </p:oleObj>
                </mc:Choice>
                <mc:Fallback>
                  <p:oleObj name="公式" r:id="rId25" imgW="17748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67"/>
                          <a:ext cx="414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5016" name="Text Box 40"/>
          <p:cNvSpPr txBox="1">
            <a:spLocks noChangeArrowheads="1"/>
          </p:cNvSpPr>
          <p:nvPr/>
        </p:nvSpPr>
        <p:spPr bwMode="auto">
          <a:xfrm>
            <a:off x="522654" y="796925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一 维 插 值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979613" y="1989138"/>
            <a:ext cx="453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/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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sin 50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 = 0.7660444…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338388" y="2781300"/>
            <a:ext cx="504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2次插值的实际误差 </a:t>
            </a:r>
            <a:r>
              <a:rPr kumimoji="1" lang="zh-CN" altLang="en-US" sz="28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 0.00061</a:t>
            </a:r>
            <a:r>
              <a:rPr kumimoji="1" lang="en-US" altLang="zh-CN" sz="28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53660" name="Object 60"/>
          <p:cNvGraphicFramePr>
            <a:graphicFrameLocks noChangeAspect="1"/>
          </p:cNvGraphicFramePr>
          <p:nvPr/>
        </p:nvGraphicFramePr>
        <p:xfrm>
          <a:off x="2413000" y="765175"/>
          <a:ext cx="43195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3" name="Equation" r:id="rId4" imgW="3047760" imgH="685800" progId="Equation.DSMT4">
                  <p:embed/>
                </p:oleObj>
              </mc:Choice>
              <mc:Fallback>
                <p:oleObj name="Equation" r:id="rId4" imgW="3047760" imgH="685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765175"/>
                        <a:ext cx="43195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2" name="Picture 62" descr="ORCHI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4365625"/>
            <a:ext cx="2543175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utoUpdateAnimBg="0"/>
      <p:bldP spid="1536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381000" y="381000"/>
          <a:ext cx="83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3" name="剪辑" r:id="rId3" imgW="3025440" imgH="3252600" progId="MS_ClipArt_Gallery.2">
                  <p:embed/>
                </p:oleObj>
              </mc:Choice>
              <mc:Fallback>
                <p:oleObj name="剪辑" r:id="rId3" imgW="3025440" imgH="3252600" progId="MS_ClipArt_Gallery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38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835150" y="83661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拉格朗日插值多项式的振荡现象</a:t>
            </a:r>
            <a:endParaRPr kumimoji="1" lang="zh-CN" altLang="en-US" sz="3200" b="1"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1981200" y="2133600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4" name="公式" r:id="rId5" imgW="1688760" imgH="253800" progId="Equation.3">
                  <p:embed/>
                </p:oleObj>
              </mc:Choice>
              <mc:Fallback>
                <p:oleObj name="公式" r:id="rId5" imgW="16887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18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2555875" y="3068638"/>
          <a:ext cx="502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5" name="公式" r:id="rId7" imgW="1587240" imgH="393480" progId="Equation.3">
                  <p:embed/>
                </p:oleObj>
              </mc:Choice>
              <mc:Fallback>
                <p:oleObj name="公式" r:id="rId7" imgW="15872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68638"/>
                        <a:ext cx="5029200" cy="10668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447800" y="3276600"/>
            <a:ext cx="762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971550" y="4437063"/>
            <a:ext cx="7543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        采用拉格朗日多项式插值：选取不同插值节点个数</a:t>
            </a:r>
            <a:r>
              <a:rPr kumimoji="1" lang="en-US" altLang="zh-CN" sz="2800" i="1">
                <a:latin typeface="Times New Roman" pitchFamily="18" charset="0"/>
                <a:ea typeface="隶书" pitchFamily="49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+1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，其中</a:t>
            </a:r>
            <a:r>
              <a:rPr kumimoji="1" lang="en-US" altLang="zh-CN" sz="2800" i="1">
                <a:latin typeface="Times New Roman" pitchFamily="18" charset="0"/>
                <a:ea typeface="隶书" pitchFamily="49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为插值多项式的次数，当</a:t>
            </a:r>
            <a:r>
              <a:rPr kumimoji="1" lang="en-US" altLang="zh-CN" sz="2800" i="1">
                <a:latin typeface="Times New Roman" pitchFamily="18" charset="0"/>
                <a:ea typeface="隶书" pitchFamily="49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分别取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2,4,6,8,10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时，绘出插值结果图形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utoUpdateAnimBg="0"/>
      <p:bldP spid="266247" grpId="0" autoUpdateAnimBg="0"/>
      <p:bldP spid="26624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88" name="Group 4"/>
          <p:cNvGrpSpPr>
            <a:grpSpLocks/>
          </p:cNvGrpSpPr>
          <p:nvPr/>
        </p:nvGrpSpPr>
        <p:grpSpPr bwMode="auto">
          <a:xfrm>
            <a:off x="381000" y="914400"/>
            <a:ext cx="8153400" cy="647700"/>
            <a:chOff x="288" y="576"/>
            <a:chExt cx="5136" cy="408"/>
          </a:xfrm>
        </p:grpSpPr>
        <p:sp>
          <p:nvSpPr>
            <p:cNvPr id="272389" name="Text Box 5"/>
            <p:cNvSpPr txBox="1">
              <a:spLocks noChangeArrowheads="1"/>
            </p:cNvSpPr>
            <p:nvPr/>
          </p:nvSpPr>
          <p:spPr bwMode="auto">
            <a:xfrm>
              <a:off x="288" y="624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例：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在</a:t>
              </a:r>
              <a:r>
                <a:rPr kumimoji="1" lang="en-US" altLang="zh-CN" sz="2000" b="1"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20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5, 5</a:t>
              </a:r>
              <a:r>
                <a:rPr kumimoji="1" lang="en-US" altLang="zh-CN" sz="2000" b="1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上考察                   的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L</a:t>
              </a:r>
              <a:r>
                <a:rPr kumimoji="1" lang="en-US" altLang="zh-CN" sz="2400" b="1" i="1" baseline="-25000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。取</a:t>
              </a:r>
            </a:p>
          </p:txBody>
        </p:sp>
        <p:graphicFrame>
          <p:nvGraphicFramePr>
            <p:cNvPr id="272390" name="Object 6"/>
            <p:cNvGraphicFramePr>
              <a:graphicFrameLocks noChangeAspect="1"/>
            </p:cNvGraphicFramePr>
            <p:nvPr/>
          </p:nvGraphicFramePr>
          <p:xfrm>
            <a:off x="1920" y="576"/>
            <a:ext cx="91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456" name="Equation" r:id="rId7" imgW="901440" imgH="393480" progId="Equation.3">
                    <p:embed/>
                  </p:oleObj>
                </mc:Choice>
                <mc:Fallback>
                  <p:oleObj name="Equation" r:id="rId7" imgW="90144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76"/>
                          <a:ext cx="912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1" name="Object 7"/>
            <p:cNvGraphicFramePr>
              <a:graphicFrameLocks noChangeAspect="1"/>
            </p:cNvGraphicFramePr>
            <p:nvPr/>
          </p:nvGraphicFramePr>
          <p:xfrm>
            <a:off x="3840" y="624"/>
            <a:ext cx="1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457" name="Equation" r:id="rId9" imgW="1765080" imgH="355320" progId="Equation.3">
                    <p:embed/>
                  </p:oleObj>
                </mc:Choice>
                <mc:Fallback>
                  <p:oleObj name="Equation" r:id="rId9" imgW="1765080" imgH="355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624"/>
                          <a:ext cx="1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2392" name="Group 8"/>
          <p:cNvGrpSpPr>
            <a:grpSpLocks/>
          </p:cNvGrpSpPr>
          <p:nvPr/>
        </p:nvGrpSpPr>
        <p:grpSpPr bwMode="auto">
          <a:xfrm>
            <a:off x="974725" y="1682750"/>
            <a:ext cx="4470400" cy="3625850"/>
            <a:chOff x="1296" y="1216"/>
            <a:chExt cx="2816" cy="2284"/>
          </a:xfrm>
        </p:grpSpPr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296" y="1216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272394" name="Group 10"/>
            <p:cNvGrpSpPr>
              <a:grpSpLocks/>
            </p:cNvGrpSpPr>
            <p:nvPr/>
          </p:nvGrpSpPr>
          <p:grpSpPr bwMode="auto">
            <a:xfrm>
              <a:off x="1449" y="1313"/>
              <a:ext cx="5" cy="2045"/>
              <a:chOff x="1449" y="1313"/>
              <a:chExt cx="5" cy="2045"/>
            </a:xfrm>
          </p:grpSpPr>
          <p:sp>
            <p:nvSpPr>
              <p:cNvPr id="272395" name="Freeform 11"/>
              <p:cNvSpPr>
                <a:spLocks/>
              </p:cNvSpPr>
              <p:nvPr/>
            </p:nvSpPr>
            <p:spPr bwMode="auto">
              <a:xfrm>
                <a:off x="1449" y="335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6" name="Freeform 12"/>
              <p:cNvSpPr>
                <a:spLocks/>
              </p:cNvSpPr>
              <p:nvPr/>
            </p:nvSpPr>
            <p:spPr bwMode="auto">
              <a:xfrm>
                <a:off x="1449" y="3341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7" name="Freeform 13"/>
              <p:cNvSpPr>
                <a:spLocks/>
              </p:cNvSpPr>
              <p:nvPr/>
            </p:nvSpPr>
            <p:spPr bwMode="auto">
              <a:xfrm>
                <a:off x="1449" y="332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8" name="Freeform 14"/>
              <p:cNvSpPr>
                <a:spLocks/>
              </p:cNvSpPr>
              <p:nvPr/>
            </p:nvSpPr>
            <p:spPr bwMode="auto">
              <a:xfrm>
                <a:off x="1449" y="3318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9" name="Freeform 15"/>
              <p:cNvSpPr>
                <a:spLocks/>
              </p:cNvSpPr>
              <p:nvPr/>
            </p:nvSpPr>
            <p:spPr bwMode="auto">
              <a:xfrm>
                <a:off x="1449" y="330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0" name="Freeform 16"/>
              <p:cNvSpPr>
                <a:spLocks/>
              </p:cNvSpPr>
              <p:nvPr/>
            </p:nvSpPr>
            <p:spPr bwMode="auto">
              <a:xfrm>
                <a:off x="1449" y="3295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1" name="Freeform 17"/>
              <p:cNvSpPr>
                <a:spLocks/>
              </p:cNvSpPr>
              <p:nvPr/>
            </p:nvSpPr>
            <p:spPr bwMode="auto">
              <a:xfrm>
                <a:off x="1449" y="328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2" name="Freeform 18"/>
              <p:cNvSpPr>
                <a:spLocks/>
              </p:cNvSpPr>
              <p:nvPr/>
            </p:nvSpPr>
            <p:spPr bwMode="auto">
              <a:xfrm>
                <a:off x="1449" y="3272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3" name="Freeform 19"/>
              <p:cNvSpPr>
                <a:spLocks/>
              </p:cNvSpPr>
              <p:nvPr/>
            </p:nvSpPr>
            <p:spPr bwMode="auto">
              <a:xfrm>
                <a:off x="1449" y="3260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4" name="Freeform 20"/>
              <p:cNvSpPr>
                <a:spLocks/>
              </p:cNvSpPr>
              <p:nvPr/>
            </p:nvSpPr>
            <p:spPr bwMode="auto">
              <a:xfrm>
                <a:off x="1449" y="3249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5" name="Freeform 21"/>
              <p:cNvSpPr>
                <a:spLocks/>
              </p:cNvSpPr>
              <p:nvPr/>
            </p:nvSpPr>
            <p:spPr bwMode="auto">
              <a:xfrm>
                <a:off x="1449" y="323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6" name="Freeform 22"/>
              <p:cNvSpPr>
                <a:spLocks/>
              </p:cNvSpPr>
              <p:nvPr/>
            </p:nvSpPr>
            <p:spPr bwMode="auto">
              <a:xfrm>
                <a:off x="1449" y="322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7" name="Freeform 23"/>
              <p:cNvSpPr>
                <a:spLocks/>
              </p:cNvSpPr>
              <p:nvPr/>
            </p:nvSpPr>
            <p:spPr bwMode="auto">
              <a:xfrm>
                <a:off x="1449" y="321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8" name="Freeform 24"/>
              <p:cNvSpPr>
                <a:spLocks/>
              </p:cNvSpPr>
              <p:nvPr/>
            </p:nvSpPr>
            <p:spPr bwMode="auto">
              <a:xfrm>
                <a:off x="1449" y="320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9" name="Freeform 25"/>
              <p:cNvSpPr>
                <a:spLocks/>
              </p:cNvSpPr>
              <p:nvPr/>
            </p:nvSpPr>
            <p:spPr bwMode="auto">
              <a:xfrm>
                <a:off x="1449" y="319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0" name="Freeform 26"/>
              <p:cNvSpPr>
                <a:spLocks/>
              </p:cNvSpPr>
              <p:nvPr/>
            </p:nvSpPr>
            <p:spPr bwMode="auto">
              <a:xfrm>
                <a:off x="1449" y="317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1" name="Freeform 27"/>
              <p:cNvSpPr>
                <a:spLocks/>
              </p:cNvSpPr>
              <p:nvPr/>
            </p:nvSpPr>
            <p:spPr bwMode="auto">
              <a:xfrm>
                <a:off x="1449" y="3168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2" name="Freeform 28"/>
              <p:cNvSpPr>
                <a:spLocks/>
              </p:cNvSpPr>
              <p:nvPr/>
            </p:nvSpPr>
            <p:spPr bwMode="auto">
              <a:xfrm>
                <a:off x="1449" y="3156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3" name="Freeform 29"/>
              <p:cNvSpPr>
                <a:spLocks/>
              </p:cNvSpPr>
              <p:nvPr/>
            </p:nvSpPr>
            <p:spPr bwMode="auto">
              <a:xfrm>
                <a:off x="1449" y="3145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4" name="Freeform 30"/>
              <p:cNvSpPr>
                <a:spLocks/>
              </p:cNvSpPr>
              <p:nvPr/>
            </p:nvSpPr>
            <p:spPr bwMode="auto">
              <a:xfrm>
                <a:off x="1449" y="313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5" name="Freeform 31"/>
              <p:cNvSpPr>
                <a:spLocks/>
              </p:cNvSpPr>
              <p:nvPr/>
            </p:nvSpPr>
            <p:spPr bwMode="auto">
              <a:xfrm>
                <a:off x="1449" y="312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6" name="Freeform 32"/>
              <p:cNvSpPr>
                <a:spLocks/>
              </p:cNvSpPr>
              <p:nvPr/>
            </p:nvSpPr>
            <p:spPr bwMode="auto">
              <a:xfrm>
                <a:off x="1449" y="311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7" name="Freeform 33"/>
              <p:cNvSpPr>
                <a:spLocks/>
              </p:cNvSpPr>
              <p:nvPr/>
            </p:nvSpPr>
            <p:spPr bwMode="auto">
              <a:xfrm>
                <a:off x="1449" y="309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8" name="Freeform 34"/>
              <p:cNvSpPr>
                <a:spLocks/>
              </p:cNvSpPr>
              <p:nvPr/>
            </p:nvSpPr>
            <p:spPr bwMode="auto">
              <a:xfrm>
                <a:off x="1449" y="308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9" name="Freeform 35"/>
              <p:cNvSpPr>
                <a:spLocks/>
              </p:cNvSpPr>
              <p:nvPr/>
            </p:nvSpPr>
            <p:spPr bwMode="auto">
              <a:xfrm>
                <a:off x="1449" y="3076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0" name="Freeform 36"/>
              <p:cNvSpPr>
                <a:spLocks/>
              </p:cNvSpPr>
              <p:nvPr/>
            </p:nvSpPr>
            <p:spPr bwMode="auto">
              <a:xfrm>
                <a:off x="1449" y="306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1" name="Freeform 37"/>
              <p:cNvSpPr>
                <a:spLocks/>
              </p:cNvSpPr>
              <p:nvPr/>
            </p:nvSpPr>
            <p:spPr bwMode="auto">
              <a:xfrm>
                <a:off x="1449" y="3053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2" name="Freeform 38"/>
              <p:cNvSpPr>
                <a:spLocks/>
              </p:cNvSpPr>
              <p:nvPr/>
            </p:nvSpPr>
            <p:spPr bwMode="auto">
              <a:xfrm>
                <a:off x="1449" y="3041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3" name="Freeform 39"/>
              <p:cNvSpPr>
                <a:spLocks/>
              </p:cNvSpPr>
              <p:nvPr/>
            </p:nvSpPr>
            <p:spPr bwMode="auto">
              <a:xfrm>
                <a:off x="1449" y="3030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4" name="Freeform 40"/>
              <p:cNvSpPr>
                <a:spLocks/>
              </p:cNvSpPr>
              <p:nvPr/>
            </p:nvSpPr>
            <p:spPr bwMode="auto">
              <a:xfrm>
                <a:off x="1449" y="301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5" name="Freeform 41"/>
              <p:cNvSpPr>
                <a:spLocks/>
              </p:cNvSpPr>
              <p:nvPr/>
            </p:nvSpPr>
            <p:spPr bwMode="auto">
              <a:xfrm>
                <a:off x="1449" y="3007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6" name="Freeform 42"/>
              <p:cNvSpPr>
                <a:spLocks/>
              </p:cNvSpPr>
              <p:nvPr/>
            </p:nvSpPr>
            <p:spPr bwMode="auto">
              <a:xfrm>
                <a:off x="1449" y="299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7" name="Freeform 43"/>
              <p:cNvSpPr>
                <a:spLocks/>
              </p:cNvSpPr>
              <p:nvPr/>
            </p:nvSpPr>
            <p:spPr bwMode="auto">
              <a:xfrm>
                <a:off x="1449" y="2984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8" name="Freeform 44"/>
              <p:cNvSpPr>
                <a:spLocks/>
              </p:cNvSpPr>
              <p:nvPr/>
            </p:nvSpPr>
            <p:spPr bwMode="auto">
              <a:xfrm>
                <a:off x="1449" y="297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9" name="Freeform 45"/>
              <p:cNvSpPr>
                <a:spLocks/>
              </p:cNvSpPr>
              <p:nvPr/>
            </p:nvSpPr>
            <p:spPr bwMode="auto">
              <a:xfrm>
                <a:off x="1449" y="2961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0" name="Freeform 46"/>
              <p:cNvSpPr>
                <a:spLocks/>
              </p:cNvSpPr>
              <p:nvPr/>
            </p:nvSpPr>
            <p:spPr bwMode="auto">
              <a:xfrm>
                <a:off x="1449" y="294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1" name="Freeform 47"/>
              <p:cNvSpPr>
                <a:spLocks/>
              </p:cNvSpPr>
              <p:nvPr/>
            </p:nvSpPr>
            <p:spPr bwMode="auto">
              <a:xfrm>
                <a:off x="1449" y="293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2" name="Freeform 48"/>
              <p:cNvSpPr>
                <a:spLocks/>
              </p:cNvSpPr>
              <p:nvPr/>
            </p:nvSpPr>
            <p:spPr bwMode="auto">
              <a:xfrm>
                <a:off x="1449" y="292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3" name="Freeform 49"/>
              <p:cNvSpPr>
                <a:spLocks/>
              </p:cNvSpPr>
              <p:nvPr/>
            </p:nvSpPr>
            <p:spPr bwMode="auto">
              <a:xfrm>
                <a:off x="1449" y="291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4" name="Freeform 50"/>
              <p:cNvSpPr>
                <a:spLocks/>
              </p:cNvSpPr>
              <p:nvPr/>
            </p:nvSpPr>
            <p:spPr bwMode="auto">
              <a:xfrm>
                <a:off x="1449" y="290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5" name="Freeform 51"/>
              <p:cNvSpPr>
                <a:spLocks/>
              </p:cNvSpPr>
              <p:nvPr/>
            </p:nvSpPr>
            <p:spPr bwMode="auto">
              <a:xfrm>
                <a:off x="1449" y="289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6" name="Freeform 52"/>
              <p:cNvSpPr>
                <a:spLocks/>
              </p:cNvSpPr>
              <p:nvPr/>
            </p:nvSpPr>
            <p:spPr bwMode="auto">
              <a:xfrm>
                <a:off x="1449" y="288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7" name="Freeform 53"/>
              <p:cNvSpPr>
                <a:spLocks/>
              </p:cNvSpPr>
              <p:nvPr/>
            </p:nvSpPr>
            <p:spPr bwMode="auto">
              <a:xfrm>
                <a:off x="1449" y="2868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8" name="Freeform 54"/>
              <p:cNvSpPr>
                <a:spLocks/>
              </p:cNvSpPr>
              <p:nvPr/>
            </p:nvSpPr>
            <p:spPr bwMode="auto">
              <a:xfrm>
                <a:off x="1449" y="2857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9" name="Freeform 55"/>
              <p:cNvSpPr>
                <a:spLocks/>
              </p:cNvSpPr>
              <p:nvPr/>
            </p:nvSpPr>
            <p:spPr bwMode="auto">
              <a:xfrm>
                <a:off x="1449" y="2845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0" name="Freeform 56"/>
              <p:cNvSpPr>
                <a:spLocks/>
              </p:cNvSpPr>
              <p:nvPr/>
            </p:nvSpPr>
            <p:spPr bwMode="auto">
              <a:xfrm>
                <a:off x="1449" y="2834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1" name="Freeform 57"/>
              <p:cNvSpPr>
                <a:spLocks/>
              </p:cNvSpPr>
              <p:nvPr/>
            </p:nvSpPr>
            <p:spPr bwMode="auto">
              <a:xfrm>
                <a:off x="1449" y="282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2" name="Freeform 58"/>
              <p:cNvSpPr>
                <a:spLocks/>
              </p:cNvSpPr>
              <p:nvPr/>
            </p:nvSpPr>
            <p:spPr bwMode="auto">
              <a:xfrm>
                <a:off x="1449" y="281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3" name="Freeform 59"/>
              <p:cNvSpPr>
                <a:spLocks/>
              </p:cNvSpPr>
              <p:nvPr/>
            </p:nvSpPr>
            <p:spPr bwMode="auto">
              <a:xfrm>
                <a:off x="1449" y="279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4" name="Freeform 60"/>
              <p:cNvSpPr>
                <a:spLocks/>
              </p:cNvSpPr>
              <p:nvPr/>
            </p:nvSpPr>
            <p:spPr bwMode="auto">
              <a:xfrm>
                <a:off x="1449" y="2788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5" name="Freeform 61"/>
              <p:cNvSpPr>
                <a:spLocks/>
              </p:cNvSpPr>
              <p:nvPr/>
            </p:nvSpPr>
            <p:spPr bwMode="auto">
              <a:xfrm>
                <a:off x="1449" y="277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6" name="Freeform 62"/>
              <p:cNvSpPr>
                <a:spLocks/>
              </p:cNvSpPr>
              <p:nvPr/>
            </p:nvSpPr>
            <p:spPr bwMode="auto">
              <a:xfrm>
                <a:off x="1449" y="2765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7" name="Freeform 63"/>
              <p:cNvSpPr>
                <a:spLocks/>
              </p:cNvSpPr>
              <p:nvPr/>
            </p:nvSpPr>
            <p:spPr bwMode="auto">
              <a:xfrm>
                <a:off x="1449" y="275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8" name="Freeform 64"/>
              <p:cNvSpPr>
                <a:spLocks/>
              </p:cNvSpPr>
              <p:nvPr/>
            </p:nvSpPr>
            <p:spPr bwMode="auto">
              <a:xfrm>
                <a:off x="1449" y="2742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49" name="Freeform 65"/>
              <p:cNvSpPr>
                <a:spLocks/>
              </p:cNvSpPr>
              <p:nvPr/>
            </p:nvSpPr>
            <p:spPr bwMode="auto">
              <a:xfrm>
                <a:off x="1449" y="2730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0" name="Freeform 66"/>
              <p:cNvSpPr>
                <a:spLocks/>
              </p:cNvSpPr>
              <p:nvPr/>
            </p:nvSpPr>
            <p:spPr bwMode="auto">
              <a:xfrm>
                <a:off x="1449" y="2719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1" name="Freeform 67"/>
              <p:cNvSpPr>
                <a:spLocks/>
              </p:cNvSpPr>
              <p:nvPr/>
            </p:nvSpPr>
            <p:spPr bwMode="auto">
              <a:xfrm>
                <a:off x="1449" y="270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2" name="Freeform 68"/>
              <p:cNvSpPr>
                <a:spLocks/>
              </p:cNvSpPr>
              <p:nvPr/>
            </p:nvSpPr>
            <p:spPr bwMode="auto">
              <a:xfrm>
                <a:off x="1449" y="2696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3" name="Freeform 69"/>
              <p:cNvSpPr>
                <a:spLocks/>
              </p:cNvSpPr>
              <p:nvPr/>
            </p:nvSpPr>
            <p:spPr bwMode="auto">
              <a:xfrm>
                <a:off x="1449" y="268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4" name="Freeform 70"/>
              <p:cNvSpPr>
                <a:spLocks/>
              </p:cNvSpPr>
              <p:nvPr/>
            </p:nvSpPr>
            <p:spPr bwMode="auto">
              <a:xfrm>
                <a:off x="1449" y="2673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5" name="Freeform 71"/>
              <p:cNvSpPr>
                <a:spLocks/>
              </p:cNvSpPr>
              <p:nvPr/>
            </p:nvSpPr>
            <p:spPr bwMode="auto">
              <a:xfrm>
                <a:off x="1449" y="2661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6" name="Freeform 72"/>
              <p:cNvSpPr>
                <a:spLocks/>
              </p:cNvSpPr>
              <p:nvPr/>
            </p:nvSpPr>
            <p:spPr bwMode="auto">
              <a:xfrm>
                <a:off x="1449" y="2650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7" name="Freeform 73"/>
              <p:cNvSpPr>
                <a:spLocks/>
              </p:cNvSpPr>
              <p:nvPr/>
            </p:nvSpPr>
            <p:spPr bwMode="auto">
              <a:xfrm>
                <a:off x="1449" y="263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8" name="Freeform 74"/>
              <p:cNvSpPr>
                <a:spLocks/>
              </p:cNvSpPr>
              <p:nvPr/>
            </p:nvSpPr>
            <p:spPr bwMode="auto">
              <a:xfrm>
                <a:off x="1449" y="262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59" name="Freeform 75"/>
              <p:cNvSpPr>
                <a:spLocks/>
              </p:cNvSpPr>
              <p:nvPr/>
            </p:nvSpPr>
            <p:spPr bwMode="auto">
              <a:xfrm>
                <a:off x="1449" y="261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0" name="Freeform 76"/>
              <p:cNvSpPr>
                <a:spLocks/>
              </p:cNvSpPr>
              <p:nvPr/>
            </p:nvSpPr>
            <p:spPr bwMode="auto">
              <a:xfrm>
                <a:off x="1449" y="260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1" name="Freeform 77"/>
              <p:cNvSpPr>
                <a:spLocks/>
              </p:cNvSpPr>
              <p:nvPr/>
            </p:nvSpPr>
            <p:spPr bwMode="auto">
              <a:xfrm>
                <a:off x="1449" y="259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2" name="Freeform 78"/>
              <p:cNvSpPr>
                <a:spLocks/>
              </p:cNvSpPr>
              <p:nvPr/>
            </p:nvSpPr>
            <p:spPr bwMode="auto">
              <a:xfrm>
                <a:off x="1449" y="258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3" name="Freeform 79"/>
              <p:cNvSpPr>
                <a:spLocks/>
              </p:cNvSpPr>
              <p:nvPr/>
            </p:nvSpPr>
            <p:spPr bwMode="auto">
              <a:xfrm>
                <a:off x="1449" y="256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4" name="Freeform 80"/>
              <p:cNvSpPr>
                <a:spLocks/>
              </p:cNvSpPr>
              <p:nvPr/>
            </p:nvSpPr>
            <p:spPr bwMode="auto">
              <a:xfrm>
                <a:off x="1449" y="2557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5" name="Freeform 81"/>
              <p:cNvSpPr>
                <a:spLocks/>
              </p:cNvSpPr>
              <p:nvPr/>
            </p:nvSpPr>
            <p:spPr bwMode="auto">
              <a:xfrm>
                <a:off x="1449" y="2546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6" name="Freeform 82"/>
              <p:cNvSpPr>
                <a:spLocks/>
              </p:cNvSpPr>
              <p:nvPr/>
            </p:nvSpPr>
            <p:spPr bwMode="auto">
              <a:xfrm>
                <a:off x="1449" y="2534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7" name="Freeform 83"/>
              <p:cNvSpPr>
                <a:spLocks/>
              </p:cNvSpPr>
              <p:nvPr/>
            </p:nvSpPr>
            <p:spPr bwMode="auto">
              <a:xfrm>
                <a:off x="1449" y="252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8" name="Freeform 84"/>
              <p:cNvSpPr>
                <a:spLocks/>
              </p:cNvSpPr>
              <p:nvPr/>
            </p:nvSpPr>
            <p:spPr bwMode="auto">
              <a:xfrm>
                <a:off x="1449" y="251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69" name="Freeform 85"/>
              <p:cNvSpPr>
                <a:spLocks/>
              </p:cNvSpPr>
              <p:nvPr/>
            </p:nvSpPr>
            <p:spPr bwMode="auto">
              <a:xfrm>
                <a:off x="1449" y="250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0" name="Freeform 86"/>
              <p:cNvSpPr>
                <a:spLocks/>
              </p:cNvSpPr>
              <p:nvPr/>
            </p:nvSpPr>
            <p:spPr bwMode="auto">
              <a:xfrm>
                <a:off x="1449" y="248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1" name="Freeform 87"/>
              <p:cNvSpPr>
                <a:spLocks/>
              </p:cNvSpPr>
              <p:nvPr/>
            </p:nvSpPr>
            <p:spPr bwMode="auto">
              <a:xfrm>
                <a:off x="1449" y="2477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2" name="Freeform 88"/>
              <p:cNvSpPr>
                <a:spLocks/>
              </p:cNvSpPr>
              <p:nvPr/>
            </p:nvSpPr>
            <p:spPr bwMode="auto">
              <a:xfrm>
                <a:off x="1449" y="246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3" name="Freeform 89"/>
              <p:cNvSpPr>
                <a:spLocks/>
              </p:cNvSpPr>
              <p:nvPr/>
            </p:nvSpPr>
            <p:spPr bwMode="auto">
              <a:xfrm>
                <a:off x="1449" y="2454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4" name="Freeform 90"/>
              <p:cNvSpPr>
                <a:spLocks/>
              </p:cNvSpPr>
              <p:nvPr/>
            </p:nvSpPr>
            <p:spPr bwMode="auto">
              <a:xfrm>
                <a:off x="1449" y="244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5" name="Freeform 91"/>
              <p:cNvSpPr>
                <a:spLocks/>
              </p:cNvSpPr>
              <p:nvPr/>
            </p:nvSpPr>
            <p:spPr bwMode="auto">
              <a:xfrm>
                <a:off x="1449" y="2431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6" name="Freeform 92"/>
              <p:cNvSpPr>
                <a:spLocks/>
              </p:cNvSpPr>
              <p:nvPr/>
            </p:nvSpPr>
            <p:spPr bwMode="auto">
              <a:xfrm>
                <a:off x="1449" y="241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7" name="Freeform 93"/>
              <p:cNvSpPr>
                <a:spLocks/>
              </p:cNvSpPr>
              <p:nvPr/>
            </p:nvSpPr>
            <p:spPr bwMode="auto">
              <a:xfrm>
                <a:off x="1449" y="2408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8" name="Freeform 94"/>
              <p:cNvSpPr>
                <a:spLocks/>
              </p:cNvSpPr>
              <p:nvPr/>
            </p:nvSpPr>
            <p:spPr bwMode="auto">
              <a:xfrm>
                <a:off x="1449" y="239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79" name="Freeform 95"/>
              <p:cNvSpPr>
                <a:spLocks/>
              </p:cNvSpPr>
              <p:nvPr/>
            </p:nvSpPr>
            <p:spPr bwMode="auto">
              <a:xfrm>
                <a:off x="1449" y="2385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0" name="Freeform 96"/>
              <p:cNvSpPr>
                <a:spLocks/>
              </p:cNvSpPr>
              <p:nvPr/>
            </p:nvSpPr>
            <p:spPr bwMode="auto">
              <a:xfrm>
                <a:off x="1449" y="237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1" name="Freeform 97"/>
              <p:cNvSpPr>
                <a:spLocks/>
              </p:cNvSpPr>
              <p:nvPr/>
            </p:nvSpPr>
            <p:spPr bwMode="auto">
              <a:xfrm>
                <a:off x="1449" y="2362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2" name="Freeform 98"/>
              <p:cNvSpPr>
                <a:spLocks/>
              </p:cNvSpPr>
              <p:nvPr/>
            </p:nvSpPr>
            <p:spPr bwMode="auto">
              <a:xfrm>
                <a:off x="1449" y="2350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3" name="Freeform 99"/>
              <p:cNvSpPr>
                <a:spLocks/>
              </p:cNvSpPr>
              <p:nvPr/>
            </p:nvSpPr>
            <p:spPr bwMode="auto">
              <a:xfrm>
                <a:off x="1449" y="233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4" name="Freeform 100"/>
              <p:cNvSpPr>
                <a:spLocks/>
              </p:cNvSpPr>
              <p:nvPr/>
            </p:nvSpPr>
            <p:spPr bwMode="auto">
              <a:xfrm>
                <a:off x="1449" y="232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5" name="Freeform 101"/>
              <p:cNvSpPr>
                <a:spLocks/>
              </p:cNvSpPr>
              <p:nvPr/>
            </p:nvSpPr>
            <p:spPr bwMode="auto">
              <a:xfrm>
                <a:off x="1449" y="231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6" name="Freeform 102"/>
              <p:cNvSpPr>
                <a:spLocks/>
              </p:cNvSpPr>
              <p:nvPr/>
            </p:nvSpPr>
            <p:spPr bwMode="auto">
              <a:xfrm>
                <a:off x="1449" y="230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7" name="Freeform 103"/>
              <p:cNvSpPr>
                <a:spLocks/>
              </p:cNvSpPr>
              <p:nvPr/>
            </p:nvSpPr>
            <p:spPr bwMode="auto">
              <a:xfrm>
                <a:off x="1449" y="229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8" name="Freeform 104"/>
              <p:cNvSpPr>
                <a:spLocks/>
              </p:cNvSpPr>
              <p:nvPr/>
            </p:nvSpPr>
            <p:spPr bwMode="auto">
              <a:xfrm>
                <a:off x="1449" y="228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89" name="Freeform 105"/>
              <p:cNvSpPr>
                <a:spLocks/>
              </p:cNvSpPr>
              <p:nvPr/>
            </p:nvSpPr>
            <p:spPr bwMode="auto">
              <a:xfrm>
                <a:off x="1449" y="226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0" name="Freeform 106"/>
              <p:cNvSpPr>
                <a:spLocks/>
              </p:cNvSpPr>
              <p:nvPr/>
            </p:nvSpPr>
            <p:spPr bwMode="auto">
              <a:xfrm>
                <a:off x="1449" y="2258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1" name="Freeform 107"/>
              <p:cNvSpPr>
                <a:spLocks/>
              </p:cNvSpPr>
              <p:nvPr/>
            </p:nvSpPr>
            <p:spPr bwMode="auto">
              <a:xfrm>
                <a:off x="1449" y="2246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2" name="Freeform 108"/>
              <p:cNvSpPr>
                <a:spLocks/>
              </p:cNvSpPr>
              <p:nvPr/>
            </p:nvSpPr>
            <p:spPr bwMode="auto">
              <a:xfrm>
                <a:off x="1449" y="2235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3" name="Freeform 109"/>
              <p:cNvSpPr>
                <a:spLocks/>
              </p:cNvSpPr>
              <p:nvPr/>
            </p:nvSpPr>
            <p:spPr bwMode="auto">
              <a:xfrm>
                <a:off x="1449" y="222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4" name="Freeform 110"/>
              <p:cNvSpPr>
                <a:spLocks/>
              </p:cNvSpPr>
              <p:nvPr/>
            </p:nvSpPr>
            <p:spPr bwMode="auto">
              <a:xfrm>
                <a:off x="1449" y="221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5" name="Freeform 111"/>
              <p:cNvSpPr>
                <a:spLocks/>
              </p:cNvSpPr>
              <p:nvPr/>
            </p:nvSpPr>
            <p:spPr bwMode="auto">
              <a:xfrm>
                <a:off x="1449" y="220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6" name="Freeform 112"/>
              <p:cNvSpPr>
                <a:spLocks/>
              </p:cNvSpPr>
              <p:nvPr/>
            </p:nvSpPr>
            <p:spPr bwMode="auto">
              <a:xfrm>
                <a:off x="1449" y="2189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7" name="Freeform 113"/>
              <p:cNvSpPr>
                <a:spLocks/>
              </p:cNvSpPr>
              <p:nvPr/>
            </p:nvSpPr>
            <p:spPr bwMode="auto">
              <a:xfrm>
                <a:off x="1449" y="217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8" name="Freeform 114"/>
              <p:cNvSpPr>
                <a:spLocks/>
              </p:cNvSpPr>
              <p:nvPr/>
            </p:nvSpPr>
            <p:spPr bwMode="auto">
              <a:xfrm>
                <a:off x="1449" y="2166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99" name="Freeform 115"/>
              <p:cNvSpPr>
                <a:spLocks/>
              </p:cNvSpPr>
              <p:nvPr/>
            </p:nvSpPr>
            <p:spPr bwMode="auto">
              <a:xfrm>
                <a:off x="1449" y="215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0" name="Freeform 116"/>
              <p:cNvSpPr>
                <a:spLocks/>
              </p:cNvSpPr>
              <p:nvPr/>
            </p:nvSpPr>
            <p:spPr bwMode="auto">
              <a:xfrm>
                <a:off x="1449" y="2143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1" name="Freeform 117"/>
              <p:cNvSpPr>
                <a:spLocks/>
              </p:cNvSpPr>
              <p:nvPr/>
            </p:nvSpPr>
            <p:spPr bwMode="auto">
              <a:xfrm>
                <a:off x="1449" y="2131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2" name="Freeform 118"/>
              <p:cNvSpPr>
                <a:spLocks/>
              </p:cNvSpPr>
              <p:nvPr/>
            </p:nvSpPr>
            <p:spPr bwMode="auto">
              <a:xfrm>
                <a:off x="1449" y="2120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3" name="Freeform 119"/>
              <p:cNvSpPr>
                <a:spLocks/>
              </p:cNvSpPr>
              <p:nvPr/>
            </p:nvSpPr>
            <p:spPr bwMode="auto">
              <a:xfrm>
                <a:off x="1449" y="210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4" name="Freeform 120"/>
              <p:cNvSpPr>
                <a:spLocks/>
              </p:cNvSpPr>
              <p:nvPr/>
            </p:nvSpPr>
            <p:spPr bwMode="auto">
              <a:xfrm>
                <a:off x="1449" y="2097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5" name="Freeform 121"/>
              <p:cNvSpPr>
                <a:spLocks/>
              </p:cNvSpPr>
              <p:nvPr/>
            </p:nvSpPr>
            <p:spPr bwMode="auto">
              <a:xfrm>
                <a:off x="1449" y="208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6" name="Freeform 122"/>
              <p:cNvSpPr>
                <a:spLocks/>
              </p:cNvSpPr>
              <p:nvPr/>
            </p:nvSpPr>
            <p:spPr bwMode="auto">
              <a:xfrm>
                <a:off x="1449" y="2074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7" name="Freeform 123"/>
              <p:cNvSpPr>
                <a:spLocks/>
              </p:cNvSpPr>
              <p:nvPr/>
            </p:nvSpPr>
            <p:spPr bwMode="auto">
              <a:xfrm>
                <a:off x="1449" y="206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8" name="Freeform 124"/>
              <p:cNvSpPr>
                <a:spLocks/>
              </p:cNvSpPr>
              <p:nvPr/>
            </p:nvSpPr>
            <p:spPr bwMode="auto">
              <a:xfrm>
                <a:off x="1449" y="2051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09" name="Freeform 125"/>
              <p:cNvSpPr>
                <a:spLocks/>
              </p:cNvSpPr>
              <p:nvPr/>
            </p:nvSpPr>
            <p:spPr bwMode="auto">
              <a:xfrm>
                <a:off x="1449" y="203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0" name="Freeform 126"/>
              <p:cNvSpPr>
                <a:spLocks/>
              </p:cNvSpPr>
              <p:nvPr/>
            </p:nvSpPr>
            <p:spPr bwMode="auto">
              <a:xfrm>
                <a:off x="1449" y="202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1" name="Freeform 127"/>
              <p:cNvSpPr>
                <a:spLocks/>
              </p:cNvSpPr>
              <p:nvPr/>
            </p:nvSpPr>
            <p:spPr bwMode="auto">
              <a:xfrm>
                <a:off x="1449" y="201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2" name="Freeform 128"/>
              <p:cNvSpPr>
                <a:spLocks/>
              </p:cNvSpPr>
              <p:nvPr/>
            </p:nvSpPr>
            <p:spPr bwMode="auto">
              <a:xfrm>
                <a:off x="1449" y="200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3" name="Freeform 129"/>
              <p:cNvSpPr>
                <a:spLocks/>
              </p:cNvSpPr>
              <p:nvPr/>
            </p:nvSpPr>
            <p:spPr bwMode="auto">
              <a:xfrm>
                <a:off x="1449" y="199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4" name="Freeform 130"/>
              <p:cNvSpPr>
                <a:spLocks/>
              </p:cNvSpPr>
              <p:nvPr/>
            </p:nvSpPr>
            <p:spPr bwMode="auto">
              <a:xfrm>
                <a:off x="1449" y="198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5" name="Freeform 131"/>
              <p:cNvSpPr>
                <a:spLocks/>
              </p:cNvSpPr>
              <p:nvPr/>
            </p:nvSpPr>
            <p:spPr bwMode="auto">
              <a:xfrm>
                <a:off x="1449" y="197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6" name="Freeform 132"/>
              <p:cNvSpPr>
                <a:spLocks/>
              </p:cNvSpPr>
              <p:nvPr/>
            </p:nvSpPr>
            <p:spPr bwMode="auto">
              <a:xfrm>
                <a:off x="1449" y="1958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7" name="Freeform 133"/>
              <p:cNvSpPr>
                <a:spLocks/>
              </p:cNvSpPr>
              <p:nvPr/>
            </p:nvSpPr>
            <p:spPr bwMode="auto">
              <a:xfrm>
                <a:off x="1449" y="1947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8" name="Freeform 134"/>
              <p:cNvSpPr>
                <a:spLocks/>
              </p:cNvSpPr>
              <p:nvPr/>
            </p:nvSpPr>
            <p:spPr bwMode="auto">
              <a:xfrm>
                <a:off x="1449" y="1935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19" name="Freeform 135"/>
              <p:cNvSpPr>
                <a:spLocks/>
              </p:cNvSpPr>
              <p:nvPr/>
            </p:nvSpPr>
            <p:spPr bwMode="auto">
              <a:xfrm>
                <a:off x="1449" y="1924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0" name="Freeform 136"/>
              <p:cNvSpPr>
                <a:spLocks/>
              </p:cNvSpPr>
              <p:nvPr/>
            </p:nvSpPr>
            <p:spPr bwMode="auto">
              <a:xfrm>
                <a:off x="1449" y="191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1" name="Freeform 137"/>
              <p:cNvSpPr>
                <a:spLocks/>
              </p:cNvSpPr>
              <p:nvPr/>
            </p:nvSpPr>
            <p:spPr bwMode="auto">
              <a:xfrm>
                <a:off x="1449" y="190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2" name="Freeform 138"/>
              <p:cNvSpPr>
                <a:spLocks/>
              </p:cNvSpPr>
              <p:nvPr/>
            </p:nvSpPr>
            <p:spPr bwMode="auto">
              <a:xfrm>
                <a:off x="1449" y="188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3" name="Freeform 139"/>
              <p:cNvSpPr>
                <a:spLocks/>
              </p:cNvSpPr>
              <p:nvPr/>
            </p:nvSpPr>
            <p:spPr bwMode="auto">
              <a:xfrm>
                <a:off x="1449" y="1878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4" name="Freeform 140"/>
              <p:cNvSpPr>
                <a:spLocks/>
              </p:cNvSpPr>
              <p:nvPr/>
            </p:nvSpPr>
            <p:spPr bwMode="auto">
              <a:xfrm>
                <a:off x="1449" y="186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5" name="Freeform 141"/>
              <p:cNvSpPr>
                <a:spLocks/>
              </p:cNvSpPr>
              <p:nvPr/>
            </p:nvSpPr>
            <p:spPr bwMode="auto">
              <a:xfrm>
                <a:off x="1449" y="1855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6" name="Freeform 142"/>
              <p:cNvSpPr>
                <a:spLocks/>
              </p:cNvSpPr>
              <p:nvPr/>
            </p:nvSpPr>
            <p:spPr bwMode="auto">
              <a:xfrm>
                <a:off x="1449" y="184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7" name="Freeform 143"/>
              <p:cNvSpPr>
                <a:spLocks/>
              </p:cNvSpPr>
              <p:nvPr/>
            </p:nvSpPr>
            <p:spPr bwMode="auto">
              <a:xfrm>
                <a:off x="1449" y="1832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8" name="Freeform 144"/>
              <p:cNvSpPr>
                <a:spLocks/>
              </p:cNvSpPr>
              <p:nvPr/>
            </p:nvSpPr>
            <p:spPr bwMode="auto">
              <a:xfrm>
                <a:off x="1449" y="1820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29" name="Freeform 145"/>
              <p:cNvSpPr>
                <a:spLocks/>
              </p:cNvSpPr>
              <p:nvPr/>
            </p:nvSpPr>
            <p:spPr bwMode="auto">
              <a:xfrm>
                <a:off x="1449" y="1809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0" name="Freeform 146"/>
              <p:cNvSpPr>
                <a:spLocks/>
              </p:cNvSpPr>
              <p:nvPr/>
            </p:nvSpPr>
            <p:spPr bwMode="auto">
              <a:xfrm>
                <a:off x="1449" y="179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1" name="Freeform 147"/>
              <p:cNvSpPr>
                <a:spLocks/>
              </p:cNvSpPr>
              <p:nvPr/>
            </p:nvSpPr>
            <p:spPr bwMode="auto">
              <a:xfrm>
                <a:off x="1449" y="1786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2" name="Freeform 148"/>
              <p:cNvSpPr>
                <a:spLocks/>
              </p:cNvSpPr>
              <p:nvPr/>
            </p:nvSpPr>
            <p:spPr bwMode="auto">
              <a:xfrm>
                <a:off x="1449" y="1774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3" name="Freeform 149"/>
              <p:cNvSpPr>
                <a:spLocks/>
              </p:cNvSpPr>
              <p:nvPr/>
            </p:nvSpPr>
            <p:spPr bwMode="auto">
              <a:xfrm>
                <a:off x="1449" y="1763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4" name="Freeform 150"/>
              <p:cNvSpPr>
                <a:spLocks/>
              </p:cNvSpPr>
              <p:nvPr/>
            </p:nvSpPr>
            <p:spPr bwMode="auto">
              <a:xfrm>
                <a:off x="1449" y="1751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5" name="Freeform 151"/>
              <p:cNvSpPr>
                <a:spLocks/>
              </p:cNvSpPr>
              <p:nvPr/>
            </p:nvSpPr>
            <p:spPr bwMode="auto">
              <a:xfrm>
                <a:off x="1449" y="173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6" name="Freeform 152"/>
              <p:cNvSpPr>
                <a:spLocks/>
              </p:cNvSpPr>
              <p:nvPr/>
            </p:nvSpPr>
            <p:spPr bwMode="auto">
              <a:xfrm>
                <a:off x="1449" y="172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7" name="Freeform 153"/>
              <p:cNvSpPr>
                <a:spLocks/>
              </p:cNvSpPr>
              <p:nvPr/>
            </p:nvSpPr>
            <p:spPr bwMode="auto">
              <a:xfrm>
                <a:off x="1449" y="171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8" name="Freeform 154"/>
              <p:cNvSpPr>
                <a:spLocks/>
              </p:cNvSpPr>
              <p:nvPr/>
            </p:nvSpPr>
            <p:spPr bwMode="auto">
              <a:xfrm>
                <a:off x="1449" y="170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39" name="Freeform 155"/>
              <p:cNvSpPr>
                <a:spLocks/>
              </p:cNvSpPr>
              <p:nvPr/>
            </p:nvSpPr>
            <p:spPr bwMode="auto">
              <a:xfrm>
                <a:off x="1449" y="169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0" name="Freeform 156"/>
              <p:cNvSpPr>
                <a:spLocks/>
              </p:cNvSpPr>
              <p:nvPr/>
            </p:nvSpPr>
            <p:spPr bwMode="auto">
              <a:xfrm>
                <a:off x="1449" y="168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1" name="Freeform 157"/>
              <p:cNvSpPr>
                <a:spLocks/>
              </p:cNvSpPr>
              <p:nvPr/>
            </p:nvSpPr>
            <p:spPr bwMode="auto">
              <a:xfrm>
                <a:off x="1449" y="1670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2" name="Freeform 158"/>
              <p:cNvSpPr>
                <a:spLocks/>
              </p:cNvSpPr>
              <p:nvPr/>
            </p:nvSpPr>
            <p:spPr bwMode="auto">
              <a:xfrm>
                <a:off x="1449" y="165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3" name="Freeform 159"/>
              <p:cNvSpPr>
                <a:spLocks/>
              </p:cNvSpPr>
              <p:nvPr/>
            </p:nvSpPr>
            <p:spPr bwMode="auto">
              <a:xfrm>
                <a:off x="1449" y="1647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4" name="Freeform 160"/>
              <p:cNvSpPr>
                <a:spLocks/>
              </p:cNvSpPr>
              <p:nvPr/>
            </p:nvSpPr>
            <p:spPr bwMode="auto">
              <a:xfrm>
                <a:off x="1449" y="1636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5" name="Freeform 161"/>
              <p:cNvSpPr>
                <a:spLocks/>
              </p:cNvSpPr>
              <p:nvPr/>
            </p:nvSpPr>
            <p:spPr bwMode="auto">
              <a:xfrm>
                <a:off x="1449" y="1624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6" name="Freeform 162"/>
              <p:cNvSpPr>
                <a:spLocks/>
              </p:cNvSpPr>
              <p:nvPr/>
            </p:nvSpPr>
            <p:spPr bwMode="auto">
              <a:xfrm>
                <a:off x="1449" y="161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7" name="Freeform 163"/>
              <p:cNvSpPr>
                <a:spLocks/>
              </p:cNvSpPr>
              <p:nvPr/>
            </p:nvSpPr>
            <p:spPr bwMode="auto">
              <a:xfrm>
                <a:off x="1449" y="160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8" name="Freeform 164"/>
              <p:cNvSpPr>
                <a:spLocks/>
              </p:cNvSpPr>
              <p:nvPr/>
            </p:nvSpPr>
            <p:spPr bwMode="auto">
              <a:xfrm>
                <a:off x="1449" y="1590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49" name="Freeform 165"/>
              <p:cNvSpPr>
                <a:spLocks/>
              </p:cNvSpPr>
              <p:nvPr/>
            </p:nvSpPr>
            <p:spPr bwMode="auto">
              <a:xfrm>
                <a:off x="1449" y="157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0" name="Freeform 166"/>
              <p:cNvSpPr>
                <a:spLocks/>
              </p:cNvSpPr>
              <p:nvPr/>
            </p:nvSpPr>
            <p:spPr bwMode="auto">
              <a:xfrm>
                <a:off x="1449" y="1567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1" name="Freeform 167"/>
              <p:cNvSpPr>
                <a:spLocks/>
              </p:cNvSpPr>
              <p:nvPr/>
            </p:nvSpPr>
            <p:spPr bwMode="auto">
              <a:xfrm>
                <a:off x="1449" y="155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2" name="Freeform 168"/>
              <p:cNvSpPr>
                <a:spLocks/>
              </p:cNvSpPr>
              <p:nvPr/>
            </p:nvSpPr>
            <p:spPr bwMode="auto">
              <a:xfrm>
                <a:off x="1449" y="1544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3" name="Freeform 169"/>
              <p:cNvSpPr>
                <a:spLocks/>
              </p:cNvSpPr>
              <p:nvPr/>
            </p:nvSpPr>
            <p:spPr bwMode="auto">
              <a:xfrm>
                <a:off x="1449" y="1532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4" name="Freeform 170"/>
              <p:cNvSpPr>
                <a:spLocks/>
              </p:cNvSpPr>
              <p:nvPr/>
            </p:nvSpPr>
            <p:spPr bwMode="auto">
              <a:xfrm>
                <a:off x="1449" y="1521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5" name="Freeform 171"/>
              <p:cNvSpPr>
                <a:spLocks/>
              </p:cNvSpPr>
              <p:nvPr/>
            </p:nvSpPr>
            <p:spPr bwMode="auto">
              <a:xfrm>
                <a:off x="1449" y="1509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6" name="Freeform 172"/>
              <p:cNvSpPr>
                <a:spLocks/>
              </p:cNvSpPr>
              <p:nvPr/>
            </p:nvSpPr>
            <p:spPr bwMode="auto">
              <a:xfrm>
                <a:off x="1449" y="1498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7" name="Freeform 173"/>
              <p:cNvSpPr>
                <a:spLocks/>
              </p:cNvSpPr>
              <p:nvPr/>
            </p:nvSpPr>
            <p:spPr bwMode="auto">
              <a:xfrm>
                <a:off x="1449" y="1486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8" name="Freeform 174"/>
              <p:cNvSpPr>
                <a:spLocks/>
              </p:cNvSpPr>
              <p:nvPr/>
            </p:nvSpPr>
            <p:spPr bwMode="auto">
              <a:xfrm>
                <a:off x="1449" y="1475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59" name="Freeform 175"/>
              <p:cNvSpPr>
                <a:spLocks/>
              </p:cNvSpPr>
              <p:nvPr/>
            </p:nvSpPr>
            <p:spPr bwMode="auto">
              <a:xfrm>
                <a:off x="1449" y="1463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0" name="Freeform 176"/>
              <p:cNvSpPr>
                <a:spLocks/>
              </p:cNvSpPr>
              <p:nvPr/>
            </p:nvSpPr>
            <p:spPr bwMode="auto">
              <a:xfrm>
                <a:off x="1449" y="1452"/>
                <a:ext cx="5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2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1" name="Freeform 177"/>
              <p:cNvSpPr>
                <a:spLocks/>
              </p:cNvSpPr>
              <p:nvPr/>
            </p:nvSpPr>
            <p:spPr bwMode="auto">
              <a:xfrm>
                <a:off x="1449" y="1440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2" name="Freeform 178"/>
              <p:cNvSpPr>
                <a:spLocks/>
              </p:cNvSpPr>
              <p:nvPr/>
            </p:nvSpPr>
            <p:spPr bwMode="auto">
              <a:xfrm>
                <a:off x="1449" y="1428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3" name="Freeform 179"/>
              <p:cNvSpPr>
                <a:spLocks/>
              </p:cNvSpPr>
              <p:nvPr/>
            </p:nvSpPr>
            <p:spPr bwMode="auto">
              <a:xfrm>
                <a:off x="1449" y="1417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4" name="Freeform 180"/>
              <p:cNvSpPr>
                <a:spLocks/>
              </p:cNvSpPr>
              <p:nvPr/>
            </p:nvSpPr>
            <p:spPr bwMode="auto">
              <a:xfrm>
                <a:off x="1449" y="1405"/>
                <a:ext cx="5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2" y="8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5" name="Freeform 181"/>
              <p:cNvSpPr>
                <a:spLocks/>
              </p:cNvSpPr>
              <p:nvPr/>
            </p:nvSpPr>
            <p:spPr bwMode="auto">
              <a:xfrm>
                <a:off x="1449" y="1394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6" name="Freeform 182"/>
              <p:cNvSpPr>
                <a:spLocks/>
              </p:cNvSpPr>
              <p:nvPr/>
            </p:nvSpPr>
            <p:spPr bwMode="auto">
              <a:xfrm>
                <a:off x="1449" y="1382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7" name="Freeform 183"/>
              <p:cNvSpPr>
                <a:spLocks/>
              </p:cNvSpPr>
              <p:nvPr/>
            </p:nvSpPr>
            <p:spPr bwMode="auto">
              <a:xfrm>
                <a:off x="1449" y="1371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8" name="Freeform 184"/>
              <p:cNvSpPr>
                <a:spLocks/>
              </p:cNvSpPr>
              <p:nvPr/>
            </p:nvSpPr>
            <p:spPr bwMode="auto">
              <a:xfrm>
                <a:off x="1449" y="1359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69" name="Freeform 185"/>
              <p:cNvSpPr>
                <a:spLocks/>
              </p:cNvSpPr>
              <p:nvPr/>
            </p:nvSpPr>
            <p:spPr bwMode="auto">
              <a:xfrm>
                <a:off x="1449" y="1348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70" name="Freeform 186"/>
              <p:cNvSpPr>
                <a:spLocks/>
              </p:cNvSpPr>
              <p:nvPr/>
            </p:nvSpPr>
            <p:spPr bwMode="auto">
              <a:xfrm>
                <a:off x="1449" y="1336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71" name="Freeform 187"/>
              <p:cNvSpPr>
                <a:spLocks/>
              </p:cNvSpPr>
              <p:nvPr/>
            </p:nvSpPr>
            <p:spPr bwMode="auto">
              <a:xfrm>
                <a:off x="1449" y="1325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72" name="Freeform 188"/>
              <p:cNvSpPr>
                <a:spLocks/>
              </p:cNvSpPr>
              <p:nvPr/>
            </p:nvSpPr>
            <p:spPr bwMode="auto">
              <a:xfrm>
                <a:off x="1449" y="1313"/>
                <a:ext cx="5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2" h="11">
                    <a:moveTo>
                      <a:pt x="0" y="7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2573" name="Group 189"/>
            <p:cNvGrpSpPr>
              <a:grpSpLocks/>
            </p:cNvGrpSpPr>
            <p:nvPr/>
          </p:nvGrpSpPr>
          <p:grpSpPr bwMode="auto">
            <a:xfrm>
              <a:off x="1449" y="3010"/>
              <a:ext cx="2597" cy="6"/>
              <a:chOff x="1449" y="3010"/>
              <a:chExt cx="2597" cy="6"/>
            </a:xfrm>
          </p:grpSpPr>
          <p:grpSp>
            <p:nvGrpSpPr>
              <p:cNvPr id="272574" name="Group 190"/>
              <p:cNvGrpSpPr>
                <a:grpSpLocks/>
              </p:cNvGrpSpPr>
              <p:nvPr/>
            </p:nvGrpSpPr>
            <p:grpSpPr bwMode="auto">
              <a:xfrm>
                <a:off x="1449" y="3010"/>
                <a:ext cx="2298" cy="6"/>
                <a:chOff x="1449" y="3010"/>
                <a:chExt cx="2298" cy="6"/>
              </a:xfrm>
            </p:grpSpPr>
            <p:sp>
              <p:nvSpPr>
                <p:cNvPr id="272575" name="Freeform 191"/>
                <p:cNvSpPr>
                  <a:spLocks/>
                </p:cNvSpPr>
                <p:nvPr/>
              </p:nvSpPr>
              <p:spPr bwMode="auto">
                <a:xfrm>
                  <a:off x="1449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6" y="0"/>
                    </a:cxn>
                    <a:cxn ang="0">
                      <a:pos x="4" y="2"/>
                    </a:cxn>
                    <a:cxn ang="0">
                      <a:pos x="2" y="4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8"/>
                    </a:cxn>
                    <a:cxn ang="0">
                      <a:pos x="4" y="9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" h="11">
                      <a:moveTo>
                        <a:pt x="8" y="0"/>
                      </a:move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4" y="9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76" name="Freeform 192"/>
                <p:cNvSpPr>
                  <a:spLocks/>
                </p:cNvSpPr>
                <p:nvPr/>
              </p:nvSpPr>
              <p:spPr bwMode="auto">
                <a:xfrm>
                  <a:off x="146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77" name="Freeform 193"/>
                <p:cNvSpPr>
                  <a:spLocks/>
                </p:cNvSpPr>
                <p:nvPr/>
              </p:nvSpPr>
              <p:spPr bwMode="auto">
                <a:xfrm>
                  <a:off x="1472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78" name="Freeform 194"/>
                <p:cNvSpPr>
                  <a:spLocks/>
                </p:cNvSpPr>
                <p:nvPr/>
              </p:nvSpPr>
              <p:spPr bwMode="auto">
                <a:xfrm>
                  <a:off x="148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79" name="Freeform 195"/>
                <p:cNvSpPr>
                  <a:spLocks/>
                </p:cNvSpPr>
                <p:nvPr/>
              </p:nvSpPr>
              <p:spPr bwMode="auto">
                <a:xfrm>
                  <a:off x="1495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0" name="Freeform 196"/>
                <p:cNvSpPr>
                  <a:spLocks/>
                </p:cNvSpPr>
                <p:nvPr/>
              </p:nvSpPr>
              <p:spPr bwMode="auto">
                <a:xfrm>
                  <a:off x="150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1" name="Freeform 197"/>
                <p:cNvSpPr>
                  <a:spLocks/>
                </p:cNvSpPr>
                <p:nvPr/>
              </p:nvSpPr>
              <p:spPr bwMode="auto">
                <a:xfrm>
                  <a:off x="151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2" name="Freeform 198"/>
                <p:cNvSpPr>
                  <a:spLocks/>
                </p:cNvSpPr>
                <p:nvPr/>
              </p:nvSpPr>
              <p:spPr bwMode="auto">
                <a:xfrm>
                  <a:off x="152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3" name="Freeform 199"/>
                <p:cNvSpPr>
                  <a:spLocks/>
                </p:cNvSpPr>
                <p:nvPr/>
              </p:nvSpPr>
              <p:spPr bwMode="auto">
                <a:xfrm>
                  <a:off x="154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4" name="Freeform 200"/>
                <p:cNvSpPr>
                  <a:spLocks/>
                </p:cNvSpPr>
                <p:nvPr/>
              </p:nvSpPr>
              <p:spPr bwMode="auto">
                <a:xfrm>
                  <a:off x="155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5" name="Freeform 201"/>
                <p:cNvSpPr>
                  <a:spLocks/>
                </p:cNvSpPr>
                <p:nvPr/>
              </p:nvSpPr>
              <p:spPr bwMode="auto">
                <a:xfrm>
                  <a:off x="156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6" name="Freeform 202"/>
                <p:cNvSpPr>
                  <a:spLocks/>
                </p:cNvSpPr>
                <p:nvPr/>
              </p:nvSpPr>
              <p:spPr bwMode="auto">
                <a:xfrm>
                  <a:off x="157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7" name="Freeform 203"/>
                <p:cNvSpPr>
                  <a:spLocks/>
                </p:cNvSpPr>
                <p:nvPr/>
              </p:nvSpPr>
              <p:spPr bwMode="auto">
                <a:xfrm>
                  <a:off x="158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8" name="Freeform 204"/>
                <p:cNvSpPr>
                  <a:spLocks/>
                </p:cNvSpPr>
                <p:nvPr/>
              </p:nvSpPr>
              <p:spPr bwMode="auto">
                <a:xfrm>
                  <a:off x="159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89" name="Freeform 205"/>
                <p:cNvSpPr>
                  <a:spLocks/>
                </p:cNvSpPr>
                <p:nvPr/>
              </p:nvSpPr>
              <p:spPr bwMode="auto">
                <a:xfrm>
                  <a:off x="161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0" name="Freeform 206"/>
                <p:cNvSpPr>
                  <a:spLocks/>
                </p:cNvSpPr>
                <p:nvPr/>
              </p:nvSpPr>
              <p:spPr bwMode="auto">
                <a:xfrm>
                  <a:off x="162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1" name="Freeform 207"/>
                <p:cNvSpPr>
                  <a:spLocks/>
                </p:cNvSpPr>
                <p:nvPr/>
              </p:nvSpPr>
              <p:spPr bwMode="auto">
                <a:xfrm>
                  <a:off x="163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2" name="Freeform 208"/>
                <p:cNvSpPr>
                  <a:spLocks/>
                </p:cNvSpPr>
                <p:nvPr/>
              </p:nvSpPr>
              <p:spPr bwMode="auto">
                <a:xfrm>
                  <a:off x="164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3" name="Freeform 209"/>
                <p:cNvSpPr>
                  <a:spLocks/>
                </p:cNvSpPr>
                <p:nvPr/>
              </p:nvSpPr>
              <p:spPr bwMode="auto">
                <a:xfrm>
                  <a:off x="165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4" name="Freeform 210"/>
                <p:cNvSpPr>
                  <a:spLocks/>
                </p:cNvSpPr>
                <p:nvPr/>
              </p:nvSpPr>
              <p:spPr bwMode="auto">
                <a:xfrm>
                  <a:off x="1668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5" name="Freeform 211"/>
                <p:cNvSpPr>
                  <a:spLocks/>
                </p:cNvSpPr>
                <p:nvPr/>
              </p:nvSpPr>
              <p:spPr bwMode="auto">
                <a:xfrm>
                  <a:off x="167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6" name="Freeform 212"/>
                <p:cNvSpPr>
                  <a:spLocks/>
                </p:cNvSpPr>
                <p:nvPr/>
              </p:nvSpPr>
              <p:spPr bwMode="auto">
                <a:xfrm>
                  <a:off x="1691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7" name="Freeform 213"/>
                <p:cNvSpPr>
                  <a:spLocks/>
                </p:cNvSpPr>
                <p:nvPr/>
              </p:nvSpPr>
              <p:spPr bwMode="auto">
                <a:xfrm>
                  <a:off x="170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8" name="Freeform 214"/>
                <p:cNvSpPr>
                  <a:spLocks/>
                </p:cNvSpPr>
                <p:nvPr/>
              </p:nvSpPr>
              <p:spPr bwMode="auto">
                <a:xfrm>
                  <a:off x="1714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599" name="Freeform 215"/>
                <p:cNvSpPr>
                  <a:spLocks/>
                </p:cNvSpPr>
                <p:nvPr/>
              </p:nvSpPr>
              <p:spPr bwMode="auto">
                <a:xfrm>
                  <a:off x="172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0" name="Freeform 216"/>
                <p:cNvSpPr>
                  <a:spLocks/>
                </p:cNvSpPr>
                <p:nvPr/>
              </p:nvSpPr>
              <p:spPr bwMode="auto">
                <a:xfrm>
                  <a:off x="1737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1" name="Freeform 217"/>
                <p:cNvSpPr>
                  <a:spLocks/>
                </p:cNvSpPr>
                <p:nvPr/>
              </p:nvSpPr>
              <p:spPr bwMode="auto">
                <a:xfrm>
                  <a:off x="174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2" name="Freeform 218"/>
                <p:cNvSpPr>
                  <a:spLocks/>
                </p:cNvSpPr>
                <p:nvPr/>
              </p:nvSpPr>
              <p:spPr bwMode="auto">
                <a:xfrm>
                  <a:off x="1760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3" name="Freeform 219"/>
                <p:cNvSpPr>
                  <a:spLocks/>
                </p:cNvSpPr>
                <p:nvPr/>
              </p:nvSpPr>
              <p:spPr bwMode="auto">
                <a:xfrm>
                  <a:off x="177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4" name="Freeform 220"/>
                <p:cNvSpPr>
                  <a:spLocks/>
                </p:cNvSpPr>
                <p:nvPr/>
              </p:nvSpPr>
              <p:spPr bwMode="auto">
                <a:xfrm>
                  <a:off x="1783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5" name="Freeform 221"/>
                <p:cNvSpPr>
                  <a:spLocks/>
                </p:cNvSpPr>
                <p:nvPr/>
              </p:nvSpPr>
              <p:spPr bwMode="auto">
                <a:xfrm>
                  <a:off x="179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6" name="Freeform 222"/>
                <p:cNvSpPr>
                  <a:spLocks/>
                </p:cNvSpPr>
                <p:nvPr/>
              </p:nvSpPr>
              <p:spPr bwMode="auto">
                <a:xfrm>
                  <a:off x="180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7" name="Freeform 223"/>
                <p:cNvSpPr>
                  <a:spLocks/>
                </p:cNvSpPr>
                <p:nvPr/>
              </p:nvSpPr>
              <p:spPr bwMode="auto">
                <a:xfrm>
                  <a:off x="181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8" name="Freeform 224"/>
                <p:cNvSpPr>
                  <a:spLocks/>
                </p:cNvSpPr>
                <p:nvPr/>
              </p:nvSpPr>
              <p:spPr bwMode="auto">
                <a:xfrm>
                  <a:off x="182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09" name="Freeform 225"/>
                <p:cNvSpPr>
                  <a:spLocks/>
                </p:cNvSpPr>
                <p:nvPr/>
              </p:nvSpPr>
              <p:spPr bwMode="auto">
                <a:xfrm>
                  <a:off x="184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0" name="Freeform 226"/>
                <p:cNvSpPr>
                  <a:spLocks/>
                </p:cNvSpPr>
                <p:nvPr/>
              </p:nvSpPr>
              <p:spPr bwMode="auto">
                <a:xfrm>
                  <a:off x="185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1" name="Freeform 227"/>
                <p:cNvSpPr>
                  <a:spLocks/>
                </p:cNvSpPr>
                <p:nvPr/>
              </p:nvSpPr>
              <p:spPr bwMode="auto">
                <a:xfrm>
                  <a:off x="186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2" name="Freeform 228"/>
                <p:cNvSpPr>
                  <a:spLocks/>
                </p:cNvSpPr>
                <p:nvPr/>
              </p:nvSpPr>
              <p:spPr bwMode="auto">
                <a:xfrm>
                  <a:off x="187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3" name="Freeform 229"/>
                <p:cNvSpPr>
                  <a:spLocks/>
                </p:cNvSpPr>
                <p:nvPr/>
              </p:nvSpPr>
              <p:spPr bwMode="auto">
                <a:xfrm>
                  <a:off x="188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4" name="Freeform 230"/>
                <p:cNvSpPr>
                  <a:spLocks/>
                </p:cNvSpPr>
                <p:nvPr/>
              </p:nvSpPr>
              <p:spPr bwMode="auto">
                <a:xfrm>
                  <a:off x="189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5" name="Freeform 231"/>
                <p:cNvSpPr>
                  <a:spLocks/>
                </p:cNvSpPr>
                <p:nvPr/>
              </p:nvSpPr>
              <p:spPr bwMode="auto">
                <a:xfrm>
                  <a:off x="190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6" name="Freeform 232"/>
                <p:cNvSpPr>
                  <a:spLocks/>
                </p:cNvSpPr>
                <p:nvPr/>
              </p:nvSpPr>
              <p:spPr bwMode="auto">
                <a:xfrm>
                  <a:off x="192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7" name="Freeform 233"/>
                <p:cNvSpPr>
                  <a:spLocks/>
                </p:cNvSpPr>
                <p:nvPr/>
              </p:nvSpPr>
              <p:spPr bwMode="auto">
                <a:xfrm>
                  <a:off x="193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8" name="Freeform 234"/>
                <p:cNvSpPr>
                  <a:spLocks/>
                </p:cNvSpPr>
                <p:nvPr/>
              </p:nvSpPr>
              <p:spPr bwMode="auto">
                <a:xfrm>
                  <a:off x="194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19" name="Freeform 235"/>
                <p:cNvSpPr>
                  <a:spLocks/>
                </p:cNvSpPr>
                <p:nvPr/>
              </p:nvSpPr>
              <p:spPr bwMode="auto">
                <a:xfrm>
                  <a:off x="1956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0" name="Freeform 236"/>
                <p:cNvSpPr>
                  <a:spLocks/>
                </p:cNvSpPr>
                <p:nvPr/>
              </p:nvSpPr>
              <p:spPr bwMode="auto">
                <a:xfrm>
                  <a:off x="196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1" name="Freeform 237"/>
                <p:cNvSpPr>
                  <a:spLocks/>
                </p:cNvSpPr>
                <p:nvPr/>
              </p:nvSpPr>
              <p:spPr bwMode="auto">
                <a:xfrm>
                  <a:off x="1979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2" name="Freeform 238"/>
                <p:cNvSpPr>
                  <a:spLocks/>
                </p:cNvSpPr>
                <p:nvPr/>
              </p:nvSpPr>
              <p:spPr bwMode="auto">
                <a:xfrm>
                  <a:off x="199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3" name="Freeform 239"/>
                <p:cNvSpPr>
                  <a:spLocks/>
                </p:cNvSpPr>
                <p:nvPr/>
              </p:nvSpPr>
              <p:spPr bwMode="auto">
                <a:xfrm>
                  <a:off x="2002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4" name="Freeform 240"/>
                <p:cNvSpPr>
                  <a:spLocks/>
                </p:cNvSpPr>
                <p:nvPr/>
              </p:nvSpPr>
              <p:spPr bwMode="auto">
                <a:xfrm>
                  <a:off x="201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5" name="Freeform 241"/>
                <p:cNvSpPr>
                  <a:spLocks/>
                </p:cNvSpPr>
                <p:nvPr/>
              </p:nvSpPr>
              <p:spPr bwMode="auto">
                <a:xfrm>
                  <a:off x="2025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6" name="Freeform 242"/>
                <p:cNvSpPr>
                  <a:spLocks/>
                </p:cNvSpPr>
                <p:nvPr/>
              </p:nvSpPr>
              <p:spPr bwMode="auto">
                <a:xfrm>
                  <a:off x="203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7" name="Freeform 243"/>
                <p:cNvSpPr>
                  <a:spLocks/>
                </p:cNvSpPr>
                <p:nvPr/>
              </p:nvSpPr>
              <p:spPr bwMode="auto">
                <a:xfrm>
                  <a:off x="2048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8" name="Freeform 244"/>
                <p:cNvSpPr>
                  <a:spLocks/>
                </p:cNvSpPr>
                <p:nvPr/>
              </p:nvSpPr>
              <p:spPr bwMode="auto">
                <a:xfrm>
                  <a:off x="205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29" name="Freeform 245"/>
                <p:cNvSpPr>
                  <a:spLocks/>
                </p:cNvSpPr>
                <p:nvPr/>
              </p:nvSpPr>
              <p:spPr bwMode="auto">
                <a:xfrm>
                  <a:off x="2071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0" name="Freeform 246"/>
                <p:cNvSpPr>
                  <a:spLocks/>
                </p:cNvSpPr>
                <p:nvPr/>
              </p:nvSpPr>
              <p:spPr bwMode="auto">
                <a:xfrm>
                  <a:off x="208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1" name="Freeform 247"/>
                <p:cNvSpPr>
                  <a:spLocks/>
                </p:cNvSpPr>
                <p:nvPr/>
              </p:nvSpPr>
              <p:spPr bwMode="auto">
                <a:xfrm>
                  <a:off x="2094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2" name="Freeform 248"/>
                <p:cNvSpPr>
                  <a:spLocks/>
                </p:cNvSpPr>
                <p:nvPr/>
              </p:nvSpPr>
              <p:spPr bwMode="auto">
                <a:xfrm>
                  <a:off x="210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3" name="Freeform 249"/>
                <p:cNvSpPr>
                  <a:spLocks/>
                </p:cNvSpPr>
                <p:nvPr/>
              </p:nvSpPr>
              <p:spPr bwMode="auto">
                <a:xfrm>
                  <a:off x="211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4" name="Freeform 250"/>
                <p:cNvSpPr>
                  <a:spLocks/>
                </p:cNvSpPr>
                <p:nvPr/>
              </p:nvSpPr>
              <p:spPr bwMode="auto">
                <a:xfrm>
                  <a:off x="212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5" name="Freeform 251"/>
                <p:cNvSpPr>
                  <a:spLocks/>
                </p:cNvSpPr>
                <p:nvPr/>
              </p:nvSpPr>
              <p:spPr bwMode="auto">
                <a:xfrm>
                  <a:off x="214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6" name="Freeform 252"/>
                <p:cNvSpPr>
                  <a:spLocks/>
                </p:cNvSpPr>
                <p:nvPr/>
              </p:nvSpPr>
              <p:spPr bwMode="auto">
                <a:xfrm>
                  <a:off x="215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7" name="Freeform 253"/>
                <p:cNvSpPr>
                  <a:spLocks/>
                </p:cNvSpPr>
                <p:nvPr/>
              </p:nvSpPr>
              <p:spPr bwMode="auto">
                <a:xfrm>
                  <a:off x="216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8" name="Freeform 254"/>
                <p:cNvSpPr>
                  <a:spLocks/>
                </p:cNvSpPr>
                <p:nvPr/>
              </p:nvSpPr>
              <p:spPr bwMode="auto">
                <a:xfrm>
                  <a:off x="217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39" name="Freeform 255"/>
                <p:cNvSpPr>
                  <a:spLocks/>
                </p:cNvSpPr>
                <p:nvPr/>
              </p:nvSpPr>
              <p:spPr bwMode="auto">
                <a:xfrm>
                  <a:off x="218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0" name="Freeform 256"/>
                <p:cNvSpPr>
                  <a:spLocks/>
                </p:cNvSpPr>
                <p:nvPr/>
              </p:nvSpPr>
              <p:spPr bwMode="auto">
                <a:xfrm>
                  <a:off x="219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1" name="Freeform 257"/>
                <p:cNvSpPr>
                  <a:spLocks/>
                </p:cNvSpPr>
                <p:nvPr/>
              </p:nvSpPr>
              <p:spPr bwMode="auto">
                <a:xfrm>
                  <a:off x="220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2" name="Freeform 258"/>
                <p:cNvSpPr>
                  <a:spLocks/>
                </p:cNvSpPr>
                <p:nvPr/>
              </p:nvSpPr>
              <p:spPr bwMode="auto">
                <a:xfrm>
                  <a:off x="222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3" name="Freeform 259"/>
                <p:cNvSpPr>
                  <a:spLocks/>
                </p:cNvSpPr>
                <p:nvPr/>
              </p:nvSpPr>
              <p:spPr bwMode="auto">
                <a:xfrm>
                  <a:off x="223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4" name="Freeform 260"/>
                <p:cNvSpPr>
                  <a:spLocks/>
                </p:cNvSpPr>
                <p:nvPr/>
              </p:nvSpPr>
              <p:spPr bwMode="auto">
                <a:xfrm>
                  <a:off x="224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5" name="Freeform 261"/>
                <p:cNvSpPr>
                  <a:spLocks/>
                </p:cNvSpPr>
                <p:nvPr/>
              </p:nvSpPr>
              <p:spPr bwMode="auto">
                <a:xfrm>
                  <a:off x="225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6" name="Freeform 262"/>
                <p:cNvSpPr>
                  <a:spLocks/>
                </p:cNvSpPr>
                <p:nvPr/>
              </p:nvSpPr>
              <p:spPr bwMode="auto">
                <a:xfrm>
                  <a:off x="2267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7" name="Freeform 263"/>
                <p:cNvSpPr>
                  <a:spLocks/>
                </p:cNvSpPr>
                <p:nvPr/>
              </p:nvSpPr>
              <p:spPr bwMode="auto">
                <a:xfrm>
                  <a:off x="227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8" name="Freeform 264"/>
                <p:cNvSpPr>
                  <a:spLocks/>
                </p:cNvSpPr>
                <p:nvPr/>
              </p:nvSpPr>
              <p:spPr bwMode="auto">
                <a:xfrm>
                  <a:off x="2290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49" name="Freeform 265"/>
                <p:cNvSpPr>
                  <a:spLocks/>
                </p:cNvSpPr>
                <p:nvPr/>
              </p:nvSpPr>
              <p:spPr bwMode="auto">
                <a:xfrm>
                  <a:off x="230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0" name="Freeform 266"/>
                <p:cNvSpPr>
                  <a:spLocks/>
                </p:cNvSpPr>
                <p:nvPr/>
              </p:nvSpPr>
              <p:spPr bwMode="auto">
                <a:xfrm>
                  <a:off x="2313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1" name="Freeform 267"/>
                <p:cNvSpPr>
                  <a:spLocks/>
                </p:cNvSpPr>
                <p:nvPr/>
              </p:nvSpPr>
              <p:spPr bwMode="auto">
                <a:xfrm>
                  <a:off x="232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2" name="Freeform 268"/>
                <p:cNvSpPr>
                  <a:spLocks/>
                </p:cNvSpPr>
                <p:nvPr/>
              </p:nvSpPr>
              <p:spPr bwMode="auto">
                <a:xfrm>
                  <a:off x="2336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3" name="Freeform 269"/>
                <p:cNvSpPr>
                  <a:spLocks/>
                </p:cNvSpPr>
                <p:nvPr/>
              </p:nvSpPr>
              <p:spPr bwMode="auto">
                <a:xfrm>
                  <a:off x="234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4" name="Freeform 270"/>
                <p:cNvSpPr>
                  <a:spLocks/>
                </p:cNvSpPr>
                <p:nvPr/>
              </p:nvSpPr>
              <p:spPr bwMode="auto">
                <a:xfrm>
                  <a:off x="2359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5" name="Freeform 271"/>
                <p:cNvSpPr>
                  <a:spLocks/>
                </p:cNvSpPr>
                <p:nvPr/>
              </p:nvSpPr>
              <p:spPr bwMode="auto">
                <a:xfrm>
                  <a:off x="237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6" name="Freeform 272"/>
                <p:cNvSpPr>
                  <a:spLocks/>
                </p:cNvSpPr>
                <p:nvPr/>
              </p:nvSpPr>
              <p:spPr bwMode="auto">
                <a:xfrm>
                  <a:off x="2382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7" name="Freeform 273"/>
                <p:cNvSpPr>
                  <a:spLocks/>
                </p:cNvSpPr>
                <p:nvPr/>
              </p:nvSpPr>
              <p:spPr bwMode="auto">
                <a:xfrm>
                  <a:off x="239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8" name="Freeform 274"/>
                <p:cNvSpPr>
                  <a:spLocks/>
                </p:cNvSpPr>
                <p:nvPr/>
              </p:nvSpPr>
              <p:spPr bwMode="auto">
                <a:xfrm>
                  <a:off x="240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59" name="Freeform 275"/>
                <p:cNvSpPr>
                  <a:spLocks/>
                </p:cNvSpPr>
                <p:nvPr/>
              </p:nvSpPr>
              <p:spPr bwMode="auto">
                <a:xfrm>
                  <a:off x="241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0" name="Freeform 276"/>
                <p:cNvSpPr>
                  <a:spLocks/>
                </p:cNvSpPr>
                <p:nvPr/>
              </p:nvSpPr>
              <p:spPr bwMode="auto">
                <a:xfrm>
                  <a:off x="242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1" name="Freeform 277"/>
                <p:cNvSpPr>
                  <a:spLocks/>
                </p:cNvSpPr>
                <p:nvPr/>
              </p:nvSpPr>
              <p:spPr bwMode="auto">
                <a:xfrm>
                  <a:off x="243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2" name="Freeform 278"/>
                <p:cNvSpPr>
                  <a:spLocks/>
                </p:cNvSpPr>
                <p:nvPr/>
              </p:nvSpPr>
              <p:spPr bwMode="auto">
                <a:xfrm>
                  <a:off x="245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3" name="Freeform 279"/>
                <p:cNvSpPr>
                  <a:spLocks/>
                </p:cNvSpPr>
                <p:nvPr/>
              </p:nvSpPr>
              <p:spPr bwMode="auto">
                <a:xfrm>
                  <a:off x="246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4" name="Freeform 280"/>
                <p:cNvSpPr>
                  <a:spLocks/>
                </p:cNvSpPr>
                <p:nvPr/>
              </p:nvSpPr>
              <p:spPr bwMode="auto">
                <a:xfrm>
                  <a:off x="247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5" name="Freeform 281"/>
                <p:cNvSpPr>
                  <a:spLocks/>
                </p:cNvSpPr>
                <p:nvPr/>
              </p:nvSpPr>
              <p:spPr bwMode="auto">
                <a:xfrm>
                  <a:off x="248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6" name="Freeform 282"/>
                <p:cNvSpPr>
                  <a:spLocks/>
                </p:cNvSpPr>
                <p:nvPr/>
              </p:nvSpPr>
              <p:spPr bwMode="auto">
                <a:xfrm>
                  <a:off x="249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7" name="Freeform 283"/>
                <p:cNvSpPr>
                  <a:spLocks/>
                </p:cNvSpPr>
                <p:nvPr/>
              </p:nvSpPr>
              <p:spPr bwMode="auto">
                <a:xfrm>
                  <a:off x="250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8" name="Freeform 284"/>
                <p:cNvSpPr>
                  <a:spLocks/>
                </p:cNvSpPr>
                <p:nvPr/>
              </p:nvSpPr>
              <p:spPr bwMode="auto">
                <a:xfrm>
                  <a:off x="252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69" name="Freeform 285"/>
                <p:cNvSpPr>
                  <a:spLocks/>
                </p:cNvSpPr>
                <p:nvPr/>
              </p:nvSpPr>
              <p:spPr bwMode="auto">
                <a:xfrm>
                  <a:off x="253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0" name="Freeform 286"/>
                <p:cNvSpPr>
                  <a:spLocks/>
                </p:cNvSpPr>
                <p:nvPr/>
              </p:nvSpPr>
              <p:spPr bwMode="auto">
                <a:xfrm>
                  <a:off x="254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1" name="Freeform 287"/>
                <p:cNvSpPr>
                  <a:spLocks/>
                </p:cNvSpPr>
                <p:nvPr/>
              </p:nvSpPr>
              <p:spPr bwMode="auto">
                <a:xfrm>
                  <a:off x="2555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2" name="Freeform 288"/>
                <p:cNvSpPr>
                  <a:spLocks/>
                </p:cNvSpPr>
                <p:nvPr/>
              </p:nvSpPr>
              <p:spPr bwMode="auto">
                <a:xfrm>
                  <a:off x="256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3" name="Freeform 289"/>
                <p:cNvSpPr>
                  <a:spLocks/>
                </p:cNvSpPr>
                <p:nvPr/>
              </p:nvSpPr>
              <p:spPr bwMode="auto">
                <a:xfrm>
                  <a:off x="2578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4" name="Freeform 290"/>
                <p:cNvSpPr>
                  <a:spLocks/>
                </p:cNvSpPr>
                <p:nvPr/>
              </p:nvSpPr>
              <p:spPr bwMode="auto">
                <a:xfrm>
                  <a:off x="258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5" name="Freeform 291"/>
                <p:cNvSpPr>
                  <a:spLocks/>
                </p:cNvSpPr>
                <p:nvPr/>
              </p:nvSpPr>
              <p:spPr bwMode="auto">
                <a:xfrm>
                  <a:off x="2601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6" name="Freeform 292"/>
                <p:cNvSpPr>
                  <a:spLocks/>
                </p:cNvSpPr>
                <p:nvPr/>
              </p:nvSpPr>
              <p:spPr bwMode="auto">
                <a:xfrm>
                  <a:off x="261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7" name="Freeform 293"/>
                <p:cNvSpPr>
                  <a:spLocks/>
                </p:cNvSpPr>
                <p:nvPr/>
              </p:nvSpPr>
              <p:spPr bwMode="auto">
                <a:xfrm>
                  <a:off x="2624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8" name="Freeform 294"/>
                <p:cNvSpPr>
                  <a:spLocks/>
                </p:cNvSpPr>
                <p:nvPr/>
              </p:nvSpPr>
              <p:spPr bwMode="auto">
                <a:xfrm>
                  <a:off x="263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79" name="Freeform 295"/>
                <p:cNvSpPr>
                  <a:spLocks/>
                </p:cNvSpPr>
                <p:nvPr/>
              </p:nvSpPr>
              <p:spPr bwMode="auto">
                <a:xfrm>
                  <a:off x="2647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0" name="Freeform 296"/>
                <p:cNvSpPr>
                  <a:spLocks/>
                </p:cNvSpPr>
                <p:nvPr/>
              </p:nvSpPr>
              <p:spPr bwMode="auto">
                <a:xfrm>
                  <a:off x="265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1" name="Freeform 297"/>
                <p:cNvSpPr>
                  <a:spLocks/>
                </p:cNvSpPr>
                <p:nvPr/>
              </p:nvSpPr>
              <p:spPr bwMode="auto">
                <a:xfrm>
                  <a:off x="2670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2" name="Freeform 298"/>
                <p:cNvSpPr>
                  <a:spLocks/>
                </p:cNvSpPr>
                <p:nvPr/>
              </p:nvSpPr>
              <p:spPr bwMode="auto">
                <a:xfrm>
                  <a:off x="268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3" name="Freeform 299"/>
                <p:cNvSpPr>
                  <a:spLocks/>
                </p:cNvSpPr>
                <p:nvPr/>
              </p:nvSpPr>
              <p:spPr bwMode="auto">
                <a:xfrm>
                  <a:off x="269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4" name="Freeform 300"/>
                <p:cNvSpPr>
                  <a:spLocks/>
                </p:cNvSpPr>
                <p:nvPr/>
              </p:nvSpPr>
              <p:spPr bwMode="auto">
                <a:xfrm>
                  <a:off x="270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5" name="Freeform 301"/>
                <p:cNvSpPr>
                  <a:spLocks/>
                </p:cNvSpPr>
                <p:nvPr/>
              </p:nvSpPr>
              <p:spPr bwMode="auto">
                <a:xfrm>
                  <a:off x="271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6" name="Freeform 302"/>
                <p:cNvSpPr>
                  <a:spLocks/>
                </p:cNvSpPr>
                <p:nvPr/>
              </p:nvSpPr>
              <p:spPr bwMode="auto">
                <a:xfrm>
                  <a:off x="272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7" name="Freeform 303"/>
                <p:cNvSpPr>
                  <a:spLocks/>
                </p:cNvSpPr>
                <p:nvPr/>
              </p:nvSpPr>
              <p:spPr bwMode="auto">
                <a:xfrm>
                  <a:off x="273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8" name="Freeform 304"/>
                <p:cNvSpPr>
                  <a:spLocks/>
                </p:cNvSpPr>
                <p:nvPr/>
              </p:nvSpPr>
              <p:spPr bwMode="auto">
                <a:xfrm>
                  <a:off x="275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89" name="Freeform 305"/>
                <p:cNvSpPr>
                  <a:spLocks/>
                </p:cNvSpPr>
                <p:nvPr/>
              </p:nvSpPr>
              <p:spPr bwMode="auto">
                <a:xfrm>
                  <a:off x="276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0" name="Freeform 306"/>
                <p:cNvSpPr>
                  <a:spLocks/>
                </p:cNvSpPr>
                <p:nvPr/>
              </p:nvSpPr>
              <p:spPr bwMode="auto">
                <a:xfrm>
                  <a:off x="277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1" name="Freeform 307"/>
                <p:cNvSpPr>
                  <a:spLocks/>
                </p:cNvSpPr>
                <p:nvPr/>
              </p:nvSpPr>
              <p:spPr bwMode="auto">
                <a:xfrm>
                  <a:off x="278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2" name="Freeform 308"/>
                <p:cNvSpPr>
                  <a:spLocks/>
                </p:cNvSpPr>
                <p:nvPr/>
              </p:nvSpPr>
              <p:spPr bwMode="auto">
                <a:xfrm>
                  <a:off x="279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3" name="Freeform 309"/>
                <p:cNvSpPr>
                  <a:spLocks/>
                </p:cNvSpPr>
                <p:nvPr/>
              </p:nvSpPr>
              <p:spPr bwMode="auto">
                <a:xfrm>
                  <a:off x="280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4" name="Freeform 310"/>
                <p:cNvSpPr>
                  <a:spLocks/>
                </p:cNvSpPr>
                <p:nvPr/>
              </p:nvSpPr>
              <p:spPr bwMode="auto">
                <a:xfrm>
                  <a:off x="281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5" name="Freeform 311"/>
                <p:cNvSpPr>
                  <a:spLocks/>
                </p:cNvSpPr>
                <p:nvPr/>
              </p:nvSpPr>
              <p:spPr bwMode="auto">
                <a:xfrm>
                  <a:off x="283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6" name="Freeform 312"/>
                <p:cNvSpPr>
                  <a:spLocks/>
                </p:cNvSpPr>
                <p:nvPr/>
              </p:nvSpPr>
              <p:spPr bwMode="auto">
                <a:xfrm>
                  <a:off x="2843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7" name="Freeform 313"/>
                <p:cNvSpPr>
                  <a:spLocks/>
                </p:cNvSpPr>
                <p:nvPr/>
              </p:nvSpPr>
              <p:spPr bwMode="auto">
                <a:xfrm>
                  <a:off x="285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8" name="Freeform 314"/>
                <p:cNvSpPr>
                  <a:spLocks/>
                </p:cNvSpPr>
                <p:nvPr/>
              </p:nvSpPr>
              <p:spPr bwMode="auto">
                <a:xfrm>
                  <a:off x="2866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699" name="Freeform 315"/>
                <p:cNvSpPr>
                  <a:spLocks/>
                </p:cNvSpPr>
                <p:nvPr/>
              </p:nvSpPr>
              <p:spPr bwMode="auto">
                <a:xfrm>
                  <a:off x="287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0" name="Freeform 316"/>
                <p:cNvSpPr>
                  <a:spLocks/>
                </p:cNvSpPr>
                <p:nvPr/>
              </p:nvSpPr>
              <p:spPr bwMode="auto">
                <a:xfrm>
                  <a:off x="2889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1" name="Freeform 317"/>
                <p:cNvSpPr>
                  <a:spLocks/>
                </p:cNvSpPr>
                <p:nvPr/>
              </p:nvSpPr>
              <p:spPr bwMode="auto">
                <a:xfrm>
                  <a:off x="290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2" name="Freeform 318"/>
                <p:cNvSpPr>
                  <a:spLocks/>
                </p:cNvSpPr>
                <p:nvPr/>
              </p:nvSpPr>
              <p:spPr bwMode="auto">
                <a:xfrm>
                  <a:off x="2912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3" name="Freeform 319"/>
                <p:cNvSpPr>
                  <a:spLocks/>
                </p:cNvSpPr>
                <p:nvPr/>
              </p:nvSpPr>
              <p:spPr bwMode="auto">
                <a:xfrm>
                  <a:off x="292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4" name="Freeform 320"/>
                <p:cNvSpPr>
                  <a:spLocks/>
                </p:cNvSpPr>
                <p:nvPr/>
              </p:nvSpPr>
              <p:spPr bwMode="auto">
                <a:xfrm>
                  <a:off x="2935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5" name="Freeform 321"/>
                <p:cNvSpPr>
                  <a:spLocks/>
                </p:cNvSpPr>
                <p:nvPr/>
              </p:nvSpPr>
              <p:spPr bwMode="auto">
                <a:xfrm>
                  <a:off x="294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6" name="Freeform 322"/>
                <p:cNvSpPr>
                  <a:spLocks/>
                </p:cNvSpPr>
                <p:nvPr/>
              </p:nvSpPr>
              <p:spPr bwMode="auto">
                <a:xfrm>
                  <a:off x="2958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7" name="Freeform 323"/>
                <p:cNvSpPr>
                  <a:spLocks/>
                </p:cNvSpPr>
                <p:nvPr/>
              </p:nvSpPr>
              <p:spPr bwMode="auto">
                <a:xfrm>
                  <a:off x="296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8" name="Freeform 324"/>
                <p:cNvSpPr>
                  <a:spLocks/>
                </p:cNvSpPr>
                <p:nvPr/>
              </p:nvSpPr>
              <p:spPr bwMode="auto">
                <a:xfrm>
                  <a:off x="298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09" name="Freeform 325"/>
                <p:cNvSpPr>
                  <a:spLocks/>
                </p:cNvSpPr>
                <p:nvPr/>
              </p:nvSpPr>
              <p:spPr bwMode="auto">
                <a:xfrm>
                  <a:off x="299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0" name="Freeform 326"/>
                <p:cNvSpPr>
                  <a:spLocks/>
                </p:cNvSpPr>
                <p:nvPr/>
              </p:nvSpPr>
              <p:spPr bwMode="auto">
                <a:xfrm>
                  <a:off x="300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1" name="Freeform 327"/>
                <p:cNvSpPr>
                  <a:spLocks/>
                </p:cNvSpPr>
                <p:nvPr/>
              </p:nvSpPr>
              <p:spPr bwMode="auto">
                <a:xfrm>
                  <a:off x="301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2" name="Freeform 328"/>
                <p:cNvSpPr>
                  <a:spLocks/>
                </p:cNvSpPr>
                <p:nvPr/>
              </p:nvSpPr>
              <p:spPr bwMode="auto">
                <a:xfrm>
                  <a:off x="302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3" name="Freeform 329"/>
                <p:cNvSpPr>
                  <a:spLocks/>
                </p:cNvSpPr>
                <p:nvPr/>
              </p:nvSpPr>
              <p:spPr bwMode="auto">
                <a:xfrm>
                  <a:off x="303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4" name="Freeform 330"/>
                <p:cNvSpPr>
                  <a:spLocks/>
                </p:cNvSpPr>
                <p:nvPr/>
              </p:nvSpPr>
              <p:spPr bwMode="auto">
                <a:xfrm>
                  <a:off x="305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5" name="Freeform 331"/>
                <p:cNvSpPr>
                  <a:spLocks/>
                </p:cNvSpPr>
                <p:nvPr/>
              </p:nvSpPr>
              <p:spPr bwMode="auto">
                <a:xfrm>
                  <a:off x="306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6" name="Freeform 332"/>
                <p:cNvSpPr>
                  <a:spLocks/>
                </p:cNvSpPr>
                <p:nvPr/>
              </p:nvSpPr>
              <p:spPr bwMode="auto">
                <a:xfrm>
                  <a:off x="307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7" name="Freeform 333"/>
                <p:cNvSpPr>
                  <a:spLocks/>
                </p:cNvSpPr>
                <p:nvPr/>
              </p:nvSpPr>
              <p:spPr bwMode="auto">
                <a:xfrm>
                  <a:off x="308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8" name="Freeform 334"/>
                <p:cNvSpPr>
                  <a:spLocks/>
                </p:cNvSpPr>
                <p:nvPr/>
              </p:nvSpPr>
              <p:spPr bwMode="auto">
                <a:xfrm>
                  <a:off x="309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19" name="Freeform 335"/>
                <p:cNvSpPr>
                  <a:spLocks/>
                </p:cNvSpPr>
                <p:nvPr/>
              </p:nvSpPr>
              <p:spPr bwMode="auto">
                <a:xfrm>
                  <a:off x="310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0" name="Freeform 336"/>
                <p:cNvSpPr>
                  <a:spLocks/>
                </p:cNvSpPr>
                <p:nvPr/>
              </p:nvSpPr>
              <p:spPr bwMode="auto">
                <a:xfrm>
                  <a:off x="311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1" name="Freeform 337"/>
                <p:cNvSpPr>
                  <a:spLocks/>
                </p:cNvSpPr>
                <p:nvPr/>
              </p:nvSpPr>
              <p:spPr bwMode="auto">
                <a:xfrm>
                  <a:off x="3131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2" name="Freeform 338"/>
                <p:cNvSpPr>
                  <a:spLocks/>
                </p:cNvSpPr>
                <p:nvPr/>
              </p:nvSpPr>
              <p:spPr bwMode="auto">
                <a:xfrm>
                  <a:off x="314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3" name="Freeform 339"/>
                <p:cNvSpPr>
                  <a:spLocks/>
                </p:cNvSpPr>
                <p:nvPr/>
              </p:nvSpPr>
              <p:spPr bwMode="auto">
                <a:xfrm>
                  <a:off x="3154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4" name="Freeform 340"/>
                <p:cNvSpPr>
                  <a:spLocks/>
                </p:cNvSpPr>
                <p:nvPr/>
              </p:nvSpPr>
              <p:spPr bwMode="auto">
                <a:xfrm>
                  <a:off x="316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5" name="Freeform 341"/>
                <p:cNvSpPr>
                  <a:spLocks/>
                </p:cNvSpPr>
                <p:nvPr/>
              </p:nvSpPr>
              <p:spPr bwMode="auto">
                <a:xfrm>
                  <a:off x="3177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6" name="Freeform 342"/>
                <p:cNvSpPr>
                  <a:spLocks/>
                </p:cNvSpPr>
                <p:nvPr/>
              </p:nvSpPr>
              <p:spPr bwMode="auto">
                <a:xfrm>
                  <a:off x="318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7" name="Freeform 343"/>
                <p:cNvSpPr>
                  <a:spLocks/>
                </p:cNvSpPr>
                <p:nvPr/>
              </p:nvSpPr>
              <p:spPr bwMode="auto">
                <a:xfrm>
                  <a:off x="3200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8" name="Freeform 344"/>
                <p:cNvSpPr>
                  <a:spLocks/>
                </p:cNvSpPr>
                <p:nvPr/>
              </p:nvSpPr>
              <p:spPr bwMode="auto">
                <a:xfrm>
                  <a:off x="321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29" name="Freeform 345"/>
                <p:cNvSpPr>
                  <a:spLocks/>
                </p:cNvSpPr>
                <p:nvPr/>
              </p:nvSpPr>
              <p:spPr bwMode="auto">
                <a:xfrm>
                  <a:off x="3223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0" name="Freeform 346"/>
                <p:cNvSpPr>
                  <a:spLocks/>
                </p:cNvSpPr>
                <p:nvPr/>
              </p:nvSpPr>
              <p:spPr bwMode="auto">
                <a:xfrm>
                  <a:off x="323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1" name="Freeform 347"/>
                <p:cNvSpPr>
                  <a:spLocks/>
                </p:cNvSpPr>
                <p:nvPr/>
              </p:nvSpPr>
              <p:spPr bwMode="auto">
                <a:xfrm>
                  <a:off x="3246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2" name="Freeform 348"/>
                <p:cNvSpPr>
                  <a:spLocks/>
                </p:cNvSpPr>
                <p:nvPr/>
              </p:nvSpPr>
              <p:spPr bwMode="auto">
                <a:xfrm>
                  <a:off x="325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3" name="Freeform 349"/>
                <p:cNvSpPr>
                  <a:spLocks/>
                </p:cNvSpPr>
                <p:nvPr/>
              </p:nvSpPr>
              <p:spPr bwMode="auto">
                <a:xfrm>
                  <a:off x="326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4" name="Freeform 350"/>
                <p:cNvSpPr>
                  <a:spLocks/>
                </p:cNvSpPr>
                <p:nvPr/>
              </p:nvSpPr>
              <p:spPr bwMode="auto">
                <a:xfrm>
                  <a:off x="328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5" name="Freeform 351"/>
                <p:cNvSpPr>
                  <a:spLocks/>
                </p:cNvSpPr>
                <p:nvPr/>
              </p:nvSpPr>
              <p:spPr bwMode="auto">
                <a:xfrm>
                  <a:off x="329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6" name="Freeform 352"/>
                <p:cNvSpPr>
                  <a:spLocks/>
                </p:cNvSpPr>
                <p:nvPr/>
              </p:nvSpPr>
              <p:spPr bwMode="auto">
                <a:xfrm>
                  <a:off x="330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7" name="Freeform 353"/>
                <p:cNvSpPr>
                  <a:spLocks/>
                </p:cNvSpPr>
                <p:nvPr/>
              </p:nvSpPr>
              <p:spPr bwMode="auto">
                <a:xfrm>
                  <a:off x="331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8" name="Freeform 354"/>
                <p:cNvSpPr>
                  <a:spLocks/>
                </p:cNvSpPr>
                <p:nvPr/>
              </p:nvSpPr>
              <p:spPr bwMode="auto">
                <a:xfrm>
                  <a:off x="332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39" name="Freeform 355"/>
                <p:cNvSpPr>
                  <a:spLocks/>
                </p:cNvSpPr>
                <p:nvPr/>
              </p:nvSpPr>
              <p:spPr bwMode="auto">
                <a:xfrm>
                  <a:off x="333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0" name="Freeform 356"/>
                <p:cNvSpPr>
                  <a:spLocks/>
                </p:cNvSpPr>
                <p:nvPr/>
              </p:nvSpPr>
              <p:spPr bwMode="auto">
                <a:xfrm>
                  <a:off x="334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1" name="Freeform 357"/>
                <p:cNvSpPr>
                  <a:spLocks/>
                </p:cNvSpPr>
                <p:nvPr/>
              </p:nvSpPr>
              <p:spPr bwMode="auto">
                <a:xfrm>
                  <a:off x="336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2" name="Freeform 358"/>
                <p:cNvSpPr>
                  <a:spLocks/>
                </p:cNvSpPr>
                <p:nvPr/>
              </p:nvSpPr>
              <p:spPr bwMode="auto">
                <a:xfrm>
                  <a:off x="337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3" name="Freeform 359"/>
                <p:cNvSpPr>
                  <a:spLocks/>
                </p:cNvSpPr>
                <p:nvPr/>
              </p:nvSpPr>
              <p:spPr bwMode="auto">
                <a:xfrm>
                  <a:off x="338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4" name="Freeform 360"/>
                <p:cNvSpPr>
                  <a:spLocks/>
                </p:cNvSpPr>
                <p:nvPr/>
              </p:nvSpPr>
              <p:spPr bwMode="auto">
                <a:xfrm>
                  <a:off x="339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5" name="Freeform 361"/>
                <p:cNvSpPr>
                  <a:spLocks/>
                </p:cNvSpPr>
                <p:nvPr/>
              </p:nvSpPr>
              <p:spPr bwMode="auto">
                <a:xfrm>
                  <a:off x="340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6" name="Freeform 362"/>
                <p:cNvSpPr>
                  <a:spLocks/>
                </p:cNvSpPr>
                <p:nvPr/>
              </p:nvSpPr>
              <p:spPr bwMode="auto">
                <a:xfrm>
                  <a:off x="341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7" name="Freeform 363"/>
                <p:cNvSpPr>
                  <a:spLocks/>
                </p:cNvSpPr>
                <p:nvPr/>
              </p:nvSpPr>
              <p:spPr bwMode="auto">
                <a:xfrm>
                  <a:off x="343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8" name="Freeform 364"/>
                <p:cNvSpPr>
                  <a:spLocks/>
                </p:cNvSpPr>
                <p:nvPr/>
              </p:nvSpPr>
              <p:spPr bwMode="auto">
                <a:xfrm>
                  <a:off x="3442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49" name="Freeform 365"/>
                <p:cNvSpPr>
                  <a:spLocks/>
                </p:cNvSpPr>
                <p:nvPr/>
              </p:nvSpPr>
              <p:spPr bwMode="auto">
                <a:xfrm>
                  <a:off x="345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0" name="Freeform 366"/>
                <p:cNvSpPr>
                  <a:spLocks/>
                </p:cNvSpPr>
                <p:nvPr/>
              </p:nvSpPr>
              <p:spPr bwMode="auto">
                <a:xfrm>
                  <a:off x="3465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1" name="Freeform 367"/>
                <p:cNvSpPr>
                  <a:spLocks/>
                </p:cNvSpPr>
                <p:nvPr/>
              </p:nvSpPr>
              <p:spPr bwMode="auto">
                <a:xfrm>
                  <a:off x="347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2" name="Freeform 368"/>
                <p:cNvSpPr>
                  <a:spLocks/>
                </p:cNvSpPr>
                <p:nvPr/>
              </p:nvSpPr>
              <p:spPr bwMode="auto">
                <a:xfrm>
                  <a:off x="3488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3" name="Freeform 369"/>
                <p:cNvSpPr>
                  <a:spLocks/>
                </p:cNvSpPr>
                <p:nvPr/>
              </p:nvSpPr>
              <p:spPr bwMode="auto">
                <a:xfrm>
                  <a:off x="349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4" name="Freeform 370"/>
                <p:cNvSpPr>
                  <a:spLocks/>
                </p:cNvSpPr>
                <p:nvPr/>
              </p:nvSpPr>
              <p:spPr bwMode="auto">
                <a:xfrm>
                  <a:off x="3511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5" name="Freeform 371"/>
                <p:cNvSpPr>
                  <a:spLocks/>
                </p:cNvSpPr>
                <p:nvPr/>
              </p:nvSpPr>
              <p:spPr bwMode="auto">
                <a:xfrm>
                  <a:off x="352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6" name="Freeform 372"/>
                <p:cNvSpPr>
                  <a:spLocks/>
                </p:cNvSpPr>
                <p:nvPr/>
              </p:nvSpPr>
              <p:spPr bwMode="auto">
                <a:xfrm>
                  <a:off x="3534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7" name="Freeform 373"/>
                <p:cNvSpPr>
                  <a:spLocks/>
                </p:cNvSpPr>
                <p:nvPr/>
              </p:nvSpPr>
              <p:spPr bwMode="auto">
                <a:xfrm>
                  <a:off x="354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8" name="Freeform 374"/>
                <p:cNvSpPr>
                  <a:spLocks/>
                </p:cNvSpPr>
                <p:nvPr/>
              </p:nvSpPr>
              <p:spPr bwMode="auto">
                <a:xfrm>
                  <a:off x="3557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59" name="Freeform 375"/>
                <p:cNvSpPr>
                  <a:spLocks/>
                </p:cNvSpPr>
                <p:nvPr/>
              </p:nvSpPr>
              <p:spPr bwMode="auto">
                <a:xfrm>
                  <a:off x="356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0" name="Freeform 376"/>
                <p:cNvSpPr>
                  <a:spLocks/>
                </p:cNvSpPr>
                <p:nvPr/>
              </p:nvSpPr>
              <p:spPr bwMode="auto">
                <a:xfrm>
                  <a:off x="358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1" name="Freeform 377"/>
                <p:cNvSpPr>
                  <a:spLocks/>
                </p:cNvSpPr>
                <p:nvPr/>
              </p:nvSpPr>
              <p:spPr bwMode="auto">
                <a:xfrm>
                  <a:off x="359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2" name="Freeform 378"/>
                <p:cNvSpPr>
                  <a:spLocks/>
                </p:cNvSpPr>
                <p:nvPr/>
              </p:nvSpPr>
              <p:spPr bwMode="auto">
                <a:xfrm>
                  <a:off x="360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3" name="Freeform 379"/>
                <p:cNvSpPr>
                  <a:spLocks/>
                </p:cNvSpPr>
                <p:nvPr/>
              </p:nvSpPr>
              <p:spPr bwMode="auto">
                <a:xfrm>
                  <a:off x="3614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4" name="Freeform 380"/>
                <p:cNvSpPr>
                  <a:spLocks/>
                </p:cNvSpPr>
                <p:nvPr/>
              </p:nvSpPr>
              <p:spPr bwMode="auto">
                <a:xfrm>
                  <a:off x="362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5" name="Freeform 381"/>
                <p:cNvSpPr>
                  <a:spLocks/>
                </p:cNvSpPr>
                <p:nvPr/>
              </p:nvSpPr>
              <p:spPr bwMode="auto">
                <a:xfrm>
                  <a:off x="3637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6" name="Freeform 382"/>
                <p:cNvSpPr>
                  <a:spLocks/>
                </p:cNvSpPr>
                <p:nvPr/>
              </p:nvSpPr>
              <p:spPr bwMode="auto">
                <a:xfrm>
                  <a:off x="3649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7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7" name="Freeform 383"/>
                <p:cNvSpPr>
                  <a:spLocks/>
                </p:cNvSpPr>
                <p:nvPr/>
              </p:nvSpPr>
              <p:spPr bwMode="auto">
                <a:xfrm>
                  <a:off x="3660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8" name="Freeform 384"/>
                <p:cNvSpPr>
                  <a:spLocks/>
                </p:cNvSpPr>
                <p:nvPr/>
              </p:nvSpPr>
              <p:spPr bwMode="auto">
                <a:xfrm>
                  <a:off x="3672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69" name="Freeform 385"/>
                <p:cNvSpPr>
                  <a:spLocks/>
                </p:cNvSpPr>
                <p:nvPr/>
              </p:nvSpPr>
              <p:spPr bwMode="auto">
                <a:xfrm>
                  <a:off x="3683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70" name="Freeform 386"/>
                <p:cNvSpPr>
                  <a:spLocks/>
                </p:cNvSpPr>
                <p:nvPr/>
              </p:nvSpPr>
              <p:spPr bwMode="auto">
                <a:xfrm>
                  <a:off x="3695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71" name="Freeform 387"/>
                <p:cNvSpPr>
                  <a:spLocks/>
                </p:cNvSpPr>
                <p:nvPr/>
              </p:nvSpPr>
              <p:spPr bwMode="auto">
                <a:xfrm>
                  <a:off x="3706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72" name="Freeform 388"/>
                <p:cNvSpPr>
                  <a:spLocks/>
                </p:cNvSpPr>
                <p:nvPr/>
              </p:nvSpPr>
              <p:spPr bwMode="auto">
                <a:xfrm>
                  <a:off x="3718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73" name="Freeform 389"/>
                <p:cNvSpPr>
                  <a:spLocks/>
                </p:cNvSpPr>
                <p:nvPr/>
              </p:nvSpPr>
              <p:spPr bwMode="auto">
                <a:xfrm>
                  <a:off x="3730" y="3010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774" name="Freeform 390"/>
                <p:cNvSpPr>
                  <a:spLocks/>
                </p:cNvSpPr>
                <p:nvPr/>
              </p:nvSpPr>
              <p:spPr bwMode="auto">
                <a:xfrm>
                  <a:off x="3741" y="3010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11"/>
                    </a:cxn>
                    <a:cxn ang="0">
                      <a:pos x="6" y="11"/>
                    </a:cxn>
                    <a:cxn ang="0">
                      <a:pos x="6" y="11"/>
                    </a:cxn>
                    <a:cxn ang="0">
                      <a:pos x="8" y="9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8" y="9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2775" name="Freeform 391"/>
              <p:cNvSpPr>
                <a:spLocks/>
              </p:cNvSpPr>
              <p:nvPr/>
            </p:nvSpPr>
            <p:spPr bwMode="auto">
              <a:xfrm>
                <a:off x="3753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76" name="Freeform 392"/>
              <p:cNvSpPr>
                <a:spLocks/>
              </p:cNvSpPr>
              <p:nvPr/>
            </p:nvSpPr>
            <p:spPr bwMode="auto">
              <a:xfrm>
                <a:off x="3764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77" name="Freeform 393"/>
              <p:cNvSpPr>
                <a:spLocks/>
              </p:cNvSpPr>
              <p:nvPr/>
            </p:nvSpPr>
            <p:spPr bwMode="auto">
              <a:xfrm>
                <a:off x="3776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78" name="Freeform 394"/>
              <p:cNvSpPr>
                <a:spLocks/>
              </p:cNvSpPr>
              <p:nvPr/>
            </p:nvSpPr>
            <p:spPr bwMode="auto">
              <a:xfrm>
                <a:off x="3787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79" name="Freeform 395"/>
              <p:cNvSpPr>
                <a:spLocks/>
              </p:cNvSpPr>
              <p:nvPr/>
            </p:nvSpPr>
            <p:spPr bwMode="auto">
              <a:xfrm>
                <a:off x="3799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0" name="Freeform 396"/>
              <p:cNvSpPr>
                <a:spLocks/>
              </p:cNvSpPr>
              <p:nvPr/>
            </p:nvSpPr>
            <p:spPr bwMode="auto">
              <a:xfrm>
                <a:off x="3810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1" name="Freeform 397"/>
              <p:cNvSpPr>
                <a:spLocks/>
              </p:cNvSpPr>
              <p:nvPr/>
            </p:nvSpPr>
            <p:spPr bwMode="auto">
              <a:xfrm>
                <a:off x="3822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2" name="Freeform 398"/>
              <p:cNvSpPr>
                <a:spLocks/>
              </p:cNvSpPr>
              <p:nvPr/>
            </p:nvSpPr>
            <p:spPr bwMode="auto">
              <a:xfrm>
                <a:off x="3833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3" name="Freeform 399"/>
              <p:cNvSpPr>
                <a:spLocks/>
              </p:cNvSpPr>
              <p:nvPr/>
            </p:nvSpPr>
            <p:spPr bwMode="auto">
              <a:xfrm>
                <a:off x="3845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4" name="Freeform 400"/>
              <p:cNvSpPr>
                <a:spLocks/>
              </p:cNvSpPr>
              <p:nvPr/>
            </p:nvSpPr>
            <p:spPr bwMode="auto">
              <a:xfrm>
                <a:off x="3856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5" name="Freeform 401"/>
              <p:cNvSpPr>
                <a:spLocks/>
              </p:cNvSpPr>
              <p:nvPr/>
            </p:nvSpPr>
            <p:spPr bwMode="auto">
              <a:xfrm>
                <a:off x="3868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6" name="Freeform 402"/>
              <p:cNvSpPr>
                <a:spLocks/>
              </p:cNvSpPr>
              <p:nvPr/>
            </p:nvSpPr>
            <p:spPr bwMode="auto">
              <a:xfrm>
                <a:off x="3879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7" name="Freeform 403"/>
              <p:cNvSpPr>
                <a:spLocks/>
              </p:cNvSpPr>
              <p:nvPr/>
            </p:nvSpPr>
            <p:spPr bwMode="auto">
              <a:xfrm>
                <a:off x="3891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8" name="Freeform 404"/>
              <p:cNvSpPr>
                <a:spLocks/>
              </p:cNvSpPr>
              <p:nvPr/>
            </p:nvSpPr>
            <p:spPr bwMode="auto">
              <a:xfrm>
                <a:off x="3902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89" name="Freeform 405"/>
              <p:cNvSpPr>
                <a:spLocks/>
              </p:cNvSpPr>
              <p:nvPr/>
            </p:nvSpPr>
            <p:spPr bwMode="auto">
              <a:xfrm>
                <a:off x="3914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0" name="Freeform 406"/>
              <p:cNvSpPr>
                <a:spLocks/>
              </p:cNvSpPr>
              <p:nvPr/>
            </p:nvSpPr>
            <p:spPr bwMode="auto">
              <a:xfrm>
                <a:off x="3925" y="3010"/>
                <a:ext cx="6" cy="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1" name="Freeform 407"/>
              <p:cNvSpPr>
                <a:spLocks/>
              </p:cNvSpPr>
              <p:nvPr/>
            </p:nvSpPr>
            <p:spPr bwMode="auto">
              <a:xfrm>
                <a:off x="3937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2" name="Freeform 408"/>
              <p:cNvSpPr>
                <a:spLocks/>
              </p:cNvSpPr>
              <p:nvPr/>
            </p:nvSpPr>
            <p:spPr bwMode="auto">
              <a:xfrm>
                <a:off x="3948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3" name="Freeform 409"/>
              <p:cNvSpPr>
                <a:spLocks/>
              </p:cNvSpPr>
              <p:nvPr/>
            </p:nvSpPr>
            <p:spPr bwMode="auto">
              <a:xfrm>
                <a:off x="3960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4" name="Freeform 410"/>
              <p:cNvSpPr>
                <a:spLocks/>
              </p:cNvSpPr>
              <p:nvPr/>
            </p:nvSpPr>
            <p:spPr bwMode="auto">
              <a:xfrm>
                <a:off x="3971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5" name="Freeform 411"/>
              <p:cNvSpPr>
                <a:spLocks/>
              </p:cNvSpPr>
              <p:nvPr/>
            </p:nvSpPr>
            <p:spPr bwMode="auto">
              <a:xfrm>
                <a:off x="3983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6" name="Freeform 412"/>
              <p:cNvSpPr>
                <a:spLocks/>
              </p:cNvSpPr>
              <p:nvPr/>
            </p:nvSpPr>
            <p:spPr bwMode="auto">
              <a:xfrm>
                <a:off x="3994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7" name="Freeform 413"/>
              <p:cNvSpPr>
                <a:spLocks/>
              </p:cNvSpPr>
              <p:nvPr/>
            </p:nvSpPr>
            <p:spPr bwMode="auto">
              <a:xfrm>
                <a:off x="4006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8" name="Freeform 414"/>
              <p:cNvSpPr>
                <a:spLocks/>
              </p:cNvSpPr>
              <p:nvPr/>
            </p:nvSpPr>
            <p:spPr bwMode="auto">
              <a:xfrm>
                <a:off x="4018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799" name="Freeform 415"/>
              <p:cNvSpPr>
                <a:spLocks/>
              </p:cNvSpPr>
              <p:nvPr/>
            </p:nvSpPr>
            <p:spPr bwMode="auto">
              <a:xfrm>
                <a:off x="4029" y="3010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800" name="Freeform 416"/>
              <p:cNvSpPr>
                <a:spLocks/>
              </p:cNvSpPr>
              <p:nvPr/>
            </p:nvSpPr>
            <p:spPr bwMode="auto">
              <a:xfrm>
                <a:off x="4041" y="3010"/>
                <a:ext cx="5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11"/>
                  </a:cxn>
                  <a:cxn ang="0">
                    <a:pos x="8" y="9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2801" name="Group 417"/>
            <p:cNvGrpSpPr>
              <a:grpSpLocks/>
            </p:cNvGrpSpPr>
            <p:nvPr/>
          </p:nvGrpSpPr>
          <p:grpSpPr bwMode="auto">
            <a:xfrm>
              <a:off x="1449" y="1308"/>
              <a:ext cx="2597" cy="5"/>
              <a:chOff x="1449" y="1308"/>
              <a:chExt cx="2597" cy="5"/>
            </a:xfrm>
          </p:grpSpPr>
          <p:grpSp>
            <p:nvGrpSpPr>
              <p:cNvPr id="272802" name="Group 418"/>
              <p:cNvGrpSpPr>
                <a:grpSpLocks/>
              </p:cNvGrpSpPr>
              <p:nvPr/>
            </p:nvGrpSpPr>
            <p:grpSpPr bwMode="auto">
              <a:xfrm>
                <a:off x="1449" y="1308"/>
                <a:ext cx="2298" cy="5"/>
                <a:chOff x="1449" y="1308"/>
                <a:chExt cx="2298" cy="5"/>
              </a:xfrm>
            </p:grpSpPr>
            <p:sp>
              <p:nvSpPr>
                <p:cNvPr id="272803" name="Freeform 419"/>
                <p:cNvSpPr>
                  <a:spLocks/>
                </p:cNvSpPr>
                <p:nvPr/>
              </p:nvSpPr>
              <p:spPr bwMode="auto">
                <a:xfrm>
                  <a:off x="1449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6" y="0"/>
                    </a:cxn>
                    <a:cxn ang="0">
                      <a:pos x="4" y="2"/>
                    </a:cxn>
                    <a:cxn ang="0">
                      <a:pos x="2" y="4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8"/>
                    </a:cxn>
                    <a:cxn ang="0">
                      <a:pos x="4" y="10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4" y="10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4" name="Freeform 420"/>
                <p:cNvSpPr>
                  <a:spLocks/>
                </p:cNvSpPr>
                <p:nvPr/>
              </p:nvSpPr>
              <p:spPr bwMode="auto">
                <a:xfrm>
                  <a:off x="146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5" name="Freeform 421"/>
                <p:cNvSpPr>
                  <a:spLocks/>
                </p:cNvSpPr>
                <p:nvPr/>
              </p:nvSpPr>
              <p:spPr bwMode="auto">
                <a:xfrm>
                  <a:off x="1472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6" name="Freeform 422"/>
                <p:cNvSpPr>
                  <a:spLocks/>
                </p:cNvSpPr>
                <p:nvPr/>
              </p:nvSpPr>
              <p:spPr bwMode="auto">
                <a:xfrm>
                  <a:off x="148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7" name="Freeform 423"/>
                <p:cNvSpPr>
                  <a:spLocks/>
                </p:cNvSpPr>
                <p:nvPr/>
              </p:nvSpPr>
              <p:spPr bwMode="auto">
                <a:xfrm>
                  <a:off x="1495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8" name="Freeform 424"/>
                <p:cNvSpPr>
                  <a:spLocks/>
                </p:cNvSpPr>
                <p:nvPr/>
              </p:nvSpPr>
              <p:spPr bwMode="auto">
                <a:xfrm>
                  <a:off x="150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09" name="Freeform 425"/>
                <p:cNvSpPr>
                  <a:spLocks/>
                </p:cNvSpPr>
                <p:nvPr/>
              </p:nvSpPr>
              <p:spPr bwMode="auto">
                <a:xfrm>
                  <a:off x="151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0" name="Freeform 426"/>
                <p:cNvSpPr>
                  <a:spLocks/>
                </p:cNvSpPr>
                <p:nvPr/>
              </p:nvSpPr>
              <p:spPr bwMode="auto">
                <a:xfrm>
                  <a:off x="152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1" name="Freeform 427"/>
                <p:cNvSpPr>
                  <a:spLocks/>
                </p:cNvSpPr>
                <p:nvPr/>
              </p:nvSpPr>
              <p:spPr bwMode="auto">
                <a:xfrm>
                  <a:off x="154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2" name="Freeform 428"/>
                <p:cNvSpPr>
                  <a:spLocks/>
                </p:cNvSpPr>
                <p:nvPr/>
              </p:nvSpPr>
              <p:spPr bwMode="auto">
                <a:xfrm>
                  <a:off x="155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3" name="Freeform 429"/>
                <p:cNvSpPr>
                  <a:spLocks/>
                </p:cNvSpPr>
                <p:nvPr/>
              </p:nvSpPr>
              <p:spPr bwMode="auto">
                <a:xfrm>
                  <a:off x="156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4" name="Freeform 430"/>
                <p:cNvSpPr>
                  <a:spLocks/>
                </p:cNvSpPr>
                <p:nvPr/>
              </p:nvSpPr>
              <p:spPr bwMode="auto">
                <a:xfrm>
                  <a:off x="157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5" name="Freeform 431"/>
                <p:cNvSpPr>
                  <a:spLocks/>
                </p:cNvSpPr>
                <p:nvPr/>
              </p:nvSpPr>
              <p:spPr bwMode="auto">
                <a:xfrm>
                  <a:off x="158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6" name="Freeform 432"/>
                <p:cNvSpPr>
                  <a:spLocks/>
                </p:cNvSpPr>
                <p:nvPr/>
              </p:nvSpPr>
              <p:spPr bwMode="auto">
                <a:xfrm>
                  <a:off x="159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7" name="Freeform 433"/>
                <p:cNvSpPr>
                  <a:spLocks/>
                </p:cNvSpPr>
                <p:nvPr/>
              </p:nvSpPr>
              <p:spPr bwMode="auto">
                <a:xfrm>
                  <a:off x="161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8" name="Freeform 434"/>
                <p:cNvSpPr>
                  <a:spLocks/>
                </p:cNvSpPr>
                <p:nvPr/>
              </p:nvSpPr>
              <p:spPr bwMode="auto">
                <a:xfrm>
                  <a:off x="162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19" name="Freeform 435"/>
                <p:cNvSpPr>
                  <a:spLocks/>
                </p:cNvSpPr>
                <p:nvPr/>
              </p:nvSpPr>
              <p:spPr bwMode="auto">
                <a:xfrm>
                  <a:off x="163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0" name="Freeform 436"/>
                <p:cNvSpPr>
                  <a:spLocks/>
                </p:cNvSpPr>
                <p:nvPr/>
              </p:nvSpPr>
              <p:spPr bwMode="auto">
                <a:xfrm>
                  <a:off x="164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1" name="Freeform 437"/>
                <p:cNvSpPr>
                  <a:spLocks/>
                </p:cNvSpPr>
                <p:nvPr/>
              </p:nvSpPr>
              <p:spPr bwMode="auto">
                <a:xfrm>
                  <a:off x="165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2" name="Freeform 438"/>
                <p:cNvSpPr>
                  <a:spLocks/>
                </p:cNvSpPr>
                <p:nvPr/>
              </p:nvSpPr>
              <p:spPr bwMode="auto">
                <a:xfrm>
                  <a:off x="1668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3" name="Freeform 439"/>
                <p:cNvSpPr>
                  <a:spLocks/>
                </p:cNvSpPr>
                <p:nvPr/>
              </p:nvSpPr>
              <p:spPr bwMode="auto">
                <a:xfrm>
                  <a:off x="167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4" name="Freeform 440"/>
                <p:cNvSpPr>
                  <a:spLocks/>
                </p:cNvSpPr>
                <p:nvPr/>
              </p:nvSpPr>
              <p:spPr bwMode="auto">
                <a:xfrm>
                  <a:off x="1691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5" name="Freeform 441"/>
                <p:cNvSpPr>
                  <a:spLocks/>
                </p:cNvSpPr>
                <p:nvPr/>
              </p:nvSpPr>
              <p:spPr bwMode="auto">
                <a:xfrm>
                  <a:off x="170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6" name="Freeform 442"/>
                <p:cNvSpPr>
                  <a:spLocks/>
                </p:cNvSpPr>
                <p:nvPr/>
              </p:nvSpPr>
              <p:spPr bwMode="auto">
                <a:xfrm>
                  <a:off x="1714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7" name="Freeform 443"/>
                <p:cNvSpPr>
                  <a:spLocks/>
                </p:cNvSpPr>
                <p:nvPr/>
              </p:nvSpPr>
              <p:spPr bwMode="auto">
                <a:xfrm>
                  <a:off x="172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8" name="Freeform 444"/>
                <p:cNvSpPr>
                  <a:spLocks/>
                </p:cNvSpPr>
                <p:nvPr/>
              </p:nvSpPr>
              <p:spPr bwMode="auto">
                <a:xfrm>
                  <a:off x="1737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29" name="Freeform 445"/>
                <p:cNvSpPr>
                  <a:spLocks/>
                </p:cNvSpPr>
                <p:nvPr/>
              </p:nvSpPr>
              <p:spPr bwMode="auto">
                <a:xfrm>
                  <a:off x="174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0" name="Freeform 446"/>
                <p:cNvSpPr>
                  <a:spLocks/>
                </p:cNvSpPr>
                <p:nvPr/>
              </p:nvSpPr>
              <p:spPr bwMode="auto">
                <a:xfrm>
                  <a:off x="1760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1" name="Freeform 447"/>
                <p:cNvSpPr>
                  <a:spLocks/>
                </p:cNvSpPr>
                <p:nvPr/>
              </p:nvSpPr>
              <p:spPr bwMode="auto">
                <a:xfrm>
                  <a:off x="177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2" name="Freeform 448"/>
                <p:cNvSpPr>
                  <a:spLocks/>
                </p:cNvSpPr>
                <p:nvPr/>
              </p:nvSpPr>
              <p:spPr bwMode="auto">
                <a:xfrm>
                  <a:off x="1783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3" name="Freeform 449"/>
                <p:cNvSpPr>
                  <a:spLocks/>
                </p:cNvSpPr>
                <p:nvPr/>
              </p:nvSpPr>
              <p:spPr bwMode="auto">
                <a:xfrm>
                  <a:off x="179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4" name="Freeform 450"/>
                <p:cNvSpPr>
                  <a:spLocks/>
                </p:cNvSpPr>
                <p:nvPr/>
              </p:nvSpPr>
              <p:spPr bwMode="auto">
                <a:xfrm>
                  <a:off x="180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5" name="Freeform 451"/>
                <p:cNvSpPr>
                  <a:spLocks/>
                </p:cNvSpPr>
                <p:nvPr/>
              </p:nvSpPr>
              <p:spPr bwMode="auto">
                <a:xfrm>
                  <a:off x="181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6" name="Freeform 452"/>
                <p:cNvSpPr>
                  <a:spLocks/>
                </p:cNvSpPr>
                <p:nvPr/>
              </p:nvSpPr>
              <p:spPr bwMode="auto">
                <a:xfrm>
                  <a:off x="182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7" name="Freeform 453"/>
                <p:cNvSpPr>
                  <a:spLocks/>
                </p:cNvSpPr>
                <p:nvPr/>
              </p:nvSpPr>
              <p:spPr bwMode="auto">
                <a:xfrm>
                  <a:off x="184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8" name="Freeform 454"/>
                <p:cNvSpPr>
                  <a:spLocks/>
                </p:cNvSpPr>
                <p:nvPr/>
              </p:nvSpPr>
              <p:spPr bwMode="auto">
                <a:xfrm>
                  <a:off x="185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39" name="Freeform 455"/>
                <p:cNvSpPr>
                  <a:spLocks/>
                </p:cNvSpPr>
                <p:nvPr/>
              </p:nvSpPr>
              <p:spPr bwMode="auto">
                <a:xfrm>
                  <a:off x="186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0" name="Freeform 456"/>
                <p:cNvSpPr>
                  <a:spLocks/>
                </p:cNvSpPr>
                <p:nvPr/>
              </p:nvSpPr>
              <p:spPr bwMode="auto">
                <a:xfrm>
                  <a:off x="187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1" name="Freeform 457"/>
                <p:cNvSpPr>
                  <a:spLocks/>
                </p:cNvSpPr>
                <p:nvPr/>
              </p:nvSpPr>
              <p:spPr bwMode="auto">
                <a:xfrm>
                  <a:off x="188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2" name="Freeform 458"/>
                <p:cNvSpPr>
                  <a:spLocks/>
                </p:cNvSpPr>
                <p:nvPr/>
              </p:nvSpPr>
              <p:spPr bwMode="auto">
                <a:xfrm>
                  <a:off x="189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3" name="Freeform 459"/>
                <p:cNvSpPr>
                  <a:spLocks/>
                </p:cNvSpPr>
                <p:nvPr/>
              </p:nvSpPr>
              <p:spPr bwMode="auto">
                <a:xfrm>
                  <a:off x="190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4" name="Freeform 460"/>
                <p:cNvSpPr>
                  <a:spLocks/>
                </p:cNvSpPr>
                <p:nvPr/>
              </p:nvSpPr>
              <p:spPr bwMode="auto">
                <a:xfrm>
                  <a:off x="192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5" name="Freeform 461"/>
                <p:cNvSpPr>
                  <a:spLocks/>
                </p:cNvSpPr>
                <p:nvPr/>
              </p:nvSpPr>
              <p:spPr bwMode="auto">
                <a:xfrm>
                  <a:off x="193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6" name="Freeform 462"/>
                <p:cNvSpPr>
                  <a:spLocks/>
                </p:cNvSpPr>
                <p:nvPr/>
              </p:nvSpPr>
              <p:spPr bwMode="auto">
                <a:xfrm>
                  <a:off x="194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7" name="Freeform 463"/>
                <p:cNvSpPr>
                  <a:spLocks/>
                </p:cNvSpPr>
                <p:nvPr/>
              </p:nvSpPr>
              <p:spPr bwMode="auto">
                <a:xfrm>
                  <a:off x="1956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8" name="Freeform 464"/>
                <p:cNvSpPr>
                  <a:spLocks/>
                </p:cNvSpPr>
                <p:nvPr/>
              </p:nvSpPr>
              <p:spPr bwMode="auto">
                <a:xfrm>
                  <a:off x="196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49" name="Freeform 465"/>
                <p:cNvSpPr>
                  <a:spLocks/>
                </p:cNvSpPr>
                <p:nvPr/>
              </p:nvSpPr>
              <p:spPr bwMode="auto">
                <a:xfrm>
                  <a:off x="1979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0" name="Freeform 466"/>
                <p:cNvSpPr>
                  <a:spLocks/>
                </p:cNvSpPr>
                <p:nvPr/>
              </p:nvSpPr>
              <p:spPr bwMode="auto">
                <a:xfrm>
                  <a:off x="199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1" name="Freeform 467"/>
                <p:cNvSpPr>
                  <a:spLocks/>
                </p:cNvSpPr>
                <p:nvPr/>
              </p:nvSpPr>
              <p:spPr bwMode="auto">
                <a:xfrm>
                  <a:off x="2002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2" name="Freeform 468"/>
                <p:cNvSpPr>
                  <a:spLocks/>
                </p:cNvSpPr>
                <p:nvPr/>
              </p:nvSpPr>
              <p:spPr bwMode="auto">
                <a:xfrm>
                  <a:off x="201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3" name="Freeform 469"/>
                <p:cNvSpPr>
                  <a:spLocks/>
                </p:cNvSpPr>
                <p:nvPr/>
              </p:nvSpPr>
              <p:spPr bwMode="auto">
                <a:xfrm>
                  <a:off x="2025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4" name="Freeform 470"/>
                <p:cNvSpPr>
                  <a:spLocks/>
                </p:cNvSpPr>
                <p:nvPr/>
              </p:nvSpPr>
              <p:spPr bwMode="auto">
                <a:xfrm>
                  <a:off x="203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5" name="Freeform 471"/>
                <p:cNvSpPr>
                  <a:spLocks/>
                </p:cNvSpPr>
                <p:nvPr/>
              </p:nvSpPr>
              <p:spPr bwMode="auto">
                <a:xfrm>
                  <a:off x="2048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6" name="Freeform 472"/>
                <p:cNvSpPr>
                  <a:spLocks/>
                </p:cNvSpPr>
                <p:nvPr/>
              </p:nvSpPr>
              <p:spPr bwMode="auto">
                <a:xfrm>
                  <a:off x="205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7" name="Freeform 473"/>
                <p:cNvSpPr>
                  <a:spLocks/>
                </p:cNvSpPr>
                <p:nvPr/>
              </p:nvSpPr>
              <p:spPr bwMode="auto">
                <a:xfrm>
                  <a:off x="2071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8" name="Freeform 474"/>
                <p:cNvSpPr>
                  <a:spLocks/>
                </p:cNvSpPr>
                <p:nvPr/>
              </p:nvSpPr>
              <p:spPr bwMode="auto">
                <a:xfrm>
                  <a:off x="208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59" name="Freeform 475"/>
                <p:cNvSpPr>
                  <a:spLocks/>
                </p:cNvSpPr>
                <p:nvPr/>
              </p:nvSpPr>
              <p:spPr bwMode="auto">
                <a:xfrm>
                  <a:off x="2094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0" name="Freeform 476"/>
                <p:cNvSpPr>
                  <a:spLocks/>
                </p:cNvSpPr>
                <p:nvPr/>
              </p:nvSpPr>
              <p:spPr bwMode="auto">
                <a:xfrm>
                  <a:off x="210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1" name="Freeform 477"/>
                <p:cNvSpPr>
                  <a:spLocks/>
                </p:cNvSpPr>
                <p:nvPr/>
              </p:nvSpPr>
              <p:spPr bwMode="auto">
                <a:xfrm>
                  <a:off x="211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2" name="Freeform 478"/>
                <p:cNvSpPr>
                  <a:spLocks/>
                </p:cNvSpPr>
                <p:nvPr/>
              </p:nvSpPr>
              <p:spPr bwMode="auto">
                <a:xfrm>
                  <a:off x="212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3" name="Freeform 479"/>
                <p:cNvSpPr>
                  <a:spLocks/>
                </p:cNvSpPr>
                <p:nvPr/>
              </p:nvSpPr>
              <p:spPr bwMode="auto">
                <a:xfrm>
                  <a:off x="214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4" name="Freeform 480"/>
                <p:cNvSpPr>
                  <a:spLocks/>
                </p:cNvSpPr>
                <p:nvPr/>
              </p:nvSpPr>
              <p:spPr bwMode="auto">
                <a:xfrm>
                  <a:off x="215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5" name="Freeform 481"/>
                <p:cNvSpPr>
                  <a:spLocks/>
                </p:cNvSpPr>
                <p:nvPr/>
              </p:nvSpPr>
              <p:spPr bwMode="auto">
                <a:xfrm>
                  <a:off x="216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6" name="Freeform 482"/>
                <p:cNvSpPr>
                  <a:spLocks/>
                </p:cNvSpPr>
                <p:nvPr/>
              </p:nvSpPr>
              <p:spPr bwMode="auto">
                <a:xfrm>
                  <a:off x="217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7" name="Freeform 483"/>
                <p:cNvSpPr>
                  <a:spLocks/>
                </p:cNvSpPr>
                <p:nvPr/>
              </p:nvSpPr>
              <p:spPr bwMode="auto">
                <a:xfrm>
                  <a:off x="218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8" name="Freeform 484"/>
                <p:cNvSpPr>
                  <a:spLocks/>
                </p:cNvSpPr>
                <p:nvPr/>
              </p:nvSpPr>
              <p:spPr bwMode="auto">
                <a:xfrm>
                  <a:off x="219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69" name="Freeform 485"/>
                <p:cNvSpPr>
                  <a:spLocks/>
                </p:cNvSpPr>
                <p:nvPr/>
              </p:nvSpPr>
              <p:spPr bwMode="auto">
                <a:xfrm>
                  <a:off x="220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0" name="Freeform 486"/>
                <p:cNvSpPr>
                  <a:spLocks/>
                </p:cNvSpPr>
                <p:nvPr/>
              </p:nvSpPr>
              <p:spPr bwMode="auto">
                <a:xfrm>
                  <a:off x="222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1" name="Freeform 487"/>
                <p:cNvSpPr>
                  <a:spLocks/>
                </p:cNvSpPr>
                <p:nvPr/>
              </p:nvSpPr>
              <p:spPr bwMode="auto">
                <a:xfrm>
                  <a:off x="223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2" name="Freeform 488"/>
                <p:cNvSpPr>
                  <a:spLocks/>
                </p:cNvSpPr>
                <p:nvPr/>
              </p:nvSpPr>
              <p:spPr bwMode="auto">
                <a:xfrm>
                  <a:off x="224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3" name="Freeform 489"/>
                <p:cNvSpPr>
                  <a:spLocks/>
                </p:cNvSpPr>
                <p:nvPr/>
              </p:nvSpPr>
              <p:spPr bwMode="auto">
                <a:xfrm>
                  <a:off x="225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4" name="Freeform 490"/>
                <p:cNvSpPr>
                  <a:spLocks/>
                </p:cNvSpPr>
                <p:nvPr/>
              </p:nvSpPr>
              <p:spPr bwMode="auto">
                <a:xfrm>
                  <a:off x="2267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5" name="Freeform 491"/>
                <p:cNvSpPr>
                  <a:spLocks/>
                </p:cNvSpPr>
                <p:nvPr/>
              </p:nvSpPr>
              <p:spPr bwMode="auto">
                <a:xfrm>
                  <a:off x="227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6" name="Freeform 492"/>
                <p:cNvSpPr>
                  <a:spLocks/>
                </p:cNvSpPr>
                <p:nvPr/>
              </p:nvSpPr>
              <p:spPr bwMode="auto">
                <a:xfrm>
                  <a:off x="2290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7" name="Freeform 493"/>
                <p:cNvSpPr>
                  <a:spLocks/>
                </p:cNvSpPr>
                <p:nvPr/>
              </p:nvSpPr>
              <p:spPr bwMode="auto">
                <a:xfrm>
                  <a:off x="230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8" name="Freeform 494"/>
                <p:cNvSpPr>
                  <a:spLocks/>
                </p:cNvSpPr>
                <p:nvPr/>
              </p:nvSpPr>
              <p:spPr bwMode="auto">
                <a:xfrm>
                  <a:off x="2313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79" name="Freeform 495"/>
                <p:cNvSpPr>
                  <a:spLocks/>
                </p:cNvSpPr>
                <p:nvPr/>
              </p:nvSpPr>
              <p:spPr bwMode="auto">
                <a:xfrm>
                  <a:off x="232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0" name="Freeform 496"/>
                <p:cNvSpPr>
                  <a:spLocks/>
                </p:cNvSpPr>
                <p:nvPr/>
              </p:nvSpPr>
              <p:spPr bwMode="auto">
                <a:xfrm>
                  <a:off x="2336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1" name="Freeform 497"/>
                <p:cNvSpPr>
                  <a:spLocks/>
                </p:cNvSpPr>
                <p:nvPr/>
              </p:nvSpPr>
              <p:spPr bwMode="auto">
                <a:xfrm>
                  <a:off x="234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2" name="Freeform 498"/>
                <p:cNvSpPr>
                  <a:spLocks/>
                </p:cNvSpPr>
                <p:nvPr/>
              </p:nvSpPr>
              <p:spPr bwMode="auto">
                <a:xfrm>
                  <a:off x="2359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3" name="Freeform 499"/>
                <p:cNvSpPr>
                  <a:spLocks/>
                </p:cNvSpPr>
                <p:nvPr/>
              </p:nvSpPr>
              <p:spPr bwMode="auto">
                <a:xfrm>
                  <a:off x="237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4" name="Freeform 500"/>
                <p:cNvSpPr>
                  <a:spLocks/>
                </p:cNvSpPr>
                <p:nvPr/>
              </p:nvSpPr>
              <p:spPr bwMode="auto">
                <a:xfrm>
                  <a:off x="2382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5" name="Freeform 501"/>
                <p:cNvSpPr>
                  <a:spLocks/>
                </p:cNvSpPr>
                <p:nvPr/>
              </p:nvSpPr>
              <p:spPr bwMode="auto">
                <a:xfrm>
                  <a:off x="239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6" name="Freeform 502"/>
                <p:cNvSpPr>
                  <a:spLocks/>
                </p:cNvSpPr>
                <p:nvPr/>
              </p:nvSpPr>
              <p:spPr bwMode="auto">
                <a:xfrm>
                  <a:off x="240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7" name="Freeform 503"/>
                <p:cNvSpPr>
                  <a:spLocks/>
                </p:cNvSpPr>
                <p:nvPr/>
              </p:nvSpPr>
              <p:spPr bwMode="auto">
                <a:xfrm>
                  <a:off x="241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8" name="Freeform 504"/>
                <p:cNvSpPr>
                  <a:spLocks/>
                </p:cNvSpPr>
                <p:nvPr/>
              </p:nvSpPr>
              <p:spPr bwMode="auto">
                <a:xfrm>
                  <a:off x="242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89" name="Freeform 505"/>
                <p:cNvSpPr>
                  <a:spLocks/>
                </p:cNvSpPr>
                <p:nvPr/>
              </p:nvSpPr>
              <p:spPr bwMode="auto">
                <a:xfrm>
                  <a:off x="243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0" name="Freeform 506"/>
                <p:cNvSpPr>
                  <a:spLocks/>
                </p:cNvSpPr>
                <p:nvPr/>
              </p:nvSpPr>
              <p:spPr bwMode="auto">
                <a:xfrm>
                  <a:off x="245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1" name="Freeform 507"/>
                <p:cNvSpPr>
                  <a:spLocks/>
                </p:cNvSpPr>
                <p:nvPr/>
              </p:nvSpPr>
              <p:spPr bwMode="auto">
                <a:xfrm>
                  <a:off x="246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2" name="Freeform 508"/>
                <p:cNvSpPr>
                  <a:spLocks/>
                </p:cNvSpPr>
                <p:nvPr/>
              </p:nvSpPr>
              <p:spPr bwMode="auto">
                <a:xfrm>
                  <a:off x="247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3" name="Freeform 509"/>
                <p:cNvSpPr>
                  <a:spLocks/>
                </p:cNvSpPr>
                <p:nvPr/>
              </p:nvSpPr>
              <p:spPr bwMode="auto">
                <a:xfrm>
                  <a:off x="248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4" name="Freeform 510"/>
                <p:cNvSpPr>
                  <a:spLocks/>
                </p:cNvSpPr>
                <p:nvPr/>
              </p:nvSpPr>
              <p:spPr bwMode="auto">
                <a:xfrm>
                  <a:off x="249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5" name="Freeform 511"/>
                <p:cNvSpPr>
                  <a:spLocks/>
                </p:cNvSpPr>
                <p:nvPr/>
              </p:nvSpPr>
              <p:spPr bwMode="auto">
                <a:xfrm>
                  <a:off x="250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6" name="Freeform 512"/>
                <p:cNvSpPr>
                  <a:spLocks/>
                </p:cNvSpPr>
                <p:nvPr/>
              </p:nvSpPr>
              <p:spPr bwMode="auto">
                <a:xfrm>
                  <a:off x="252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7" name="Freeform 513"/>
                <p:cNvSpPr>
                  <a:spLocks/>
                </p:cNvSpPr>
                <p:nvPr/>
              </p:nvSpPr>
              <p:spPr bwMode="auto">
                <a:xfrm>
                  <a:off x="253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8" name="Freeform 514"/>
                <p:cNvSpPr>
                  <a:spLocks/>
                </p:cNvSpPr>
                <p:nvPr/>
              </p:nvSpPr>
              <p:spPr bwMode="auto">
                <a:xfrm>
                  <a:off x="254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899" name="Freeform 515"/>
                <p:cNvSpPr>
                  <a:spLocks/>
                </p:cNvSpPr>
                <p:nvPr/>
              </p:nvSpPr>
              <p:spPr bwMode="auto">
                <a:xfrm>
                  <a:off x="2555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0" name="Freeform 516"/>
                <p:cNvSpPr>
                  <a:spLocks/>
                </p:cNvSpPr>
                <p:nvPr/>
              </p:nvSpPr>
              <p:spPr bwMode="auto">
                <a:xfrm>
                  <a:off x="256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1" name="Freeform 517"/>
                <p:cNvSpPr>
                  <a:spLocks/>
                </p:cNvSpPr>
                <p:nvPr/>
              </p:nvSpPr>
              <p:spPr bwMode="auto">
                <a:xfrm>
                  <a:off x="2578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2" name="Freeform 518"/>
                <p:cNvSpPr>
                  <a:spLocks/>
                </p:cNvSpPr>
                <p:nvPr/>
              </p:nvSpPr>
              <p:spPr bwMode="auto">
                <a:xfrm>
                  <a:off x="258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3" name="Freeform 519"/>
                <p:cNvSpPr>
                  <a:spLocks/>
                </p:cNvSpPr>
                <p:nvPr/>
              </p:nvSpPr>
              <p:spPr bwMode="auto">
                <a:xfrm>
                  <a:off x="2601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4" name="Freeform 520"/>
                <p:cNvSpPr>
                  <a:spLocks/>
                </p:cNvSpPr>
                <p:nvPr/>
              </p:nvSpPr>
              <p:spPr bwMode="auto">
                <a:xfrm>
                  <a:off x="261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5" name="Freeform 521"/>
                <p:cNvSpPr>
                  <a:spLocks/>
                </p:cNvSpPr>
                <p:nvPr/>
              </p:nvSpPr>
              <p:spPr bwMode="auto">
                <a:xfrm>
                  <a:off x="2624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6" name="Freeform 522"/>
                <p:cNvSpPr>
                  <a:spLocks/>
                </p:cNvSpPr>
                <p:nvPr/>
              </p:nvSpPr>
              <p:spPr bwMode="auto">
                <a:xfrm>
                  <a:off x="263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7" name="Freeform 523"/>
                <p:cNvSpPr>
                  <a:spLocks/>
                </p:cNvSpPr>
                <p:nvPr/>
              </p:nvSpPr>
              <p:spPr bwMode="auto">
                <a:xfrm>
                  <a:off x="2647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8" name="Freeform 524"/>
                <p:cNvSpPr>
                  <a:spLocks/>
                </p:cNvSpPr>
                <p:nvPr/>
              </p:nvSpPr>
              <p:spPr bwMode="auto">
                <a:xfrm>
                  <a:off x="265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09" name="Freeform 525"/>
                <p:cNvSpPr>
                  <a:spLocks/>
                </p:cNvSpPr>
                <p:nvPr/>
              </p:nvSpPr>
              <p:spPr bwMode="auto">
                <a:xfrm>
                  <a:off x="2670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0" name="Freeform 526"/>
                <p:cNvSpPr>
                  <a:spLocks/>
                </p:cNvSpPr>
                <p:nvPr/>
              </p:nvSpPr>
              <p:spPr bwMode="auto">
                <a:xfrm>
                  <a:off x="268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1" name="Freeform 527"/>
                <p:cNvSpPr>
                  <a:spLocks/>
                </p:cNvSpPr>
                <p:nvPr/>
              </p:nvSpPr>
              <p:spPr bwMode="auto">
                <a:xfrm>
                  <a:off x="269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2" name="Freeform 528"/>
                <p:cNvSpPr>
                  <a:spLocks/>
                </p:cNvSpPr>
                <p:nvPr/>
              </p:nvSpPr>
              <p:spPr bwMode="auto">
                <a:xfrm>
                  <a:off x="270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3" name="Freeform 529"/>
                <p:cNvSpPr>
                  <a:spLocks/>
                </p:cNvSpPr>
                <p:nvPr/>
              </p:nvSpPr>
              <p:spPr bwMode="auto">
                <a:xfrm>
                  <a:off x="271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4" name="Freeform 530"/>
                <p:cNvSpPr>
                  <a:spLocks/>
                </p:cNvSpPr>
                <p:nvPr/>
              </p:nvSpPr>
              <p:spPr bwMode="auto">
                <a:xfrm>
                  <a:off x="272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5" name="Freeform 531"/>
                <p:cNvSpPr>
                  <a:spLocks/>
                </p:cNvSpPr>
                <p:nvPr/>
              </p:nvSpPr>
              <p:spPr bwMode="auto">
                <a:xfrm>
                  <a:off x="273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6" name="Freeform 532"/>
                <p:cNvSpPr>
                  <a:spLocks/>
                </p:cNvSpPr>
                <p:nvPr/>
              </p:nvSpPr>
              <p:spPr bwMode="auto">
                <a:xfrm>
                  <a:off x="275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7" name="Freeform 533"/>
                <p:cNvSpPr>
                  <a:spLocks/>
                </p:cNvSpPr>
                <p:nvPr/>
              </p:nvSpPr>
              <p:spPr bwMode="auto">
                <a:xfrm>
                  <a:off x="276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8" name="Freeform 534"/>
                <p:cNvSpPr>
                  <a:spLocks/>
                </p:cNvSpPr>
                <p:nvPr/>
              </p:nvSpPr>
              <p:spPr bwMode="auto">
                <a:xfrm>
                  <a:off x="277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19" name="Freeform 535"/>
                <p:cNvSpPr>
                  <a:spLocks/>
                </p:cNvSpPr>
                <p:nvPr/>
              </p:nvSpPr>
              <p:spPr bwMode="auto">
                <a:xfrm>
                  <a:off x="278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0" name="Freeform 536"/>
                <p:cNvSpPr>
                  <a:spLocks/>
                </p:cNvSpPr>
                <p:nvPr/>
              </p:nvSpPr>
              <p:spPr bwMode="auto">
                <a:xfrm>
                  <a:off x="279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1" name="Freeform 537"/>
                <p:cNvSpPr>
                  <a:spLocks/>
                </p:cNvSpPr>
                <p:nvPr/>
              </p:nvSpPr>
              <p:spPr bwMode="auto">
                <a:xfrm>
                  <a:off x="280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2" name="Freeform 538"/>
                <p:cNvSpPr>
                  <a:spLocks/>
                </p:cNvSpPr>
                <p:nvPr/>
              </p:nvSpPr>
              <p:spPr bwMode="auto">
                <a:xfrm>
                  <a:off x="281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3" name="Freeform 539"/>
                <p:cNvSpPr>
                  <a:spLocks/>
                </p:cNvSpPr>
                <p:nvPr/>
              </p:nvSpPr>
              <p:spPr bwMode="auto">
                <a:xfrm>
                  <a:off x="283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4" name="Freeform 540"/>
                <p:cNvSpPr>
                  <a:spLocks/>
                </p:cNvSpPr>
                <p:nvPr/>
              </p:nvSpPr>
              <p:spPr bwMode="auto">
                <a:xfrm>
                  <a:off x="2843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5" name="Freeform 541"/>
                <p:cNvSpPr>
                  <a:spLocks/>
                </p:cNvSpPr>
                <p:nvPr/>
              </p:nvSpPr>
              <p:spPr bwMode="auto">
                <a:xfrm>
                  <a:off x="285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6" name="Freeform 542"/>
                <p:cNvSpPr>
                  <a:spLocks/>
                </p:cNvSpPr>
                <p:nvPr/>
              </p:nvSpPr>
              <p:spPr bwMode="auto">
                <a:xfrm>
                  <a:off x="2866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7" name="Freeform 543"/>
                <p:cNvSpPr>
                  <a:spLocks/>
                </p:cNvSpPr>
                <p:nvPr/>
              </p:nvSpPr>
              <p:spPr bwMode="auto">
                <a:xfrm>
                  <a:off x="287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8" name="Freeform 544"/>
                <p:cNvSpPr>
                  <a:spLocks/>
                </p:cNvSpPr>
                <p:nvPr/>
              </p:nvSpPr>
              <p:spPr bwMode="auto">
                <a:xfrm>
                  <a:off x="2889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29" name="Freeform 545"/>
                <p:cNvSpPr>
                  <a:spLocks/>
                </p:cNvSpPr>
                <p:nvPr/>
              </p:nvSpPr>
              <p:spPr bwMode="auto">
                <a:xfrm>
                  <a:off x="290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0" name="Freeform 546"/>
                <p:cNvSpPr>
                  <a:spLocks/>
                </p:cNvSpPr>
                <p:nvPr/>
              </p:nvSpPr>
              <p:spPr bwMode="auto">
                <a:xfrm>
                  <a:off x="2912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1" name="Freeform 547"/>
                <p:cNvSpPr>
                  <a:spLocks/>
                </p:cNvSpPr>
                <p:nvPr/>
              </p:nvSpPr>
              <p:spPr bwMode="auto">
                <a:xfrm>
                  <a:off x="292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2" name="Freeform 548"/>
                <p:cNvSpPr>
                  <a:spLocks/>
                </p:cNvSpPr>
                <p:nvPr/>
              </p:nvSpPr>
              <p:spPr bwMode="auto">
                <a:xfrm>
                  <a:off x="2935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3" name="Freeform 549"/>
                <p:cNvSpPr>
                  <a:spLocks/>
                </p:cNvSpPr>
                <p:nvPr/>
              </p:nvSpPr>
              <p:spPr bwMode="auto">
                <a:xfrm>
                  <a:off x="294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4" name="Freeform 550"/>
                <p:cNvSpPr>
                  <a:spLocks/>
                </p:cNvSpPr>
                <p:nvPr/>
              </p:nvSpPr>
              <p:spPr bwMode="auto">
                <a:xfrm>
                  <a:off x="2958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5" name="Freeform 551"/>
                <p:cNvSpPr>
                  <a:spLocks/>
                </p:cNvSpPr>
                <p:nvPr/>
              </p:nvSpPr>
              <p:spPr bwMode="auto">
                <a:xfrm>
                  <a:off x="296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6" name="Freeform 552"/>
                <p:cNvSpPr>
                  <a:spLocks/>
                </p:cNvSpPr>
                <p:nvPr/>
              </p:nvSpPr>
              <p:spPr bwMode="auto">
                <a:xfrm>
                  <a:off x="298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7" name="Freeform 553"/>
                <p:cNvSpPr>
                  <a:spLocks/>
                </p:cNvSpPr>
                <p:nvPr/>
              </p:nvSpPr>
              <p:spPr bwMode="auto">
                <a:xfrm>
                  <a:off x="299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8" name="Freeform 554"/>
                <p:cNvSpPr>
                  <a:spLocks/>
                </p:cNvSpPr>
                <p:nvPr/>
              </p:nvSpPr>
              <p:spPr bwMode="auto">
                <a:xfrm>
                  <a:off x="300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39" name="Freeform 555"/>
                <p:cNvSpPr>
                  <a:spLocks/>
                </p:cNvSpPr>
                <p:nvPr/>
              </p:nvSpPr>
              <p:spPr bwMode="auto">
                <a:xfrm>
                  <a:off x="301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0" name="Freeform 556"/>
                <p:cNvSpPr>
                  <a:spLocks/>
                </p:cNvSpPr>
                <p:nvPr/>
              </p:nvSpPr>
              <p:spPr bwMode="auto">
                <a:xfrm>
                  <a:off x="302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1" name="Freeform 557"/>
                <p:cNvSpPr>
                  <a:spLocks/>
                </p:cNvSpPr>
                <p:nvPr/>
              </p:nvSpPr>
              <p:spPr bwMode="auto">
                <a:xfrm>
                  <a:off x="303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2" name="Freeform 558"/>
                <p:cNvSpPr>
                  <a:spLocks/>
                </p:cNvSpPr>
                <p:nvPr/>
              </p:nvSpPr>
              <p:spPr bwMode="auto">
                <a:xfrm>
                  <a:off x="305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3" name="Freeform 559"/>
                <p:cNvSpPr>
                  <a:spLocks/>
                </p:cNvSpPr>
                <p:nvPr/>
              </p:nvSpPr>
              <p:spPr bwMode="auto">
                <a:xfrm>
                  <a:off x="306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4" name="Freeform 560"/>
                <p:cNvSpPr>
                  <a:spLocks/>
                </p:cNvSpPr>
                <p:nvPr/>
              </p:nvSpPr>
              <p:spPr bwMode="auto">
                <a:xfrm>
                  <a:off x="307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5" name="Freeform 561"/>
                <p:cNvSpPr>
                  <a:spLocks/>
                </p:cNvSpPr>
                <p:nvPr/>
              </p:nvSpPr>
              <p:spPr bwMode="auto">
                <a:xfrm>
                  <a:off x="308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6" name="Freeform 562"/>
                <p:cNvSpPr>
                  <a:spLocks/>
                </p:cNvSpPr>
                <p:nvPr/>
              </p:nvSpPr>
              <p:spPr bwMode="auto">
                <a:xfrm>
                  <a:off x="309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7" name="Freeform 563"/>
                <p:cNvSpPr>
                  <a:spLocks/>
                </p:cNvSpPr>
                <p:nvPr/>
              </p:nvSpPr>
              <p:spPr bwMode="auto">
                <a:xfrm>
                  <a:off x="310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8" name="Freeform 564"/>
                <p:cNvSpPr>
                  <a:spLocks/>
                </p:cNvSpPr>
                <p:nvPr/>
              </p:nvSpPr>
              <p:spPr bwMode="auto">
                <a:xfrm>
                  <a:off x="311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49" name="Freeform 565"/>
                <p:cNvSpPr>
                  <a:spLocks/>
                </p:cNvSpPr>
                <p:nvPr/>
              </p:nvSpPr>
              <p:spPr bwMode="auto">
                <a:xfrm>
                  <a:off x="3131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0" name="Freeform 566"/>
                <p:cNvSpPr>
                  <a:spLocks/>
                </p:cNvSpPr>
                <p:nvPr/>
              </p:nvSpPr>
              <p:spPr bwMode="auto">
                <a:xfrm>
                  <a:off x="314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1" name="Freeform 567"/>
                <p:cNvSpPr>
                  <a:spLocks/>
                </p:cNvSpPr>
                <p:nvPr/>
              </p:nvSpPr>
              <p:spPr bwMode="auto">
                <a:xfrm>
                  <a:off x="3154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2" name="Freeform 568"/>
                <p:cNvSpPr>
                  <a:spLocks/>
                </p:cNvSpPr>
                <p:nvPr/>
              </p:nvSpPr>
              <p:spPr bwMode="auto">
                <a:xfrm>
                  <a:off x="316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3" name="Freeform 569"/>
                <p:cNvSpPr>
                  <a:spLocks/>
                </p:cNvSpPr>
                <p:nvPr/>
              </p:nvSpPr>
              <p:spPr bwMode="auto">
                <a:xfrm>
                  <a:off x="3177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4" name="Freeform 570"/>
                <p:cNvSpPr>
                  <a:spLocks/>
                </p:cNvSpPr>
                <p:nvPr/>
              </p:nvSpPr>
              <p:spPr bwMode="auto">
                <a:xfrm>
                  <a:off x="318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5" name="Freeform 571"/>
                <p:cNvSpPr>
                  <a:spLocks/>
                </p:cNvSpPr>
                <p:nvPr/>
              </p:nvSpPr>
              <p:spPr bwMode="auto">
                <a:xfrm>
                  <a:off x="3200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6" name="Freeform 572"/>
                <p:cNvSpPr>
                  <a:spLocks/>
                </p:cNvSpPr>
                <p:nvPr/>
              </p:nvSpPr>
              <p:spPr bwMode="auto">
                <a:xfrm>
                  <a:off x="321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7" name="Freeform 573"/>
                <p:cNvSpPr>
                  <a:spLocks/>
                </p:cNvSpPr>
                <p:nvPr/>
              </p:nvSpPr>
              <p:spPr bwMode="auto">
                <a:xfrm>
                  <a:off x="3223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8" name="Freeform 574"/>
                <p:cNvSpPr>
                  <a:spLocks/>
                </p:cNvSpPr>
                <p:nvPr/>
              </p:nvSpPr>
              <p:spPr bwMode="auto">
                <a:xfrm>
                  <a:off x="323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59" name="Freeform 575"/>
                <p:cNvSpPr>
                  <a:spLocks/>
                </p:cNvSpPr>
                <p:nvPr/>
              </p:nvSpPr>
              <p:spPr bwMode="auto">
                <a:xfrm>
                  <a:off x="3246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0" name="Freeform 576"/>
                <p:cNvSpPr>
                  <a:spLocks/>
                </p:cNvSpPr>
                <p:nvPr/>
              </p:nvSpPr>
              <p:spPr bwMode="auto">
                <a:xfrm>
                  <a:off x="325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1" name="Freeform 577"/>
                <p:cNvSpPr>
                  <a:spLocks/>
                </p:cNvSpPr>
                <p:nvPr/>
              </p:nvSpPr>
              <p:spPr bwMode="auto">
                <a:xfrm>
                  <a:off x="326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2" name="Freeform 578"/>
                <p:cNvSpPr>
                  <a:spLocks/>
                </p:cNvSpPr>
                <p:nvPr/>
              </p:nvSpPr>
              <p:spPr bwMode="auto">
                <a:xfrm>
                  <a:off x="328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3" name="Freeform 579"/>
                <p:cNvSpPr>
                  <a:spLocks/>
                </p:cNvSpPr>
                <p:nvPr/>
              </p:nvSpPr>
              <p:spPr bwMode="auto">
                <a:xfrm>
                  <a:off x="329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4" name="Freeform 580"/>
                <p:cNvSpPr>
                  <a:spLocks/>
                </p:cNvSpPr>
                <p:nvPr/>
              </p:nvSpPr>
              <p:spPr bwMode="auto">
                <a:xfrm>
                  <a:off x="330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5" name="Freeform 581"/>
                <p:cNvSpPr>
                  <a:spLocks/>
                </p:cNvSpPr>
                <p:nvPr/>
              </p:nvSpPr>
              <p:spPr bwMode="auto">
                <a:xfrm>
                  <a:off x="331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6" name="Freeform 582"/>
                <p:cNvSpPr>
                  <a:spLocks/>
                </p:cNvSpPr>
                <p:nvPr/>
              </p:nvSpPr>
              <p:spPr bwMode="auto">
                <a:xfrm>
                  <a:off x="332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7" name="Freeform 583"/>
                <p:cNvSpPr>
                  <a:spLocks/>
                </p:cNvSpPr>
                <p:nvPr/>
              </p:nvSpPr>
              <p:spPr bwMode="auto">
                <a:xfrm>
                  <a:off x="333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8" name="Freeform 584"/>
                <p:cNvSpPr>
                  <a:spLocks/>
                </p:cNvSpPr>
                <p:nvPr/>
              </p:nvSpPr>
              <p:spPr bwMode="auto">
                <a:xfrm>
                  <a:off x="334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69" name="Freeform 585"/>
                <p:cNvSpPr>
                  <a:spLocks/>
                </p:cNvSpPr>
                <p:nvPr/>
              </p:nvSpPr>
              <p:spPr bwMode="auto">
                <a:xfrm>
                  <a:off x="336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0" name="Freeform 586"/>
                <p:cNvSpPr>
                  <a:spLocks/>
                </p:cNvSpPr>
                <p:nvPr/>
              </p:nvSpPr>
              <p:spPr bwMode="auto">
                <a:xfrm>
                  <a:off x="337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1" name="Freeform 587"/>
                <p:cNvSpPr>
                  <a:spLocks/>
                </p:cNvSpPr>
                <p:nvPr/>
              </p:nvSpPr>
              <p:spPr bwMode="auto">
                <a:xfrm>
                  <a:off x="338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2" name="Freeform 588"/>
                <p:cNvSpPr>
                  <a:spLocks/>
                </p:cNvSpPr>
                <p:nvPr/>
              </p:nvSpPr>
              <p:spPr bwMode="auto">
                <a:xfrm>
                  <a:off x="339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3" name="Freeform 589"/>
                <p:cNvSpPr>
                  <a:spLocks/>
                </p:cNvSpPr>
                <p:nvPr/>
              </p:nvSpPr>
              <p:spPr bwMode="auto">
                <a:xfrm>
                  <a:off x="340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4" name="Freeform 590"/>
                <p:cNvSpPr>
                  <a:spLocks/>
                </p:cNvSpPr>
                <p:nvPr/>
              </p:nvSpPr>
              <p:spPr bwMode="auto">
                <a:xfrm>
                  <a:off x="341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5" name="Freeform 591"/>
                <p:cNvSpPr>
                  <a:spLocks/>
                </p:cNvSpPr>
                <p:nvPr/>
              </p:nvSpPr>
              <p:spPr bwMode="auto">
                <a:xfrm>
                  <a:off x="343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6" name="Freeform 592"/>
                <p:cNvSpPr>
                  <a:spLocks/>
                </p:cNvSpPr>
                <p:nvPr/>
              </p:nvSpPr>
              <p:spPr bwMode="auto">
                <a:xfrm>
                  <a:off x="3442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7" name="Freeform 593"/>
                <p:cNvSpPr>
                  <a:spLocks/>
                </p:cNvSpPr>
                <p:nvPr/>
              </p:nvSpPr>
              <p:spPr bwMode="auto">
                <a:xfrm>
                  <a:off x="345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8" name="Freeform 594"/>
                <p:cNvSpPr>
                  <a:spLocks/>
                </p:cNvSpPr>
                <p:nvPr/>
              </p:nvSpPr>
              <p:spPr bwMode="auto">
                <a:xfrm>
                  <a:off x="3465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79" name="Freeform 595"/>
                <p:cNvSpPr>
                  <a:spLocks/>
                </p:cNvSpPr>
                <p:nvPr/>
              </p:nvSpPr>
              <p:spPr bwMode="auto">
                <a:xfrm>
                  <a:off x="347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0" name="Freeform 596"/>
                <p:cNvSpPr>
                  <a:spLocks/>
                </p:cNvSpPr>
                <p:nvPr/>
              </p:nvSpPr>
              <p:spPr bwMode="auto">
                <a:xfrm>
                  <a:off x="3488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1" name="Freeform 597"/>
                <p:cNvSpPr>
                  <a:spLocks/>
                </p:cNvSpPr>
                <p:nvPr/>
              </p:nvSpPr>
              <p:spPr bwMode="auto">
                <a:xfrm>
                  <a:off x="349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2" name="Freeform 598"/>
                <p:cNvSpPr>
                  <a:spLocks/>
                </p:cNvSpPr>
                <p:nvPr/>
              </p:nvSpPr>
              <p:spPr bwMode="auto">
                <a:xfrm>
                  <a:off x="3511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3" name="Freeform 599"/>
                <p:cNvSpPr>
                  <a:spLocks/>
                </p:cNvSpPr>
                <p:nvPr/>
              </p:nvSpPr>
              <p:spPr bwMode="auto">
                <a:xfrm>
                  <a:off x="352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4" name="Freeform 600"/>
                <p:cNvSpPr>
                  <a:spLocks/>
                </p:cNvSpPr>
                <p:nvPr/>
              </p:nvSpPr>
              <p:spPr bwMode="auto">
                <a:xfrm>
                  <a:off x="3534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5" name="Freeform 601"/>
                <p:cNvSpPr>
                  <a:spLocks/>
                </p:cNvSpPr>
                <p:nvPr/>
              </p:nvSpPr>
              <p:spPr bwMode="auto">
                <a:xfrm>
                  <a:off x="354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6" name="Freeform 602"/>
                <p:cNvSpPr>
                  <a:spLocks/>
                </p:cNvSpPr>
                <p:nvPr/>
              </p:nvSpPr>
              <p:spPr bwMode="auto">
                <a:xfrm>
                  <a:off x="3557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7" name="Freeform 603"/>
                <p:cNvSpPr>
                  <a:spLocks/>
                </p:cNvSpPr>
                <p:nvPr/>
              </p:nvSpPr>
              <p:spPr bwMode="auto">
                <a:xfrm>
                  <a:off x="356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8" name="Freeform 604"/>
                <p:cNvSpPr>
                  <a:spLocks/>
                </p:cNvSpPr>
                <p:nvPr/>
              </p:nvSpPr>
              <p:spPr bwMode="auto">
                <a:xfrm>
                  <a:off x="358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89" name="Freeform 605"/>
                <p:cNvSpPr>
                  <a:spLocks/>
                </p:cNvSpPr>
                <p:nvPr/>
              </p:nvSpPr>
              <p:spPr bwMode="auto">
                <a:xfrm>
                  <a:off x="359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0" name="Freeform 606"/>
                <p:cNvSpPr>
                  <a:spLocks/>
                </p:cNvSpPr>
                <p:nvPr/>
              </p:nvSpPr>
              <p:spPr bwMode="auto">
                <a:xfrm>
                  <a:off x="360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1" name="Freeform 607"/>
                <p:cNvSpPr>
                  <a:spLocks/>
                </p:cNvSpPr>
                <p:nvPr/>
              </p:nvSpPr>
              <p:spPr bwMode="auto">
                <a:xfrm>
                  <a:off x="3614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2" name="Freeform 608"/>
                <p:cNvSpPr>
                  <a:spLocks/>
                </p:cNvSpPr>
                <p:nvPr/>
              </p:nvSpPr>
              <p:spPr bwMode="auto">
                <a:xfrm>
                  <a:off x="362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" h="12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3" name="Freeform 609"/>
                <p:cNvSpPr>
                  <a:spLocks/>
                </p:cNvSpPr>
                <p:nvPr/>
              </p:nvSpPr>
              <p:spPr bwMode="auto">
                <a:xfrm>
                  <a:off x="3637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4" name="Freeform 610"/>
                <p:cNvSpPr>
                  <a:spLocks/>
                </p:cNvSpPr>
                <p:nvPr/>
              </p:nvSpPr>
              <p:spPr bwMode="auto">
                <a:xfrm>
                  <a:off x="3649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7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7" y="2"/>
                    </a:cxn>
                    <a:cxn ang="0">
                      <a:pos x="7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7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5" name="Freeform 611"/>
                <p:cNvSpPr>
                  <a:spLocks/>
                </p:cNvSpPr>
                <p:nvPr/>
              </p:nvSpPr>
              <p:spPr bwMode="auto">
                <a:xfrm>
                  <a:off x="3660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6" name="Freeform 612"/>
                <p:cNvSpPr>
                  <a:spLocks/>
                </p:cNvSpPr>
                <p:nvPr/>
              </p:nvSpPr>
              <p:spPr bwMode="auto">
                <a:xfrm>
                  <a:off x="3672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9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7" name="Freeform 613"/>
                <p:cNvSpPr>
                  <a:spLocks/>
                </p:cNvSpPr>
                <p:nvPr/>
              </p:nvSpPr>
              <p:spPr bwMode="auto">
                <a:xfrm>
                  <a:off x="3683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8" name="Freeform 614"/>
                <p:cNvSpPr>
                  <a:spLocks/>
                </p:cNvSpPr>
                <p:nvPr/>
              </p:nvSpPr>
              <p:spPr bwMode="auto">
                <a:xfrm>
                  <a:off x="3695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1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999" name="Freeform 615"/>
                <p:cNvSpPr>
                  <a:spLocks/>
                </p:cNvSpPr>
                <p:nvPr/>
              </p:nvSpPr>
              <p:spPr bwMode="auto">
                <a:xfrm>
                  <a:off x="3706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000" name="Freeform 616"/>
                <p:cNvSpPr>
                  <a:spLocks/>
                </p:cNvSpPr>
                <p:nvPr/>
              </p:nvSpPr>
              <p:spPr bwMode="auto">
                <a:xfrm>
                  <a:off x="3718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001" name="Freeform 617"/>
                <p:cNvSpPr>
                  <a:spLocks/>
                </p:cNvSpPr>
                <p:nvPr/>
              </p:nvSpPr>
              <p:spPr bwMode="auto">
                <a:xfrm>
                  <a:off x="3730" y="1308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002" name="Freeform 618"/>
                <p:cNvSpPr>
                  <a:spLocks/>
                </p:cNvSpPr>
                <p:nvPr/>
              </p:nvSpPr>
              <p:spPr bwMode="auto">
                <a:xfrm>
                  <a:off x="3741" y="1308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2" y="12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8" y="10"/>
                    </a:cxn>
                    <a:cxn ang="0">
                      <a:pos x="10" y="8"/>
                    </a:cxn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4"/>
                    </a:cxn>
                    <a:cxn ang="0">
                      <a:pos x="8" y="2"/>
                    </a:cxn>
                    <a:cxn ang="0">
                      <a:pos x="8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3003" name="Freeform 619"/>
              <p:cNvSpPr>
                <a:spLocks/>
              </p:cNvSpPr>
              <p:nvPr/>
            </p:nvSpPr>
            <p:spPr bwMode="auto">
              <a:xfrm>
                <a:off x="3753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4" name="Freeform 620"/>
              <p:cNvSpPr>
                <a:spLocks/>
              </p:cNvSpPr>
              <p:nvPr/>
            </p:nvSpPr>
            <p:spPr bwMode="auto">
              <a:xfrm>
                <a:off x="3764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5" name="Freeform 621"/>
              <p:cNvSpPr>
                <a:spLocks/>
              </p:cNvSpPr>
              <p:nvPr/>
            </p:nvSpPr>
            <p:spPr bwMode="auto">
              <a:xfrm>
                <a:off x="3776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6" name="Freeform 622"/>
              <p:cNvSpPr>
                <a:spLocks/>
              </p:cNvSpPr>
              <p:nvPr/>
            </p:nvSpPr>
            <p:spPr bwMode="auto">
              <a:xfrm>
                <a:off x="3787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7" name="Freeform 623"/>
              <p:cNvSpPr>
                <a:spLocks/>
              </p:cNvSpPr>
              <p:nvPr/>
            </p:nvSpPr>
            <p:spPr bwMode="auto">
              <a:xfrm>
                <a:off x="3799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8" name="Freeform 624"/>
              <p:cNvSpPr>
                <a:spLocks/>
              </p:cNvSpPr>
              <p:nvPr/>
            </p:nvSpPr>
            <p:spPr bwMode="auto">
              <a:xfrm>
                <a:off x="3810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09" name="Freeform 625"/>
              <p:cNvSpPr>
                <a:spLocks/>
              </p:cNvSpPr>
              <p:nvPr/>
            </p:nvSpPr>
            <p:spPr bwMode="auto">
              <a:xfrm>
                <a:off x="3822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0" name="Freeform 626"/>
              <p:cNvSpPr>
                <a:spLocks/>
              </p:cNvSpPr>
              <p:nvPr/>
            </p:nvSpPr>
            <p:spPr bwMode="auto">
              <a:xfrm>
                <a:off x="3833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1" name="Freeform 627"/>
              <p:cNvSpPr>
                <a:spLocks/>
              </p:cNvSpPr>
              <p:nvPr/>
            </p:nvSpPr>
            <p:spPr bwMode="auto">
              <a:xfrm>
                <a:off x="3845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2" name="Freeform 628"/>
              <p:cNvSpPr>
                <a:spLocks/>
              </p:cNvSpPr>
              <p:nvPr/>
            </p:nvSpPr>
            <p:spPr bwMode="auto">
              <a:xfrm>
                <a:off x="3856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3" name="Freeform 629"/>
              <p:cNvSpPr>
                <a:spLocks/>
              </p:cNvSpPr>
              <p:nvPr/>
            </p:nvSpPr>
            <p:spPr bwMode="auto">
              <a:xfrm>
                <a:off x="3868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4" name="Freeform 630"/>
              <p:cNvSpPr>
                <a:spLocks/>
              </p:cNvSpPr>
              <p:nvPr/>
            </p:nvSpPr>
            <p:spPr bwMode="auto">
              <a:xfrm>
                <a:off x="3879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5" name="Freeform 631"/>
              <p:cNvSpPr>
                <a:spLocks/>
              </p:cNvSpPr>
              <p:nvPr/>
            </p:nvSpPr>
            <p:spPr bwMode="auto">
              <a:xfrm>
                <a:off x="3891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6" name="Freeform 632"/>
              <p:cNvSpPr>
                <a:spLocks/>
              </p:cNvSpPr>
              <p:nvPr/>
            </p:nvSpPr>
            <p:spPr bwMode="auto">
              <a:xfrm>
                <a:off x="3902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7" name="Freeform 633"/>
              <p:cNvSpPr>
                <a:spLocks/>
              </p:cNvSpPr>
              <p:nvPr/>
            </p:nvSpPr>
            <p:spPr bwMode="auto">
              <a:xfrm>
                <a:off x="3914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8" name="Freeform 634"/>
              <p:cNvSpPr>
                <a:spLocks/>
              </p:cNvSpPr>
              <p:nvPr/>
            </p:nvSpPr>
            <p:spPr bwMode="auto">
              <a:xfrm>
                <a:off x="3925" y="1308"/>
                <a:ext cx="6" cy="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19" name="Freeform 635"/>
              <p:cNvSpPr>
                <a:spLocks/>
              </p:cNvSpPr>
              <p:nvPr/>
            </p:nvSpPr>
            <p:spPr bwMode="auto">
              <a:xfrm>
                <a:off x="3937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0" name="Freeform 636"/>
              <p:cNvSpPr>
                <a:spLocks/>
              </p:cNvSpPr>
              <p:nvPr/>
            </p:nvSpPr>
            <p:spPr bwMode="auto">
              <a:xfrm>
                <a:off x="3948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1" name="Freeform 637"/>
              <p:cNvSpPr>
                <a:spLocks/>
              </p:cNvSpPr>
              <p:nvPr/>
            </p:nvSpPr>
            <p:spPr bwMode="auto">
              <a:xfrm>
                <a:off x="3960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2" name="Freeform 638"/>
              <p:cNvSpPr>
                <a:spLocks/>
              </p:cNvSpPr>
              <p:nvPr/>
            </p:nvSpPr>
            <p:spPr bwMode="auto">
              <a:xfrm>
                <a:off x="3971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3" name="Freeform 639"/>
              <p:cNvSpPr>
                <a:spLocks/>
              </p:cNvSpPr>
              <p:nvPr/>
            </p:nvSpPr>
            <p:spPr bwMode="auto">
              <a:xfrm>
                <a:off x="3983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4" name="Freeform 640"/>
              <p:cNvSpPr>
                <a:spLocks/>
              </p:cNvSpPr>
              <p:nvPr/>
            </p:nvSpPr>
            <p:spPr bwMode="auto">
              <a:xfrm>
                <a:off x="3994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5" name="Freeform 641"/>
              <p:cNvSpPr>
                <a:spLocks/>
              </p:cNvSpPr>
              <p:nvPr/>
            </p:nvSpPr>
            <p:spPr bwMode="auto">
              <a:xfrm>
                <a:off x="4006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6" name="Freeform 642"/>
              <p:cNvSpPr>
                <a:spLocks/>
              </p:cNvSpPr>
              <p:nvPr/>
            </p:nvSpPr>
            <p:spPr bwMode="auto">
              <a:xfrm>
                <a:off x="4018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7" name="Freeform 643"/>
              <p:cNvSpPr>
                <a:spLocks/>
              </p:cNvSpPr>
              <p:nvPr/>
            </p:nvSpPr>
            <p:spPr bwMode="auto">
              <a:xfrm>
                <a:off x="4029" y="1308"/>
                <a:ext cx="6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028" name="Freeform 644"/>
              <p:cNvSpPr>
                <a:spLocks/>
              </p:cNvSpPr>
              <p:nvPr/>
            </p:nvSpPr>
            <p:spPr bwMode="auto">
              <a:xfrm>
                <a:off x="4041" y="1308"/>
                <a:ext cx="5" cy="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3029" name="Line 645"/>
            <p:cNvSpPr>
              <a:spLocks noChangeShapeType="1"/>
            </p:cNvSpPr>
            <p:nvPr/>
          </p:nvSpPr>
          <p:spPr bwMode="auto">
            <a:xfrm>
              <a:off x="1452" y="1310"/>
              <a:ext cx="2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0" name="Line 646"/>
            <p:cNvSpPr>
              <a:spLocks noChangeShapeType="1"/>
            </p:cNvSpPr>
            <p:nvPr/>
          </p:nvSpPr>
          <p:spPr bwMode="auto">
            <a:xfrm flipV="1">
              <a:off x="1452" y="1310"/>
              <a:ext cx="1" cy="20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1" name="Line 647"/>
            <p:cNvSpPr>
              <a:spLocks noChangeShapeType="1"/>
            </p:cNvSpPr>
            <p:nvPr/>
          </p:nvSpPr>
          <p:spPr bwMode="auto">
            <a:xfrm flipV="1">
              <a:off x="1452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2" name="Line 648"/>
            <p:cNvSpPr>
              <a:spLocks noChangeShapeType="1"/>
            </p:cNvSpPr>
            <p:nvPr/>
          </p:nvSpPr>
          <p:spPr bwMode="auto">
            <a:xfrm>
              <a:off x="1452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3" name="Rectangle 649"/>
            <p:cNvSpPr>
              <a:spLocks noChangeArrowheads="1"/>
            </p:cNvSpPr>
            <p:nvPr/>
          </p:nvSpPr>
          <p:spPr bwMode="auto">
            <a:xfrm>
              <a:off x="1410" y="3379"/>
              <a:ext cx="10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4" name="Rectangle 650"/>
            <p:cNvSpPr>
              <a:spLocks noChangeArrowheads="1"/>
            </p:cNvSpPr>
            <p:nvPr/>
          </p:nvSpPr>
          <p:spPr bwMode="auto">
            <a:xfrm>
              <a:off x="1410" y="339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35" name="Rectangle 651"/>
            <p:cNvSpPr>
              <a:spLocks noChangeArrowheads="1"/>
            </p:cNvSpPr>
            <p:nvPr/>
          </p:nvSpPr>
          <p:spPr bwMode="auto">
            <a:xfrm>
              <a:off x="1438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36" name="Rectangle 652"/>
            <p:cNvSpPr>
              <a:spLocks noChangeArrowheads="1"/>
            </p:cNvSpPr>
            <p:nvPr/>
          </p:nvSpPr>
          <p:spPr bwMode="auto">
            <a:xfrm>
              <a:off x="1485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37" name="Line 653"/>
            <p:cNvSpPr>
              <a:spLocks noChangeShapeType="1"/>
            </p:cNvSpPr>
            <p:nvPr/>
          </p:nvSpPr>
          <p:spPr bwMode="auto">
            <a:xfrm flipV="1">
              <a:off x="1710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8" name="Line 654"/>
            <p:cNvSpPr>
              <a:spLocks noChangeShapeType="1"/>
            </p:cNvSpPr>
            <p:nvPr/>
          </p:nvSpPr>
          <p:spPr bwMode="auto">
            <a:xfrm>
              <a:off x="1710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39" name="Rectangle 655"/>
            <p:cNvSpPr>
              <a:spLocks noChangeArrowheads="1"/>
            </p:cNvSpPr>
            <p:nvPr/>
          </p:nvSpPr>
          <p:spPr bwMode="auto">
            <a:xfrm>
              <a:off x="1668" y="3379"/>
              <a:ext cx="10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40" name="Rectangle 656"/>
            <p:cNvSpPr>
              <a:spLocks noChangeArrowheads="1"/>
            </p:cNvSpPr>
            <p:nvPr/>
          </p:nvSpPr>
          <p:spPr bwMode="auto">
            <a:xfrm>
              <a:off x="1668" y="339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1" name="Rectangle 657"/>
            <p:cNvSpPr>
              <a:spLocks noChangeArrowheads="1"/>
            </p:cNvSpPr>
            <p:nvPr/>
          </p:nvSpPr>
          <p:spPr bwMode="auto">
            <a:xfrm>
              <a:off x="1696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4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2" name="Rectangle 658"/>
            <p:cNvSpPr>
              <a:spLocks noChangeArrowheads="1"/>
            </p:cNvSpPr>
            <p:nvPr/>
          </p:nvSpPr>
          <p:spPr bwMode="auto">
            <a:xfrm>
              <a:off x="1743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3" name="Line 659"/>
            <p:cNvSpPr>
              <a:spLocks noChangeShapeType="1"/>
            </p:cNvSpPr>
            <p:nvPr/>
          </p:nvSpPr>
          <p:spPr bwMode="auto">
            <a:xfrm flipV="1">
              <a:off x="1974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44" name="Line 660"/>
            <p:cNvSpPr>
              <a:spLocks noChangeShapeType="1"/>
            </p:cNvSpPr>
            <p:nvPr/>
          </p:nvSpPr>
          <p:spPr bwMode="auto">
            <a:xfrm>
              <a:off x="1974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45" name="Rectangle 661"/>
            <p:cNvSpPr>
              <a:spLocks noChangeArrowheads="1"/>
            </p:cNvSpPr>
            <p:nvPr/>
          </p:nvSpPr>
          <p:spPr bwMode="auto">
            <a:xfrm>
              <a:off x="1932" y="3379"/>
              <a:ext cx="10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46" name="Rectangle 662"/>
            <p:cNvSpPr>
              <a:spLocks noChangeArrowheads="1"/>
            </p:cNvSpPr>
            <p:nvPr/>
          </p:nvSpPr>
          <p:spPr bwMode="auto">
            <a:xfrm>
              <a:off x="1932" y="339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7" name="Rectangle 663"/>
            <p:cNvSpPr>
              <a:spLocks noChangeArrowheads="1"/>
            </p:cNvSpPr>
            <p:nvPr/>
          </p:nvSpPr>
          <p:spPr bwMode="auto">
            <a:xfrm>
              <a:off x="1960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3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8" name="Rectangle 664"/>
            <p:cNvSpPr>
              <a:spLocks noChangeArrowheads="1"/>
            </p:cNvSpPr>
            <p:nvPr/>
          </p:nvSpPr>
          <p:spPr bwMode="auto">
            <a:xfrm>
              <a:off x="2007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49" name="Line 665"/>
            <p:cNvSpPr>
              <a:spLocks noChangeShapeType="1"/>
            </p:cNvSpPr>
            <p:nvPr/>
          </p:nvSpPr>
          <p:spPr bwMode="auto">
            <a:xfrm flipV="1">
              <a:off x="2232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0" name="Line 666"/>
            <p:cNvSpPr>
              <a:spLocks noChangeShapeType="1"/>
            </p:cNvSpPr>
            <p:nvPr/>
          </p:nvSpPr>
          <p:spPr bwMode="auto">
            <a:xfrm>
              <a:off x="2232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1" name="Rectangle 667"/>
            <p:cNvSpPr>
              <a:spLocks noChangeArrowheads="1"/>
            </p:cNvSpPr>
            <p:nvPr/>
          </p:nvSpPr>
          <p:spPr bwMode="auto">
            <a:xfrm>
              <a:off x="2190" y="3379"/>
              <a:ext cx="10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2" name="Rectangle 668"/>
            <p:cNvSpPr>
              <a:spLocks noChangeArrowheads="1"/>
            </p:cNvSpPr>
            <p:nvPr/>
          </p:nvSpPr>
          <p:spPr bwMode="auto">
            <a:xfrm>
              <a:off x="2190" y="339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53" name="Rectangle 669"/>
            <p:cNvSpPr>
              <a:spLocks noChangeArrowheads="1"/>
            </p:cNvSpPr>
            <p:nvPr/>
          </p:nvSpPr>
          <p:spPr bwMode="auto">
            <a:xfrm>
              <a:off x="2218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2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54" name="Rectangle 670"/>
            <p:cNvSpPr>
              <a:spLocks noChangeArrowheads="1"/>
            </p:cNvSpPr>
            <p:nvPr/>
          </p:nvSpPr>
          <p:spPr bwMode="auto">
            <a:xfrm>
              <a:off x="2265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55" name="Line 671"/>
            <p:cNvSpPr>
              <a:spLocks noChangeShapeType="1"/>
            </p:cNvSpPr>
            <p:nvPr/>
          </p:nvSpPr>
          <p:spPr bwMode="auto">
            <a:xfrm flipV="1">
              <a:off x="2490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6" name="Line 672"/>
            <p:cNvSpPr>
              <a:spLocks noChangeShapeType="1"/>
            </p:cNvSpPr>
            <p:nvPr/>
          </p:nvSpPr>
          <p:spPr bwMode="auto">
            <a:xfrm>
              <a:off x="2490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7" name="Rectangle 673"/>
            <p:cNvSpPr>
              <a:spLocks noChangeArrowheads="1"/>
            </p:cNvSpPr>
            <p:nvPr/>
          </p:nvSpPr>
          <p:spPr bwMode="auto">
            <a:xfrm>
              <a:off x="2448" y="3379"/>
              <a:ext cx="10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58" name="Rectangle 674"/>
            <p:cNvSpPr>
              <a:spLocks noChangeArrowheads="1"/>
            </p:cNvSpPr>
            <p:nvPr/>
          </p:nvSpPr>
          <p:spPr bwMode="auto">
            <a:xfrm>
              <a:off x="2448" y="339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59" name="Rectangle 675"/>
            <p:cNvSpPr>
              <a:spLocks noChangeArrowheads="1"/>
            </p:cNvSpPr>
            <p:nvPr/>
          </p:nvSpPr>
          <p:spPr bwMode="auto">
            <a:xfrm>
              <a:off x="2476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1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60" name="Rectangle 676"/>
            <p:cNvSpPr>
              <a:spLocks noChangeArrowheads="1"/>
            </p:cNvSpPr>
            <p:nvPr/>
          </p:nvSpPr>
          <p:spPr bwMode="auto">
            <a:xfrm>
              <a:off x="2523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61" name="Line 677"/>
            <p:cNvSpPr>
              <a:spLocks noChangeShapeType="1"/>
            </p:cNvSpPr>
            <p:nvPr/>
          </p:nvSpPr>
          <p:spPr bwMode="auto">
            <a:xfrm flipV="1">
              <a:off x="2754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2" name="Line 678"/>
            <p:cNvSpPr>
              <a:spLocks noChangeShapeType="1"/>
            </p:cNvSpPr>
            <p:nvPr/>
          </p:nvSpPr>
          <p:spPr bwMode="auto">
            <a:xfrm>
              <a:off x="2754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3" name="Rectangle 679"/>
            <p:cNvSpPr>
              <a:spLocks noChangeArrowheads="1"/>
            </p:cNvSpPr>
            <p:nvPr/>
          </p:nvSpPr>
          <p:spPr bwMode="auto">
            <a:xfrm>
              <a:off x="2736" y="3379"/>
              <a:ext cx="80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4" name="Rectangle 680"/>
            <p:cNvSpPr>
              <a:spLocks noChangeArrowheads="1"/>
            </p:cNvSpPr>
            <p:nvPr/>
          </p:nvSpPr>
          <p:spPr bwMode="auto">
            <a:xfrm>
              <a:off x="2737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0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65" name="Rectangle 681"/>
            <p:cNvSpPr>
              <a:spLocks noChangeArrowheads="1"/>
            </p:cNvSpPr>
            <p:nvPr/>
          </p:nvSpPr>
          <p:spPr bwMode="auto">
            <a:xfrm>
              <a:off x="2784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66" name="Line 682"/>
            <p:cNvSpPr>
              <a:spLocks noChangeShapeType="1"/>
            </p:cNvSpPr>
            <p:nvPr/>
          </p:nvSpPr>
          <p:spPr bwMode="auto">
            <a:xfrm flipV="1">
              <a:off x="3012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7" name="Line 683"/>
            <p:cNvSpPr>
              <a:spLocks noChangeShapeType="1"/>
            </p:cNvSpPr>
            <p:nvPr/>
          </p:nvSpPr>
          <p:spPr bwMode="auto">
            <a:xfrm>
              <a:off x="3012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8" name="Rectangle 684"/>
            <p:cNvSpPr>
              <a:spLocks noChangeArrowheads="1"/>
            </p:cNvSpPr>
            <p:nvPr/>
          </p:nvSpPr>
          <p:spPr bwMode="auto">
            <a:xfrm>
              <a:off x="2994" y="3379"/>
              <a:ext cx="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69" name="Rectangle 685"/>
            <p:cNvSpPr>
              <a:spLocks noChangeArrowheads="1"/>
            </p:cNvSpPr>
            <p:nvPr/>
          </p:nvSpPr>
          <p:spPr bwMode="auto">
            <a:xfrm>
              <a:off x="2994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1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70" name="Rectangle 686"/>
            <p:cNvSpPr>
              <a:spLocks noChangeArrowheads="1"/>
            </p:cNvSpPr>
            <p:nvPr/>
          </p:nvSpPr>
          <p:spPr bwMode="auto">
            <a:xfrm>
              <a:off x="3041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71" name="Line 687"/>
            <p:cNvSpPr>
              <a:spLocks noChangeShapeType="1"/>
            </p:cNvSpPr>
            <p:nvPr/>
          </p:nvSpPr>
          <p:spPr bwMode="auto">
            <a:xfrm flipV="1">
              <a:off x="3271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2" name="Line 688"/>
            <p:cNvSpPr>
              <a:spLocks noChangeShapeType="1"/>
            </p:cNvSpPr>
            <p:nvPr/>
          </p:nvSpPr>
          <p:spPr bwMode="auto">
            <a:xfrm>
              <a:off x="3271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3" name="Rectangle 689"/>
            <p:cNvSpPr>
              <a:spLocks noChangeArrowheads="1"/>
            </p:cNvSpPr>
            <p:nvPr/>
          </p:nvSpPr>
          <p:spPr bwMode="auto">
            <a:xfrm>
              <a:off x="3252" y="3379"/>
              <a:ext cx="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4" name="Rectangle 690"/>
            <p:cNvSpPr>
              <a:spLocks noChangeArrowheads="1"/>
            </p:cNvSpPr>
            <p:nvPr/>
          </p:nvSpPr>
          <p:spPr bwMode="auto">
            <a:xfrm>
              <a:off x="3252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2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75" name="Rectangle 691"/>
            <p:cNvSpPr>
              <a:spLocks noChangeArrowheads="1"/>
            </p:cNvSpPr>
            <p:nvPr/>
          </p:nvSpPr>
          <p:spPr bwMode="auto">
            <a:xfrm>
              <a:off x="3299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76" name="Line 692"/>
            <p:cNvSpPr>
              <a:spLocks noChangeShapeType="1"/>
            </p:cNvSpPr>
            <p:nvPr/>
          </p:nvSpPr>
          <p:spPr bwMode="auto">
            <a:xfrm flipV="1">
              <a:off x="3528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7" name="Line 693"/>
            <p:cNvSpPr>
              <a:spLocks noChangeShapeType="1"/>
            </p:cNvSpPr>
            <p:nvPr/>
          </p:nvSpPr>
          <p:spPr bwMode="auto">
            <a:xfrm>
              <a:off x="3528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8" name="Rectangle 694"/>
            <p:cNvSpPr>
              <a:spLocks noChangeArrowheads="1"/>
            </p:cNvSpPr>
            <p:nvPr/>
          </p:nvSpPr>
          <p:spPr bwMode="auto">
            <a:xfrm>
              <a:off x="3511" y="3379"/>
              <a:ext cx="7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79" name="Rectangle 695"/>
            <p:cNvSpPr>
              <a:spLocks noChangeArrowheads="1"/>
            </p:cNvSpPr>
            <p:nvPr/>
          </p:nvSpPr>
          <p:spPr bwMode="auto">
            <a:xfrm>
              <a:off x="3511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3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80" name="Rectangle 696"/>
            <p:cNvSpPr>
              <a:spLocks noChangeArrowheads="1"/>
            </p:cNvSpPr>
            <p:nvPr/>
          </p:nvSpPr>
          <p:spPr bwMode="auto">
            <a:xfrm>
              <a:off x="3558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81" name="Line 697"/>
            <p:cNvSpPr>
              <a:spLocks noChangeShapeType="1"/>
            </p:cNvSpPr>
            <p:nvPr/>
          </p:nvSpPr>
          <p:spPr bwMode="auto">
            <a:xfrm flipV="1">
              <a:off x="3792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2" name="Line 698"/>
            <p:cNvSpPr>
              <a:spLocks noChangeShapeType="1"/>
            </p:cNvSpPr>
            <p:nvPr/>
          </p:nvSpPr>
          <p:spPr bwMode="auto">
            <a:xfrm>
              <a:off x="3792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3" name="Rectangle 699"/>
            <p:cNvSpPr>
              <a:spLocks noChangeArrowheads="1"/>
            </p:cNvSpPr>
            <p:nvPr/>
          </p:nvSpPr>
          <p:spPr bwMode="auto">
            <a:xfrm>
              <a:off x="3775" y="3379"/>
              <a:ext cx="7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4" name="Rectangle 700"/>
            <p:cNvSpPr>
              <a:spLocks noChangeArrowheads="1"/>
            </p:cNvSpPr>
            <p:nvPr/>
          </p:nvSpPr>
          <p:spPr bwMode="auto">
            <a:xfrm>
              <a:off x="3775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4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85" name="Rectangle 701"/>
            <p:cNvSpPr>
              <a:spLocks noChangeArrowheads="1"/>
            </p:cNvSpPr>
            <p:nvPr/>
          </p:nvSpPr>
          <p:spPr bwMode="auto">
            <a:xfrm>
              <a:off x="3822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86" name="Line 702"/>
            <p:cNvSpPr>
              <a:spLocks noChangeShapeType="1"/>
            </p:cNvSpPr>
            <p:nvPr/>
          </p:nvSpPr>
          <p:spPr bwMode="auto">
            <a:xfrm flipV="1">
              <a:off x="4050" y="3331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7" name="Line 703"/>
            <p:cNvSpPr>
              <a:spLocks noChangeShapeType="1"/>
            </p:cNvSpPr>
            <p:nvPr/>
          </p:nvSpPr>
          <p:spPr bwMode="auto">
            <a:xfrm>
              <a:off x="4050" y="1310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8" name="Rectangle 704"/>
            <p:cNvSpPr>
              <a:spLocks noChangeArrowheads="1"/>
            </p:cNvSpPr>
            <p:nvPr/>
          </p:nvSpPr>
          <p:spPr bwMode="auto">
            <a:xfrm>
              <a:off x="4032" y="3379"/>
              <a:ext cx="80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89" name="Rectangle 705"/>
            <p:cNvSpPr>
              <a:spLocks noChangeArrowheads="1"/>
            </p:cNvSpPr>
            <p:nvPr/>
          </p:nvSpPr>
          <p:spPr bwMode="auto">
            <a:xfrm>
              <a:off x="4033" y="339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90" name="Rectangle 706"/>
            <p:cNvSpPr>
              <a:spLocks noChangeArrowheads="1"/>
            </p:cNvSpPr>
            <p:nvPr/>
          </p:nvSpPr>
          <p:spPr bwMode="auto">
            <a:xfrm>
              <a:off x="4080" y="339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91" name="Line 707"/>
            <p:cNvSpPr>
              <a:spLocks noChangeShapeType="1"/>
            </p:cNvSpPr>
            <p:nvPr/>
          </p:nvSpPr>
          <p:spPr bwMode="auto">
            <a:xfrm>
              <a:off x="1452" y="3355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92" name="Line 708"/>
            <p:cNvSpPr>
              <a:spLocks noChangeShapeType="1"/>
            </p:cNvSpPr>
            <p:nvPr/>
          </p:nvSpPr>
          <p:spPr bwMode="auto">
            <a:xfrm flipH="1">
              <a:off x="4026" y="3355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93" name="Rectangle 709"/>
            <p:cNvSpPr>
              <a:spLocks noChangeArrowheads="1"/>
            </p:cNvSpPr>
            <p:nvPr/>
          </p:nvSpPr>
          <p:spPr bwMode="auto">
            <a:xfrm>
              <a:off x="1296" y="3307"/>
              <a:ext cx="16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94" name="Rectangle 710"/>
            <p:cNvSpPr>
              <a:spLocks noChangeArrowheads="1"/>
            </p:cNvSpPr>
            <p:nvPr/>
          </p:nvSpPr>
          <p:spPr bwMode="auto">
            <a:xfrm>
              <a:off x="1296" y="3322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-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95" name="Rectangle 711"/>
            <p:cNvSpPr>
              <a:spLocks noChangeArrowheads="1"/>
            </p:cNvSpPr>
            <p:nvPr/>
          </p:nvSpPr>
          <p:spPr bwMode="auto">
            <a:xfrm>
              <a:off x="1324" y="3322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0.5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96" name="Rectangle 712"/>
            <p:cNvSpPr>
              <a:spLocks noChangeArrowheads="1"/>
            </p:cNvSpPr>
            <p:nvPr/>
          </p:nvSpPr>
          <p:spPr bwMode="auto">
            <a:xfrm>
              <a:off x="1441" y="3322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097" name="Line 713"/>
            <p:cNvSpPr>
              <a:spLocks noChangeShapeType="1"/>
            </p:cNvSpPr>
            <p:nvPr/>
          </p:nvSpPr>
          <p:spPr bwMode="auto">
            <a:xfrm>
              <a:off x="1452" y="3013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98" name="Line 714"/>
            <p:cNvSpPr>
              <a:spLocks noChangeShapeType="1"/>
            </p:cNvSpPr>
            <p:nvPr/>
          </p:nvSpPr>
          <p:spPr bwMode="auto">
            <a:xfrm flipH="1">
              <a:off x="4026" y="3013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099" name="Rectangle 715"/>
            <p:cNvSpPr>
              <a:spLocks noChangeArrowheads="1"/>
            </p:cNvSpPr>
            <p:nvPr/>
          </p:nvSpPr>
          <p:spPr bwMode="auto">
            <a:xfrm>
              <a:off x="1386" y="2965"/>
              <a:ext cx="7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0" name="Rectangle 716"/>
            <p:cNvSpPr>
              <a:spLocks noChangeArrowheads="1"/>
            </p:cNvSpPr>
            <p:nvPr/>
          </p:nvSpPr>
          <p:spPr bwMode="auto">
            <a:xfrm>
              <a:off x="1386" y="2982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0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01" name="Rectangle 717"/>
            <p:cNvSpPr>
              <a:spLocks noChangeArrowheads="1"/>
            </p:cNvSpPr>
            <p:nvPr/>
          </p:nvSpPr>
          <p:spPr bwMode="auto">
            <a:xfrm>
              <a:off x="1433" y="2982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02" name="Line 718"/>
            <p:cNvSpPr>
              <a:spLocks noChangeShapeType="1"/>
            </p:cNvSpPr>
            <p:nvPr/>
          </p:nvSpPr>
          <p:spPr bwMode="auto">
            <a:xfrm>
              <a:off x="1452" y="2672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3" name="Line 719"/>
            <p:cNvSpPr>
              <a:spLocks noChangeShapeType="1"/>
            </p:cNvSpPr>
            <p:nvPr/>
          </p:nvSpPr>
          <p:spPr bwMode="auto">
            <a:xfrm flipH="1">
              <a:off x="4026" y="2672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4" name="Rectangle 720"/>
            <p:cNvSpPr>
              <a:spLocks noChangeArrowheads="1"/>
            </p:cNvSpPr>
            <p:nvPr/>
          </p:nvSpPr>
          <p:spPr bwMode="auto">
            <a:xfrm>
              <a:off x="1320" y="2624"/>
              <a:ext cx="1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5" name="Rectangle 721"/>
            <p:cNvSpPr>
              <a:spLocks noChangeArrowheads="1"/>
            </p:cNvSpPr>
            <p:nvPr/>
          </p:nvSpPr>
          <p:spPr bwMode="auto">
            <a:xfrm>
              <a:off x="1320" y="2640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0.5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06" name="Rectangle 722"/>
            <p:cNvSpPr>
              <a:spLocks noChangeArrowheads="1"/>
            </p:cNvSpPr>
            <p:nvPr/>
          </p:nvSpPr>
          <p:spPr bwMode="auto">
            <a:xfrm>
              <a:off x="1437" y="2640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07" name="Line 723"/>
            <p:cNvSpPr>
              <a:spLocks noChangeShapeType="1"/>
            </p:cNvSpPr>
            <p:nvPr/>
          </p:nvSpPr>
          <p:spPr bwMode="auto">
            <a:xfrm>
              <a:off x="1452" y="2336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8" name="Line 724"/>
            <p:cNvSpPr>
              <a:spLocks noChangeShapeType="1"/>
            </p:cNvSpPr>
            <p:nvPr/>
          </p:nvSpPr>
          <p:spPr bwMode="auto">
            <a:xfrm flipH="1">
              <a:off x="4026" y="2336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09" name="Rectangle 725"/>
            <p:cNvSpPr>
              <a:spLocks noChangeArrowheads="1"/>
            </p:cNvSpPr>
            <p:nvPr/>
          </p:nvSpPr>
          <p:spPr bwMode="auto">
            <a:xfrm>
              <a:off x="1386" y="2288"/>
              <a:ext cx="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0" name="Rectangle 726"/>
            <p:cNvSpPr>
              <a:spLocks noChangeArrowheads="1"/>
            </p:cNvSpPr>
            <p:nvPr/>
          </p:nvSpPr>
          <p:spPr bwMode="auto">
            <a:xfrm>
              <a:off x="1386" y="230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1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11" name="Rectangle 727"/>
            <p:cNvSpPr>
              <a:spLocks noChangeArrowheads="1"/>
            </p:cNvSpPr>
            <p:nvPr/>
          </p:nvSpPr>
          <p:spPr bwMode="auto">
            <a:xfrm>
              <a:off x="1433" y="2304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12" name="Line 728"/>
            <p:cNvSpPr>
              <a:spLocks noChangeShapeType="1"/>
            </p:cNvSpPr>
            <p:nvPr/>
          </p:nvSpPr>
          <p:spPr bwMode="auto">
            <a:xfrm>
              <a:off x="1452" y="1994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3" name="Line 729"/>
            <p:cNvSpPr>
              <a:spLocks noChangeShapeType="1"/>
            </p:cNvSpPr>
            <p:nvPr/>
          </p:nvSpPr>
          <p:spPr bwMode="auto">
            <a:xfrm flipH="1">
              <a:off x="4026" y="1994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4" name="Rectangle 730"/>
            <p:cNvSpPr>
              <a:spLocks noChangeArrowheads="1"/>
            </p:cNvSpPr>
            <p:nvPr/>
          </p:nvSpPr>
          <p:spPr bwMode="auto">
            <a:xfrm>
              <a:off x="1320" y="1946"/>
              <a:ext cx="1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5" name="Rectangle 731"/>
            <p:cNvSpPr>
              <a:spLocks noChangeArrowheads="1"/>
            </p:cNvSpPr>
            <p:nvPr/>
          </p:nvSpPr>
          <p:spPr bwMode="auto">
            <a:xfrm>
              <a:off x="1320" y="1962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1.5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16" name="Rectangle 732"/>
            <p:cNvSpPr>
              <a:spLocks noChangeArrowheads="1"/>
            </p:cNvSpPr>
            <p:nvPr/>
          </p:nvSpPr>
          <p:spPr bwMode="auto">
            <a:xfrm>
              <a:off x="1437" y="1962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17" name="Line 733"/>
            <p:cNvSpPr>
              <a:spLocks noChangeShapeType="1"/>
            </p:cNvSpPr>
            <p:nvPr/>
          </p:nvSpPr>
          <p:spPr bwMode="auto">
            <a:xfrm>
              <a:off x="1452" y="1652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8" name="Line 734"/>
            <p:cNvSpPr>
              <a:spLocks noChangeShapeType="1"/>
            </p:cNvSpPr>
            <p:nvPr/>
          </p:nvSpPr>
          <p:spPr bwMode="auto">
            <a:xfrm flipH="1">
              <a:off x="4026" y="1652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19" name="Rectangle 735"/>
            <p:cNvSpPr>
              <a:spLocks noChangeArrowheads="1"/>
            </p:cNvSpPr>
            <p:nvPr/>
          </p:nvSpPr>
          <p:spPr bwMode="auto">
            <a:xfrm>
              <a:off x="1386" y="1604"/>
              <a:ext cx="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20" name="Rectangle 736"/>
            <p:cNvSpPr>
              <a:spLocks noChangeArrowheads="1"/>
            </p:cNvSpPr>
            <p:nvPr/>
          </p:nvSpPr>
          <p:spPr bwMode="auto">
            <a:xfrm>
              <a:off x="1386" y="1620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2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21" name="Rectangle 737"/>
            <p:cNvSpPr>
              <a:spLocks noChangeArrowheads="1"/>
            </p:cNvSpPr>
            <p:nvPr/>
          </p:nvSpPr>
          <p:spPr bwMode="auto">
            <a:xfrm>
              <a:off x="1433" y="1620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22" name="Line 738"/>
            <p:cNvSpPr>
              <a:spLocks noChangeShapeType="1"/>
            </p:cNvSpPr>
            <p:nvPr/>
          </p:nvSpPr>
          <p:spPr bwMode="auto">
            <a:xfrm>
              <a:off x="1452" y="1310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23" name="Line 739"/>
            <p:cNvSpPr>
              <a:spLocks noChangeShapeType="1"/>
            </p:cNvSpPr>
            <p:nvPr/>
          </p:nvSpPr>
          <p:spPr bwMode="auto">
            <a:xfrm flipH="1">
              <a:off x="4026" y="1310"/>
              <a:ext cx="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24" name="Rectangle 740"/>
            <p:cNvSpPr>
              <a:spLocks noChangeArrowheads="1"/>
            </p:cNvSpPr>
            <p:nvPr/>
          </p:nvSpPr>
          <p:spPr bwMode="auto">
            <a:xfrm>
              <a:off x="1320" y="1262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25" name="Rectangle 741"/>
            <p:cNvSpPr>
              <a:spLocks noChangeArrowheads="1"/>
            </p:cNvSpPr>
            <p:nvPr/>
          </p:nvSpPr>
          <p:spPr bwMode="auto">
            <a:xfrm>
              <a:off x="1320" y="1279"/>
              <a:ext cx="11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100" b="1">
                  <a:solidFill>
                    <a:srgbClr val="000000"/>
                  </a:solidFill>
                  <a:latin typeface="Helvetica" charset="0"/>
                  <a:ea typeface="楷体_GB2312" pitchFamily="49" charset="-122"/>
                </a:rPr>
                <a:t>2.5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26" name="Rectangle 742"/>
            <p:cNvSpPr>
              <a:spLocks noChangeArrowheads="1"/>
            </p:cNvSpPr>
            <p:nvPr/>
          </p:nvSpPr>
          <p:spPr bwMode="auto">
            <a:xfrm>
              <a:off x="1437" y="1279"/>
              <a:ext cx="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1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127" name="Line 743"/>
            <p:cNvSpPr>
              <a:spLocks noChangeShapeType="1"/>
            </p:cNvSpPr>
            <p:nvPr/>
          </p:nvSpPr>
          <p:spPr bwMode="auto">
            <a:xfrm>
              <a:off x="1452" y="1310"/>
              <a:ext cx="2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28" name="Freeform 744"/>
            <p:cNvSpPr>
              <a:spLocks/>
            </p:cNvSpPr>
            <p:nvPr/>
          </p:nvSpPr>
          <p:spPr bwMode="auto">
            <a:xfrm>
              <a:off x="1452" y="2330"/>
              <a:ext cx="2598" cy="665"/>
            </a:xfrm>
            <a:custGeom>
              <a:avLst/>
              <a:gdLst/>
              <a:ahLst/>
              <a:cxnLst>
                <a:cxn ang="0">
                  <a:pos x="109" y="1305"/>
                </a:cxn>
                <a:cxn ang="0">
                  <a:pos x="317" y="1317"/>
                </a:cxn>
                <a:cxn ang="0">
                  <a:pos x="472" y="1305"/>
                </a:cxn>
                <a:cxn ang="0">
                  <a:pos x="628" y="1294"/>
                </a:cxn>
                <a:cxn ang="0">
                  <a:pos x="785" y="1282"/>
                </a:cxn>
                <a:cxn ang="0">
                  <a:pos x="941" y="1257"/>
                </a:cxn>
                <a:cxn ang="0">
                  <a:pos x="1096" y="1234"/>
                </a:cxn>
                <a:cxn ang="0">
                  <a:pos x="1248" y="1209"/>
                </a:cxn>
                <a:cxn ang="0">
                  <a:pos x="1359" y="1173"/>
                </a:cxn>
                <a:cxn ang="0">
                  <a:pos x="1561" y="1090"/>
                </a:cxn>
                <a:cxn ang="0">
                  <a:pos x="1772" y="992"/>
                </a:cxn>
                <a:cxn ang="0">
                  <a:pos x="1928" y="871"/>
                </a:cxn>
                <a:cxn ang="0">
                  <a:pos x="2145" y="620"/>
                </a:cxn>
                <a:cxn ang="0">
                  <a:pos x="2302" y="376"/>
                </a:cxn>
                <a:cxn ang="0">
                  <a:pos x="2458" y="128"/>
                </a:cxn>
                <a:cxn ang="0">
                  <a:pos x="2548" y="34"/>
                </a:cxn>
                <a:cxn ang="0">
                  <a:pos x="2696" y="69"/>
                </a:cxn>
                <a:cxn ang="0">
                  <a:pos x="2849" y="282"/>
                </a:cxn>
                <a:cxn ang="0">
                  <a:pos x="2959" y="462"/>
                </a:cxn>
                <a:cxn ang="0">
                  <a:pos x="3212" y="823"/>
                </a:cxn>
                <a:cxn ang="0">
                  <a:pos x="3368" y="956"/>
                </a:cxn>
                <a:cxn ang="0">
                  <a:pos x="3585" y="1088"/>
                </a:cxn>
                <a:cxn ang="0">
                  <a:pos x="3744" y="1150"/>
                </a:cxn>
                <a:cxn ang="0">
                  <a:pos x="3946" y="1209"/>
                </a:cxn>
                <a:cxn ang="0">
                  <a:pos x="4057" y="1209"/>
                </a:cxn>
                <a:cxn ang="0">
                  <a:pos x="4212" y="1246"/>
                </a:cxn>
                <a:cxn ang="0">
                  <a:pos x="4416" y="1282"/>
                </a:cxn>
                <a:cxn ang="0">
                  <a:pos x="4573" y="1294"/>
                </a:cxn>
                <a:cxn ang="0">
                  <a:pos x="4777" y="1305"/>
                </a:cxn>
                <a:cxn ang="0">
                  <a:pos x="4994" y="1317"/>
                </a:cxn>
                <a:cxn ang="0">
                  <a:pos x="5197" y="1330"/>
                </a:cxn>
                <a:cxn ang="0">
                  <a:pos x="5042" y="1294"/>
                </a:cxn>
                <a:cxn ang="0">
                  <a:pos x="4838" y="1282"/>
                </a:cxn>
                <a:cxn ang="0">
                  <a:pos x="4621" y="1271"/>
                </a:cxn>
                <a:cxn ang="0">
                  <a:pos x="4418" y="1259"/>
                </a:cxn>
                <a:cxn ang="0">
                  <a:pos x="4314" y="1248"/>
                </a:cxn>
                <a:cxn ang="0">
                  <a:pos x="4109" y="1213"/>
                </a:cxn>
                <a:cxn ang="0">
                  <a:pos x="3955" y="1188"/>
                </a:cxn>
                <a:cxn ang="0">
                  <a:pos x="3750" y="1129"/>
                </a:cxn>
                <a:cxn ang="0">
                  <a:pos x="3590" y="1079"/>
                </a:cxn>
                <a:cxn ang="0">
                  <a:pos x="3439" y="973"/>
                </a:cxn>
                <a:cxn ang="0">
                  <a:pos x="3285" y="854"/>
                </a:cxn>
                <a:cxn ang="0">
                  <a:pos x="3070" y="603"/>
                </a:cxn>
                <a:cxn ang="0">
                  <a:pos x="2905" y="370"/>
                </a:cxn>
                <a:cxn ang="0">
                  <a:pos x="2709" y="52"/>
                </a:cxn>
                <a:cxn ang="0">
                  <a:pos x="2603" y="0"/>
                </a:cxn>
                <a:cxn ang="0">
                  <a:pos x="2381" y="184"/>
                </a:cxn>
                <a:cxn ang="0">
                  <a:pos x="2225" y="447"/>
                </a:cxn>
                <a:cxn ang="0">
                  <a:pos x="2022" y="747"/>
                </a:cxn>
                <a:cxn ang="0">
                  <a:pos x="1872" y="910"/>
                </a:cxn>
                <a:cxn ang="0">
                  <a:pos x="1711" y="1008"/>
                </a:cxn>
                <a:cxn ang="0">
                  <a:pos x="1559" y="1081"/>
                </a:cxn>
                <a:cxn ang="0">
                  <a:pos x="1356" y="1152"/>
                </a:cxn>
                <a:cxn ang="0">
                  <a:pos x="1248" y="1186"/>
                </a:cxn>
                <a:cxn ang="0">
                  <a:pos x="1044" y="1234"/>
                </a:cxn>
                <a:cxn ang="0">
                  <a:pos x="889" y="1257"/>
                </a:cxn>
                <a:cxn ang="0">
                  <a:pos x="781" y="1259"/>
                </a:cxn>
                <a:cxn ang="0">
                  <a:pos x="624" y="1271"/>
                </a:cxn>
                <a:cxn ang="0">
                  <a:pos x="468" y="1282"/>
                </a:cxn>
                <a:cxn ang="0">
                  <a:pos x="313" y="1294"/>
                </a:cxn>
                <a:cxn ang="0">
                  <a:pos x="46" y="1307"/>
                </a:cxn>
              </a:cxnLst>
              <a:rect l="0" t="0" r="r" b="b"/>
              <a:pathLst>
                <a:path w="5197" h="1330">
                  <a:moveTo>
                    <a:pt x="0" y="1307"/>
                  </a:moveTo>
                  <a:lnTo>
                    <a:pt x="0" y="1330"/>
                  </a:lnTo>
                  <a:lnTo>
                    <a:pt x="48" y="1330"/>
                  </a:lnTo>
                  <a:lnTo>
                    <a:pt x="48" y="1330"/>
                  </a:lnTo>
                  <a:lnTo>
                    <a:pt x="50" y="1330"/>
                  </a:lnTo>
                  <a:lnTo>
                    <a:pt x="111" y="1317"/>
                  </a:lnTo>
                  <a:lnTo>
                    <a:pt x="109" y="1305"/>
                  </a:lnTo>
                  <a:lnTo>
                    <a:pt x="109" y="1317"/>
                  </a:lnTo>
                  <a:lnTo>
                    <a:pt x="157" y="1317"/>
                  </a:lnTo>
                  <a:lnTo>
                    <a:pt x="205" y="1317"/>
                  </a:lnTo>
                  <a:lnTo>
                    <a:pt x="265" y="1317"/>
                  </a:lnTo>
                  <a:lnTo>
                    <a:pt x="313" y="1317"/>
                  </a:lnTo>
                  <a:lnTo>
                    <a:pt x="313" y="1317"/>
                  </a:lnTo>
                  <a:lnTo>
                    <a:pt x="317" y="1317"/>
                  </a:lnTo>
                  <a:lnTo>
                    <a:pt x="365" y="1305"/>
                  </a:lnTo>
                  <a:lnTo>
                    <a:pt x="361" y="1294"/>
                  </a:lnTo>
                  <a:lnTo>
                    <a:pt x="361" y="1305"/>
                  </a:lnTo>
                  <a:lnTo>
                    <a:pt x="420" y="1305"/>
                  </a:lnTo>
                  <a:lnTo>
                    <a:pt x="468" y="1305"/>
                  </a:lnTo>
                  <a:lnTo>
                    <a:pt x="468" y="1305"/>
                  </a:lnTo>
                  <a:lnTo>
                    <a:pt x="472" y="1305"/>
                  </a:lnTo>
                  <a:lnTo>
                    <a:pt x="520" y="1294"/>
                  </a:lnTo>
                  <a:lnTo>
                    <a:pt x="516" y="1282"/>
                  </a:lnTo>
                  <a:lnTo>
                    <a:pt x="516" y="1294"/>
                  </a:lnTo>
                  <a:lnTo>
                    <a:pt x="576" y="1294"/>
                  </a:lnTo>
                  <a:lnTo>
                    <a:pt x="624" y="1294"/>
                  </a:lnTo>
                  <a:lnTo>
                    <a:pt x="624" y="1294"/>
                  </a:lnTo>
                  <a:lnTo>
                    <a:pt x="628" y="1294"/>
                  </a:lnTo>
                  <a:lnTo>
                    <a:pt x="676" y="1282"/>
                  </a:lnTo>
                  <a:lnTo>
                    <a:pt x="672" y="1271"/>
                  </a:lnTo>
                  <a:lnTo>
                    <a:pt x="672" y="1282"/>
                  </a:lnTo>
                  <a:lnTo>
                    <a:pt x="733" y="1282"/>
                  </a:lnTo>
                  <a:lnTo>
                    <a:pt x="781" y="1282"/>
                  </a:lnTo>
                  <a:lnTo>
                    <a:pt x="781" y="1282"/>
                  </a:lnTo>
                  <a:lnTo>
                    <a:pt x="785" y="1282"/>
                  </a:lnTo>
                  <a:lnTo>
                    <a:pt x="833" y="1269"/>
                  </a:lnTo>
                  <a:lnTo>
                    <a:pt x="829" y="1257"/>
                  </a:lnTo>
                  <a:lnTo>
                    <a:pt x="829" y="1269"/>
                  </a:lnTo>
                  <a:lnTo>
                    <a:pt x="889" y="1269"/>
                  </a:lnTo>
                  <a:lnTo>
                    <a:pt x="889" y="1269"/>
                  </a:lnTo>
                  <a:lnTo>
                    <a:pt x="893" y="1269"/>
                  </a:lnTo>
                  <a:lnTo>
                    <a:pt x="941" y="1257"/>
                  </a:lnTo>
                  <a:lnTo>
                    <a:pt x="989" y="1246"/>
                  </a:lnTo>
                  <a:lnTo>
                    <a:pt x="985" y="1234"/>
                  </a:lnTo>
                  <a:lnTo>
                    <a:pt x="985" y="1246"/>
                  </a:lnTo>
                  <a:lnTo>
                    <a:pt x="1044" y="1246"/>
                  </a:lnTo>
                  <a:lnTo>
                    <a:pt x="1044" y="1246"/>
                  </a:lnTo>
                  <a:lnTo>
                    <a:pt x="1048" y="1246"/>
                  </a:lnTo>
                  <a:lnTo>
                    <a:pt x="1096" y="1234"/>
                  </a:lnTo>
                  <a:lnTo>
                    <a:pt x="1144" y="1221"/>
                  </a:lnTo>
                  <a:lnTo>
                    <a:pt x="1140" y="1209"/>
                  </a:lnTo>
                  <a:lnTo>
                    <a:pt x="1142" y="1221"/>
                  </a:lnTo>
                  <a:lnTo>
                    <a:pt x="1202" y="1209"/>
                  </a:lnTo>
                  <a:lnTo>
                    <a:pt x="1200" y="1198"/>
                  </a:lnTo>
                  <a:lnTo>
                    <a:pt x="1200" y="1209"/>
                  </a:lnTo>
                  <a:lnTo>
                    <a:pt x="1248" y="1209"/>
                  </a:lnTo>
                  <a:lnTo>
                    <a:pt x="1248" y="1209"/>
                  </a:lnTo>
                  <a:lnTo>
                    <a:pt x="1252" y="1207"/>
                  </a:lnTo>
                  <a:lnTo>
                    <a:pt x="1254" y="1209"/>
                  </a:lnTo>
                  <a:lnTo>
                    <a:pt x="1302" y="1186"/>
                  </a:lnTo>
                  <a:lnTo>
                    <a:pt x="1296" y="1175"/>
                  </a:lnTo>
                  <a:lnTo>
                    <a:pt x="1298" y="1186"/>
                  </a:lnTo>
                  <a:lnTo>
                    <a:pt x="1359" y="1173"/>
                  </a:lnTo>
                  <a:lnTo>
                    <a:pt x="1361" y="1173"/>
                  </a:lnTo>
                  <a:lnTo>
                    <a:pt x="1409" y="1161"/>
                  </a:lnTo>
                  <a:lnTo>
                    <a:pt x="1457" y="1150"/>
                  </a:lnTo>
                  <a:lnTo>
                    <a:pt x="1459" y="1150"/>
                  </a:lnTo>
                  <a:lnTo>
                    <a:pt x="1519" y="1125"/>
                  </a:lnTo>
                  <a:lnTo>
                    <a:pt x="1567" y="1102"/>
                  </a:lnTo>
                  <a:lnTo>
                    <a:pt x="1561" y="1090"/>
                  </a:lnTo>
                  <a:lnTo>
                    <a:pt x="1565" y="1102"/>
                  </a:lnTo>
                  <a:lnTo>
                    <a:pt x="1613" y="1090"/>
                  </a:lnTo>
                  <a:lnTo>
                    <a:pt x="1615" y="1088"/>
                  </a:lnTo>
                  <a:lnTo>
                    <a:pt x="1674" y="1052"/>
                  </a:lnTo>
                  <a:lnTo>
                    <a:pt x="1722" y="1027"/>
                  </a:lnTo>
                  <a:lnTo>
                    <a:pt x="1724" y="1027"/>
                  </a:lnTo>
                  <a:lnTo>
                    <a:pt x="1772" y="992"/>
                  </a:lnTo>
                  <a:lnTo>
                    <a:pt x="1764" y="983"/>
                  </a:lnTo>
                  <a:lnTo>
                    <a:pt x="1770" y="992"/>
                  </a:lnTo>
                  <a:lnTo>
                    <a:pt x="1830" y="956"/>
                  </a:lnTo>
                  <a:lnTo>
                    <a:pt x="1832" y="956"/>
                  </a:lnTo>
                  <a:lnTo>
                    <a:pt x="1880" y="919"/>
                  </a:lnTo>
                  <a:lnTo>
                    <a:pt x="1880" y="919"/>
                  </a:lnTo>
                  <a:lnTo>
                    <a:pt x="1928" y="871"/>
                  </a:lnTo>
                  <a:lnTo>
                    <a:pt x="1920" y="862"/>
                  </a:lnTo>
                  <a:lnTo>
                    <a:pt x="1928" y="871"/>
                  </a:lnTo>
                  <a:lnTo>
                    <a:pt x="1989" y="823"/>
                  </a:lnTo>
                  <a:lnTo>
                    <a:pt x="1989" y="823"/>
                  </a:lnTo>
                  <a:lnTo>
                    <a:pt x="2037" y="764"/>
                  </a:lnTo>
                  <a:lnTo>
                    <a:pt x="2085" y="693"/>
                  </a:lnTo>
                  <a:lnTo>
                    <a:pt x="2145" y="620"/>
                  </a:lnTo>
                  <a:lnTo>
                    <a:pt x="2193" y="549"/>
                  </a:lnTo>
                  <a:lnTo>
                    <a:pt x="2195" y="547"/>
                  </a:lnTo>
                  <a:lnTo>
                    <a:pt x="2243" y="462"/>
                  </a:lnTo>
                  <a:lnTo>
                    <a:pt x="2233" y="455"/>
                  </a:lnTo>
                  <a:lnTo>
                    <a:pt x="2241" y="464"/>
                  </a:lnTo>
                  <a:lnTo>
                    <a:pt x="2300" y="380"/>
                  </a:lnTo>
                  <a:lnTo>
                    <a:pt x="2302" y="376"/>
                  </a:lnTo>
                  <a:lnTo>
                    <a:pt x="2350" y="280"/>
                  </a:lnTo>
                  <a:lnTo>
                    <a:pt x="2340" y="274"/>
                  </a:lnTo>
                  <a:lnTo>
                    <a:pt x="2350" y="282"/>
                  </a:lnTo>
                  <a:lnTo>
                    <a:pt x="2398" y="199"/>
                  </a:lnTo>
                  <a:lnTo>
                    <a:pt x="2388" y="192"/>
                  </a:lnTo>
                  <a:lnTo>
                    <a:pt x="2396" y="201"/>
                  </a:lnTo>
                  <a:lnTo>
                    <a:pt x="2458" y="128"/>
                  </a:lnTo>
                  <a:lnTo>
                    <a:pt x="2506" y="69"/>
                  </a:lnTo>
                  <a:lnTo>
                    <a:pt x="2498" y="59"/>
                  </a:lnTo>
                  <a:lnTo>
                    <a:pt x="2506" y="69"/>
                  </a:lnTo>
                  <a:lnTo>
                    <a:pt x="2554" y="32"/>
                  </a:lnTo>
                  <a:lnTo>
                    <a:pt x="2546" y="23"/>
                  </a:lnTo>
                  <a:lnTo>
                    <a:pt x="2550" y="32"/>
                  </a:lnTo>
                  <a:lnTo>
                    <a:pt x="2548" y="34"/>
                  </a:lnTo>
                  <a:lnTo>
                    <a:pt x="2607" y="23"/>
                  </a:lnTo>
                  <a:lnTo>
                    <a:pt x="2605" y="11"/>
                  </a:lnTo>
                  <a:lnTo>
                    <a:pt x="2603" y="23"/>
                  </a:lnTo>
                  <a:lnTo>
                    <a:pt x="2651" y="34"/>
                  </a:lnTo>
                  <a:lnTo>
                    <a:pt x="2653" y="23"/>
                  </a:lnTo>
                  <a:lnTo>
                    <a:pt x="2648" y="32"/>
                  </a:lnTo>
                  <a:lnTo>
                    <a:pt x="2696" y="69"/>
                  </a:lnTo>
                  <a:lnTo>
                    <a:pt x="2701" y="59"/>
                  </a:lnTo>
                  <a:lnTo>
                    <a:pt x="2694" y="69"/>
                  </a:lnTo>
                  <a:lnTo>
                    <a:pt x="2742" y="128"/>
                  </a:lnTo>
                  <a:lnTo>
                    <a:pt x="2801" y="201"/>
                  </a:lnTo>
                  <a:lnTo>
                    <a:pt x="2809" y="192"/>
                  </a:lnTo>
                  <a:lnTo>
                    <a:pt x="2801" y="199"/>
                  </a:lnTo>
                  <a:lnTo>
                    <a:pt x="2849" y="282"/>
                  </a:lnTo>
                  <a:lnTo>
                    <a:pt x="2857" y="274"/>
                  </a:lnTo>
                  <a:lnTo>
                    <a:pt x="2849" y="280"/>
                  </a:lnTo>
                  <a:lnTo>
                    <a:pt x="2897" y="376"/>
                  </a:lnTo>
                  <a:lnTo>
                    <a:pt x="2897" y="380"/>
                  </a:lnTo>
                  <a:lnTo>
                    <a:pt x="2959" y="464"/>
                  </a:lnTo>
                  <a:lnTo>
                    <a:pt x="2966" y="455"/>
                  </a:lnTo>
                  <a:lnTo>
                    <a:pt x="2959" y="462"/>
                  </a:lnTo>
                  <a:lnTo>
                    <a:pt x="3007" y="547"/>
                  </a:lnTo>
                  <a:lnTo>
                    <a:pt x="3007" y="549"/>
                  </a:lnTo>
                  <a:lnTo>
                    <a:pt x="3055" y="620"/>
                  </a:lnTo>
                  <a:lnTo>
                    <a:pt x="3114" y="693"/>
                  </a:lnTo>
                  <a:lnTo>
                    <a:pt x="3162" y="764"/>
                  </a:lnTo>
                  <a:lnTo>
                    <a:pt x="3210" y="823"/>
                  </a:lnTo>
                  <a:lnTo>
                    <a:pt x="3212" y="823"/>
                  </a:lnTo>
                  <a:lnTo>
                    <a:pt x="3272" y="871"/>
                  </a:lnTo>
                  <a:lnTo>
                    <a:pt x="3277" y="862"/>
                  </a:lnTo>
                  <a:lnTo>
                    <a:pt x="3272" y="871"/>
                  </a:lnTo>
                  <a:lnTo>
                    <a:pt x="3320" y="919"/>
                  </a:lnTo>
                  <a:lnTo>
                    <a:pt x="3320" y="919"/>
                  </a:lnTo>
                  <a:lnTo>
                    <a:pt x="3368" y="956"/>
                  </a:lnTo>
                  <a:lnTo>
                    <a:pt x="3368" y="956"/>
                  </a:lnTo>
                  <a:lnTo>
                    <a:pt x="3427" y="992"/>
                  </a:lnTo>
                  <a:lnTo>
                    <a:pt x="3433" y="983"/>
                  </a:lnTo>
                  <a:lnTo>
                    <a:pt x="3427" y="992"/>
                  </a:lnTo>
                  <a:lnTo>
                    <a:pt x="3475" y="1027"/>
                  </a:lnTo>
                  <a:lnTo>
                    <a:pt x="3475" y="1027"/>
                  </a:lnTo>
                  <a:lnTo>
                    <a:pt x="3523" y="1052"/>
                  </a:lnTo>
                  <a:lnTo>
                    <a:pt x="3585" y="1088"/>
                  </a:lnTo>
                  <a:lnTo>
                    <a:pt x="3588" y="1090"/>
                  </a:lnTo>
                  <a:lnTo>
                    <a:pt x="3636" y="1102"/>
                  </a:lnTo>
                  <a:lnTo>
                    <a:pt x="3638" y="1090"/>
                  </a:lnTo>
                  <a:lnTo>
                    <a:pt x="3634" y="1102"/>
                  </a:lnTo>
                  <a:lnTo>
                    <a:pt x="3682" y="1125"/>
                  </a:lnTo>
                  <a:lnTo>
                    <a:pt x="3742" y="1150"/>
                  </a:lnTo>
                  <a:lnTo>
                    <a:pt x="3744" y="1150"/>
                  </a:lnTo>
                  <a:lnTo>
                    <a:pt x="3792" y="1161"/>
                  </a:lnTo>
                  <a:lnTo>
                    <a:pt x="3840" y="1173"/>
                  </a:lnTo>
                  <a:lnTo>
                    <a:pt x="3840" y="1173"/>
                  </a:lnTo>
                  <a:lnTo>
                    <a:pt x="3899" y="1186"/>
                  </a:lnTo>
                  <a:lnTo>
                    <a:pt x="3901" y="1175"/>
                  </a:lnTo>
                  <a:lnTo>
                    <a:pt x="3898" y="1186"/>
                  </a:lnTo>
                  <a:lnTo>
                    <a:pt x="3946" y="1209"/>
                  </a:lnTo>
                  <a:lnTo>
                    <a:pt x="3946" y="1207"/>
                  </a:lnTo>
                  <a:lnTo>
                    <a:pt x="3949" y="1209"/>
                  </a:lnTo>
                  <a:lnTo>
                    <a:pt x="3997" y="1209"/>
                  </a:lnTo>
                  <a:lnTo>
                    <a:pt x="3997" y="1198"/>
                  </a:lnTo>
                  <a:lnTo>
                    <a:pt x="3995" y="1209"/>
                  </a:lnTo>
                  <a:lnTo>
                    <a:pt x="4055" y="1221"/>
                  </a:lnTo>
                  <a:lnTo>
                    <a:pt x="4057" y="1209"/>
                  </a:lnTo>
                  <a:lnTo>
                    <a:pt x="4055" y="1221"/>
                  </a:lnTo>
                  <a:lnTo>
                    <a:pt x="4103" y="1234"/>
                  </a:lnTo>
                  <a:lnTo>
                    <a:pt x="4151" y="1246"/>
                  </a:lnTo>
                  <a:lnTo>
                    <a:pt x="4153" y="1246"/>
                  </a:lnTo>
                  <a:lnTo>
                    <a:pt x="4214" y="1246"/>
                  </a:lnTo>
                  <a:lnTo>
                    <a:pt x="4214" y="1234"/>
                  </a:lnTo>
                  <a:lnTo>
                    <a:pt x="4212" y="1246"/>
                  </a:lnTo>
                  <a:lnTo>
                    <a:pt x="4260" y="1257"/>
                  </a:lnTo>
                  <a:lnTo>
                    <a:pt x="4308" y="1269"/>
                  </a:lnTo>
                  <a:lnTo>
                    <a:pt x="4310" y="1269"/>
                  </a:lnTo>
                  <a:lnTo>
                    <a:pt x="4370" y="1269"/>
                  </a:lnTo>
                  <a:lnTo>
                    <a:pt x="4370" y="1257"/>
                  </a:lnTo>
                  <a:lnTo>
                    <a:pt x="4368" y="1269"/>
                  </a:lnTo>
                  <a:lnTo>
                    <a:pt x="4416" y="1282"/>
                  </a:lnTo>
                  <a:lnTo>
                    <a:pt x="4418" y="1282"/>
                  </a:lnTo>
                  <a:lnTo>
                    <a:pt x="4466" y="1282"/>
                  </a:lnTo>
                  <a:lnTo>
                    <a:pt x="4525" y="1282"/>
                  </a:lnTo>
                  <a:lnTo>
                    <a:pt x="4525" y="1271"/>
                  </a:lnTo>
                  <a:lnTo>
                    <a:pt x="4523" y="1282"/>
                  </a:lnTo>
                  <a:lnTo>
                    <a:pt x="4571" y="1294"/>
                  </a:lnTo>
                  <a:lnTo>
                    <a:pt x="4573" y="1294"/>
                  </a:lnTo>
                  <a:lnTo>
                    <a:pt x="4621" y="1294"/>
                  </a:lnTo>
                  <a:lnTo>
                    <a:pt x="4681" y="1294"/>
                  </a:lnTo>
                  <a:lnTo>
                    <a:pt x="4681" y="1282"/>
                  </a:lnTo>
                  <a:lnTo>
                    <a:pt x="4679" y="1294"/>
                  </a:lnTo>
                  <a:lnTo>
                    <a:pt x="4727" y="1305"/>
                  </a:lnTo>
                  <a:lnTo>
                    <a:pt x="4729" y="1305"/>
                  </a:lnTo>
                  <a:lnTo>
                    <a:pt x="4777" y="1305"/>
                  </a:lnTo>
                  <a:lnTo>
                    <a:pt x="4838" y="1305"/>
                  </a:lnTo>
                  <a:lnTo>
                    <a:pt x="4838" y="1294"/>
                  </a:lnTo>
                  <a:lnTo>
                    <a:pt x="4836" y="1305"/>
                  </a:lnTo>
                  <a:lnTo>
                    <a:pt x="4884" y="1317"/>
                  </a:lnTo>
                  <a:lnTo>
                    <a:pt x="4886" y="1317"/>
                  </a:lnTo>
                  <a:lnTo>
                    <a:pt x="4934" y="1317"/>
                  </a:lnTo>
                  <a:lnTo>
                    <a:pt x="4994" y="1317"/>
                  </a:lnTo>
                  <a:lnTo>
                    <a:pt x="5042" y="1317"/>
                  </a:lnTo>
                  <a:lnTo>
                    <a:pt x="5090" y="1317"/>
                  </a:lnTo>
                  <a:lnTo>
                    <a:pt x="5090" y="1305"/>
                  </a:lnTo>
                  <a:lnTo>
                    <a:pt x="5088" y="1317"/>
                  </a:lnTo>
                  <a:lnTo>
                    <a:pt x="5147" y="1330"/>
                  </a:lnTo>
                  <a:lnTo>
                    <a:pt x="5149" y="1330"/>
                  </a:lnTo>
                  <a:lnTo>
                    <a:pt x="5197" y="1330"/>
                  </a:lnTo>
                  <a:lnTo>
                    <a:pt x="5197" y="1307"/>
                  </a:lnTo>
                  <a:lnTo>
                    <a:pt x="5149" y="1307"/>
                  </a:lnTo>
                  <a:lnTo>
                    <a:pt x="5149" y="1319"/>
                  </a:lnTo>
                  <a:lnTo>
                    <a:pt x="5153" y="1307"/>
                  </a:lnTo>
                  <a:lnTo>
                    <a:pt x="5094" y="1294"/>
                  </a:lnTo>
                  <a:lnTo>
                    <a:pt x="5090" y="1294"/>
                  </a:lnTo>
                  <a:lnTo>
                    <a:pt x="5042" y="1294"/>
                  </a:lnTo>
                  <a:lnTo>
                    <a:pt x="4994" y="1294"/>
                  </a:lnTo>
                  <a:lnTo>
                    <a:pt x="4934" y="1294"/>
                  </a:lnTo>
                  <a:lnTo>
                    <a:pt x="4886" y="1294"/>
                  </a:lnTo>
                  <a:lnTo>
                    <a:pt x="4886" y="1305"/>
                  </a:lnTo>
                  <a:lnTo>
                    <a:pt x="4890" y="1296"/>
                  </a:lnTo>
                  <a:lnTo>
                    <a:pt x="4842" y="1284"/>
                  </a:lnTo>
                  <a:lnTo>
                    <a:pt x="4838" y="1282"/>
                  </a:lnTo>
                  <a:lnTo>
                    <a:pt x="4777" y="1282"/>
                  </a:lnTo>
                  <a:lnTo>
                    <a:pt x="4729" y="1282"/>
                  </a:lnTo>
                  <a:lnTo>
                    <a:pt x="4729" y="1294"/>
                  </a:lnTo>
                  <a:lnTo>
                    <a:pt x="4733" y="1284"/>
                  </a:lnTo>
                  <a:lnTo>
                    <a:pt x="4685" y="1273"/>
                  </a:lnTo>
                  <a:lnTo>
                    <a:pt x="4681" y="1271"/>
                  </a:lnTo>
                  <a:lnTo>
                    <a:pt x="4621" y="1271"/>
                  </a:lnTo>
                  <a:lnTo>
                    <a:pt x="4573" y="1271"/>
                  </a:lnTo>
                  <a:lnTo>
                    <a:pt x="4573" y="1282"/>
                  </a:lnTo>
                  <a:lnTo>
                    <a:pt x="4577" y="1273"/>
                  </a:lnTo>
                  <a:lnTo>
                    <a:pt x="4529" y="1261"/>
                  </a:lnTo>
                  <a:lnTo>
                    <a:pt x="4525" y="1259"/>
                  </a:lnTo>
                  <a:lnTo>
                    <a:pt x="4466" y="1259"/>
                  </a:lnTo>
                  <a:lnTo>
                    <a:pt x="4418" y="1259"/>
                  </a:lnTo>
                  <a:lnTo>
                    <a:pt x="4418" y="1271"/>
                  </a:lnTo>
                  <a:lnTo>
                    <a:pt x="4422" y="1261"/>
                  </a:lnTo>
                  <a:lnTo>
                    <a:pt x="4374" y="1248"/>
                  </a:lnTo>
                  <a:lnTo>
                    <a:pt x="4370" y="1246"/>
                  </a:lnTo>
                  <a:lnTo>
                    <a:pt x="4310" y="1246"/>
                  </a:lnTo>
                  <a:lnTo>
                    <a:pt x="4310" y="1257"/>
                  </a:lnTo>
                  <a:lnTo>
                    <a:pt x="4314" y="1248"/>
                  </a:lnTo>
                  <a:lnTo>
                    <a:pt x="4266" y="1236"/>
                  </a:lnTo>
                  <a:lnTo>
                    <a:pt x="4218" y="1225"/>
                  </a:lnTo>
                  <a:lnTo>
                    <a:pt x="4214" y="1223"/>
                  </a:lnTo>
                  <a:lnTo>
                    <a:pt x="4153" y="1223"/>
                  </a:lnTo>
                  <a:lnTo>
                    <a:pt x="4153" y="1234"/>
                  </a:lnTo>
                  <a:lnTo>
                    <a:pt x="4157" y="1225"/>
                  </a:lnTo>
                  <a:lnTo>
                    <a:pt x="4109" y="1213"/>
                  </a:lnTo>
                  <a:lnTo>
                    <a:pt x="4061" y="1200"/>
                  </a:lnTo>
                  <a:lnTo>
                    <a:pt x="4059" y="1198"/>
                  </a:lnTo>
                  <a:lnTo>
                    <a:pt x="3999" y="1186"/>
                  </a:lnTo>
                  <a:lnTo>
                    <a:pt x="3997" y="1186"/>
                  </a:lnTo>
                  <a:lnTo>
                    <a:pt x="3949" y="1186"/>
                  </a:lnTo>
                  <a:lnTo>
                    <a:pt x="3949" y="1198"/>
                  </a:lnTo>
                  <a:lnTo>
                    <a:pt x="3955" y="1188"/>
                  </a:lnTo>
                  <a:lnTo>
                    <a:pt x="3907" y="1165"/>
                  </a:lnTo>
                  <a:lnTo>
                    <a:pt x="3905" y="1163"/>
                  </a:lnTo>
                  <a:lnTo>
                    <a:pt x="3846" y="1150"/>
                  </a:lnTo>
                  <a:lnTo>
                    <a:pt x="3842" y="1161"/>
                  </a:lnTo>
                  <a:lnTo>
                    <a:pt x="3846" y="1152"/>
                  </a:lnTo>
                  <a:lnTo>
                    <a:pt x="3798" y="1140"/>
                  </a:lnTo>
                  <a:lnTo>
                    <a:pt x="3750" y="1129"/>
                  </a:lnTo>
                  <a:lnTo>
                    <a:pt x="3746" y="1138"/>
                  </a:lnTo>
                  <a:lnTo>
                    <a:pt x="3752" y="1129"/>
                  </a:lnTo>
                  <a:lnTo>
                    <a:pt x="3692" y="1104"/>
                  </a:lnTo>
                  <a:lnTo>
                    <a:pt x="3644" y="1081"/>
                  </a:lnTo>
                  <a:lnTo>
                    <a:pt x="3642" y="1081"/>
                  </a:lnTo>
                  <a:lnTo>
                    <a:pt x="3594" y="1069"/>
                  </a:lnTo>
                  <a:lnTo>
                    <a:pt x="3590" y="1079"/>
                  </a:lnTo>
                  <a:lnTo>
                    <a:pt x="3596" y="1069"/>
                  </a:lnTo>
                  <a:lnTo>
                    <a:pt x="3535" y="1033"/>
                  </a:lnTo>
                  <a:lnTo>
                    <a:pt x="3487" y="1008"/>
                  </a:lnTo>
                  <a:lnTo>
                    <a:pt x="3481" y="1017"/>
                  </a:lnTo>
                  <a:lnTo>
                    <a:pt x="3489" y="1008"/>
                  </a:lnTo>
                  <a:lnTo>
                    <a:pt x="3441" y="973"/>
                  </a:lnTo>
                  <a:lnTo>
                    <a:pt x="3439" y="973"/>
                  </a:lnTo>
                  <a:lnTo>
                    <a:pt x="3379" y="937"/>
                  </a:lnTo>
                  <a:lnTo>
                    <a:pt x="3373" y="946"/>
                  </a:lnTo>
                  <a:lnTo>
                    <a:pt x="3381" y="937"/>
                  </a:lnTo>
                  <a:lnTo>
                    <a:pt x="3333" y="900"/>
                  </a:lnTo>
                  <a:lnTo>
                    <a:pt x="3325" y="910"/>
                  </a:lnTo>
                  <a:lnTo>
                    <a:pt x="3333" y="902"/>
                  </a:lnTo>
                  <a:lnTo>
                    <a:pt x="3285" y="854"/>
                  </a:lnTo>
                  <a:lnTo>
                    <a:pt x="3285" y="852"/>
                  </a:lnTo>
                  <a:lnTo>
                    <a:pt x="3226" y="804"/>
                  </a:lnTo>
                  <a:lnTo>
                    <a:pt x="3218" y="814"/>
                  </a:lnTo>
                  <a:lnTo>
                    <a:pt x="3226" y="806"/>
                  </a:lnTo>
                  <a:lnTo>
                    <a:pt x="3178" y="747"/>
                  </a:lnTo>
                  <a:lnTo>
                    <a:pt x="3130" y="675"/>
                  </a:lnTo>
                  <a:lnTo>
                    <a:pt x="3070" y="603"/>
                  </a:lnTo>
                  <a:lnTo>
                    <a:pt x="3022" y="531"/>
                  </a:lnTo>
                  <a:lnTo>
                    <a:pt x="3014" y="539"/>
                  </a:lnTo>
                  <a:lnTo>
                    <a:pt x="3024" y="533"/>
                  </a:lnTo>
                  <a:lnTo>
                    <a:pt x="2976" y="449"/>
                  </a:lnTo>
                  <a:lnTo>
                    <a:pt x="2974" y="447"/>
                  </a:lnTo>
                  <a:lnTo>
                    <a:pt x="2913" y="363"/>
                  </a:lnTo>
                  <a:lnTo>
                    <a:pt x="2905" y="370"/>
                  </a:lnTo>
                  <a:lnTo>
                    <a:pt x="2915" y="364"/>
                  </a:lnTo>
                  <a:lnTo>
                    <a:pt x="2867" y="268"/>
                  </a:lnTo>
                  <a:lnTo>
                    <a:pt x="2867" y="267"/>
                  </a:lnTo>
                  <a:lnTo>
                    <a:pt x="2819" y="184"/>
                  </a:lnTo>
                  <a:lnTo>
                    <a:pt x="2817" y="184"/>
                  </a:lnTo>
                  <a:lnTo>
                    <a:pt x="2757" y="111"/>
                  </a:lnTo>
                  <a:lnTo>
                    <a:pt x="2709" y="52"/>
                  </a:lnTo>
                  <a:lnTo>
                    <a:pt x="2709" y="50"/>
                  </a:lnTo>
                  <a:lnTo>
                    <a:pt x="2661" y="13"/>
                  </a:lnTo>
                  <a:lnTo>
                    <a:pt x="2657" y="13"/>
                  </a:lnTo>
                  <a:lnTo>
                    <a:pt x="2657" y="13"/>
                  </a:lnTo>
                  <a:lnTo>
                    <a:pt x="2609" y="2"/>
                  </a:lnTo>
                  <a:lnTo>
                    <a:pt x="2605" y="0"/>
                  </a:lnTo>
                  <a:lnTo>
                    <a:pt x="2603" y="0"/>
                  </a:lnTo>
                  <a:lnTo>
                    <a:pt x="2544" y="11"/>
                  </a:lnTo>
                  <a:lnTo>
                    <a:pt x="2542" y="13"/>
                  </a:lnTo>
                  <a:lnTo>
                    <a:pt x="2540" y="13"/>
                  </a:lnTo>
                  <a:lnTo>
                    <a:pt x="2492" y="50"/>
                  </a:lnTo>
                  <a:lnTo>
                    <a:pt x="2490" y="52"/>
                  </a:lnTo>
                  <a:lnTo>
                    <a:pt x="2442" y="111"/>
                  </a:lnTo>
                  <a:lnTo>
                    <a:pt x="2381" y="184"/>
                  </a:lnTo>
                  <a:lnTo>
                    <a:pt x="2381" y="184"/>
                  </a:lnTo>
                  <a:lnTo>
                    <a:pt x="2333" y="267"/>
                  </a:lnTo>
                  <a:lnTo>
                    <a:pt x="2333" y="268"/>
                  </a:lnTo>
                  <a:lnTo>
                    <a:pt x="2285" y="364"/>
                  </a:lnTo>
                  <a:lnTo>
                    <a:pt x="2292" y="370"/>
                  </a:lnTo>
                  <a:lnTo>
                    <a:pt x="2285" y="363"/>
                  </a:lnTo>
                  <a:lnTo>
                    <a:pt x="2225" y="447"/>
                  </a:lnTo>
                  <a:lnTo>
                    <a:pt x="2225" y="449"/>
                  </a:lnTo>
                  <a:lnTo>
                    <a:pt x="2177" y="533"/>
                  </a:lnTo>
                  <a:lnTo>
                    <a:pt x="2185" y="539"/>
                  </a:lnTo>
                  <a:lnTo>
                    <a:pt x="2177" y="531"/>
                  </a:lnTo>
                  <a:lnTo>
                    <a:pt x="2129" y="603"/>
                  </a:lnTo>
                  <a:lnTo>
                    <a:pt x="2070" y="675"/>
                  </a:lnTo>
                  <a:lnTo>
                    <a:pt x="2022" y="747"/>
                  </a:lnTo>
                  <a:lnTo>
                    <a:pt x="1974" y="806"/>
                  </a:lnTo>
                  <a:lnTo>
                    <a:pt x="1981" y="814"/>
                  </a:lnTo>
                  <a:lnTo>
                    <a:pt x="1976" y="804"/>
                  </a:lnTo>
                  <a:lnTo>
                    <a:pt x="1914" y="852"/>
                  </a:lnTo>
                  <a:lnTo>
                    <a:pt x="1914" y="854"/>
                  </a:lnTo>
                  <a:lnTo>
                    <a:pt x="1866" y="902"/>
                  </a:lnTo>
                  <a:lnTo>
                    <a:pt x="1872" y="910"/>
                  </a:lnTo>
                  <a:lnTo>
                    <a:pt x="1866" y="900"/>
                  </a:lnTo>
                  <a:lnTo>
                    <a:pt x="1818" y="937"/>
                  </a:lnTo>
                  <a:lnTo>
                    <a:pt x="1824" y="946"/>
                  </a:lnTo>
                  <a:lnTo>
                    <a:pt x="1818" y="937"/>
                  </a:lnTo>
                  <a:lnTo>
                    <a:pt x="1759" y="973"/>
                  </a:lnTo>
                  <a:lnTo>
                    <a:pt x="1759" y="973"/>
                  </a:lnTo>
                  <a:lnTo>
                    <a:pt x="1711" y="1008"/>
                  </a:lnTo>
                  <a:lnTo>
                    <a:pt x="1716" y="1017"/>
                  </a:lnTo>
                  <a:lnTo>
                    <a:pt x="1711" y="1008"/>
                  </a:lnTo>
                  <a:lnTo>
                    <a:pt x="1663" y="1033"/>
                  </a:lnTo>
                  <a:lnTo>
                    <a:pt x="1603" y="1069"/>
                  </a:lnTo>
                  <a:lnTo>
                    <a:pt x="1609" y="1079"/>
                  </a:lnTo>
                  <a:lnTo>
                    <a:pt x="1607" y="1069"/>
                  </a:lnTo>
                  <a:lnTo>
                    <a:pt x="1559" y="1081"/>
                  </a:lnTo>
                  <a:lnTo>
                    <a:pt x="1557" y="1081"/>
                  </a:lnTo>
                  <a:lnTo>
                    <a:pt x="1509" y="1104"/>
                  </a:lnTo>
                  <a:lnTo>
                    <a:pt x="1450" y="1129"/>
                  </a:lnTo>
                  <a:lnTo>
                    <a:pt x="1453" y="1138"/>
                  </a:lnTo>
                  <a:lnTo>
                    <a:pt x="1452" y="1129"/>
                  </a:lnTo>
                  <a:lnTo>
                    <a:pt x="1404" y="1140"/>
                  </a:lnTo>
                  <a:lnTo>
                    <a:pt x="1356" y="1152"/>
                  </a:lnTo>
                  <a:lnTo>
                    <a:pt x="1357" y="1161"/>
                  </a:lnTo>
                  <a:lnTo>
                    <a:pt x="1356" y="1150"/>
                  </a:lnTo>
                  <a:lnTo>
                    <a:pt x="1294" y="1163"/>
                  </a:lnTo>
                  <a:lnTo>
                    <a:pt x="1292" y="1165"/>
                  </a:lnTo>
                  <a:lnTo>
                    <a:pt x="1244" y="1188"/>
                  </a:lnTo>
                  <a:lnTo>
                    <a:pt x="1248" y="1198"/>
                  </a:lnTo>
                  <a:lnTo>
                    <a:pt x="1248" y="1186"/>
                  </a:lnTo>
                  <a:lnTo>
                    <a:pt x="1200" y="1186"/>
                  </a:lnTo>
                  <a:lnTo>
                    <a:pt x="1198" y="1186"/>
                  </a:lnTo>
                  <a:lnTo>
                    <a:pt x="1139" y="1198"/>
                  </a:lnTo>
                  <a:lnTo>
                    <a:pt x="1139" y="1200"/>
                  </a:lnTo>
                  <a:lnTo>
                    <a:pt x="1091" y="1213"/>
                  </a:lnTo>
                  <a:lnTo>
                    <a:pt x="1043" y="1225"/>
                  </a:lnTo>
                  <a:lnTo>
                    <a:pt x="1044" y="1234"/>
                  </a:lnTo>
                  <a:lnTo>
                    <a:pt x="1044" y="1223"/>
                  </a:lnTo>
                  <a:lnTo>
                    <a:pt x="985" y="1223"/>
                  </a:lnTo>
                  <a:lnTo>
                    <a:pt x="985" y="1223"/>
                  </a:lnTo>
                  <a:lnTo>
                    <a:pt x="983" y="1225"/>
                  </a:lnTo>
                  <a:lnTo>
                    <a:pt x="935" y="1236"/>
                  </a:lnTo>
                  <a:lnTo>
                    <a:pt x="887" y="1248"/>
                  </a:lnTo>
                  <a:lnTo>
                    <a:pt x="889" y="1257"/>
                  </a:lnTo>
                  <a:lnTo>
                    <a:pt x="889" y="1246"/>
                  </a:lnTo>
                  <a:lnTo>
                    <a:pt x="829" y="1246"/>
                  </a:lnTo>
                  <a:lnTo>
                    <a:pt x="829" y="1246"/>
                  </a:lnTo>
                  <a:lnTo>
                    <a:pt x="828" y="1248"/>
                  </a:lnTo>
                  <a:lnTo>
                    <a:pt x="780" y="1261"/>
                  </a:lnTo>
                  <a:lnTo>
                    <a:pt x="781" y="1271"/>
                  </a:lnTo>
                  <a:lnTo>
                    <a:pt x="781" y="1259"/>
                  </a:lnTo>
                  <a:lnTo>
                    <a:pt x="733" y="1259"/>
                  </a:lnTo>
                  <a:lnTo>
                    <a:pt x="672" y="1259"/>
                  </a:lnTo>
                  <a:lnTo>
                    <a:pt x="672" y="1259"/>
                  </a:lnTo>
                  <a:lnTo>
                    <a:pt x="670" y="1261"/>
                  </a:lnTo>
                  <a:lnTo>
                    <a:pt x="622" y="1273"/>
                  </a:lnTo>
                  <a:lnTo>
                    <a:pt x="624" y="1282"/>
                  </a:lnTo>
                  <a:lnTo>
                    <a:pt x="624" y="1271"/>
                  </a:lnTo>
                  <a:lnTo>
                    <a:pt x="576" y="1271"/>
                  </a:lnTo>
                  <a:lnTo>
                    <a:pt x="516" y="1271"/>
                  </a:lnTo>
                  <a:lnTo>
                    <a:pt x="516" y="1271"/>
                  </a:lnTo>
                  <a:lnTo>
                    <a:pt x="515" y="1273"/>
                  </a:lnTo>
                  <a:lnTo>
                    <a:pt x="467" y="1284"/>
                  </a:lnTo>
                  <a:lnTo>
                    <a:pt x="468" y="1294"/>
                  </a:lnTo>
                  <a:lnTo>
                    <a:pt x="468" y="1282"/>
                  </a:lnTo>
                  <a:lnTo>
                    <a:pt x="420" y="1282"/>
                  </a:lnTo>
                  <a:lnTo>
                    <a:pt x="361" y="1282"/>
                  </a:lnTo>
                  <a:lnTo>
                    <a:pt x="361" y="1282"/>
                  </a:lnTo>
                  <a:lnTo>
                    <a:pt x="359" y="1284"/>
                  </a:lnTo>
                  <a:lnTo>
                    <a:pt x="311" y="1296"/>
                  </a:lnTo>
                  <a:lnTo>
                    <a:pt x="313" y="1305"/>
                  </a:lnTo>
                  <a:lnTo>
                    <a:pt x="313" y="1294"/>
                  </a:lnTo>
                  <a:lnTo>
                    <a:pt x="265" y="1294"/>
                  </a:lnTo>
                  <a:lnTo>
                    <a:pt x="205" y="1294"/>
                  </a:lnTo>
                  <a:lnTo>
                    <a:pt x="157" y="1294"/>
                  </a:lnTo>
                  <a:lnTo>
                    <a:pt x="109" y="1294"/>
                  </a:lnTo>
                  <a:lnTo>
                    <a:pt x="109" y="1294"/>
                  </a:lnTo>
                  <a:lnTo>
                    <a:pt x="108" y="1294"/>
                  </a:lnTo>
                  <a:lnTo>
                    <a:pt x="46" y="1307"/>
                  </a:lnTo>
                  <a:lnTo>
                    <a:pt x="48" y="1319"/>
                  </a:lnTo>
                  <a:lnTo>
                    <a:pt x="48" y="1307"/>
                  </a:lnTo>
                  <a:lnTo>
                    <a:pt x="0" y="13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3129" name="Group 745"/>
            <p:cNvGrpSpPr>
              <a:grpSpLocks/>
            </p:cNvGrpSpPr>
            <p:nvPr/>
          </p:nvGrpSpPr>
          <p:grpSpPr bwMode="auto">
            <a:xfrm>
              <a:off x="1452" y="2991"/>
              <a:ext cx="2599" cy="43"/>
              <a:chOff x="1452" y="2991"/>
              <a:chExt cx="2599" cy="43"/>
            </a:xfrm>
          </p:grpSpPr>
          <p:sp>
            <p:nvSpPr>
              <p:cNvPr id="273130" name="Line 746"/>
              <p:cNvSpPr>
                <a:spLocks noChangeShapeType="1"/>
              </p:cNvSpPr>
              <p:nvPr/>
            </p:nvSpPr>
            <p:spPr bwMode="auto">
              <a:xfrm>
                <a:off x="1452" y="3011"/>
                <a:ext cx="259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31" name="Freeform 747"/>
              <p:cNvSpPr>
                <a:spLocks/>
              </p:cNvSpPr>
              <p:nvPr/>
            </p:nvSpPr>
            <p:spPr bwMode="auto">
              <a:xfrm>
                <a:off x="3983" y="2991"/>
                <a:ext cx="68" cy="43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136" y="43"/>
                  </a:cxn>
                  <a:cxn ang="0">
                    <a:pos x="0" y="0"/>
                  </a:cxn>
                </a:cxnLst>
                <a:rect l="0" t="0" r="r" b="b"/>
                <a:pathLst>
                  <a:path w="136" h="87">
                    <a:moveTo>
                      <a:pt x="0" y="87"/>
                    </a:moveTo>
                    <a:lnTo>
                      <a:pt x="136" y="43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3132" name="Group 748"/>
            <p:cNvGrpSpPr>
              <a:grpSpLocks/>
            </p:cNvGrpSpPr>
            <p:nvPr/>
          </p:nvGrpSpPr>
          <p:grpSpPr bwMode="auto">
            <a:xfrm>
              <a:off x="2734" y="1310"/>
              <a:ext cx="43" cy="2045"/>
              <a:chOff x="2734" y="1310"/>
              <a:chExt cx="43" cy="2045"/>
            </a:xfrm>
          </p:grpSpPr>
          <p:sp>
            <p:nvSpPr>
              <p:cNvPr id="273133" name="Line 749"/>
              <p:cNvSpPr>
                <a:spLocks noChangeShapeType="1"/>
              </p:cNvSpPr>
              <p:nvPr/>
            </p:nvSpPr>
            <p:spPr bwMode="auto">
              <a:xfrm flipV="1">
                <a:off x="2754" y="1310"/>
                <a:ext cx="1" cy="20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34" name="Freeform 750"/>
              <p:cNvSpPr>
                <a:spLocks/>
              </p:cNvSpPr>
              <p:nvPr/>
            </p:nvSpPr>
            <p:spPr bwMode="auto">
              <a:xfrm>
                <a:off x="2734" y="1311"/>
                <a:ext cx="43" cy="68"/>
              </a:xfrm>
              <a:custGeom>
                <a:avLst/>
                <a:gdLst/>
                <a:ahLst/>
                <a:cxnLst>
                  <a:cxn ang="0">
                    <a:pos x="86" y="134"/>
                  </a:cxn>
                  <a:cxn ang="0">
                    <a:pos x="42" y="0"/>
                  </a:cxn>
                  <a:cxn ang="0">
                    <a:pos x="0" y="134"/>
                  </a:cxn>
                </a:cxnLst>
                <a:rect l="0" t="0" r="r" b="b"/>
                <a:pathLst>
                  <a:path w="86" h="134">
                    <a:moveTo>
                      <a:pt x="86" y="134"/>
                    </a:moveTo>
                    <a:lnTo>
                      <a:pt x="42" y="0"/>
                    </a:lnTo>
                    <a:lnTo>
                      <a:pt x="0" y="13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3135" name="Freeform 751"/>
            <p:cNvSpPr>
              <a:spLocks/>
            </p:cNvSpPr>
            <p:nvPr/>
          </p:nvSpPr>
          <p:spPr bwMode="auto">
            <a:xfrm>
              <a:off x="1452" y="1310"/>
              <a:ext cx="2598" cy="2045"/>
            </a:xfrm>
            <a:custGeom>
              <a:avLst/>
              <a:gdLst/>
              <a:ahLst/>
              <a:cxnLst>
                <a:cxn ang="0">
                  <a:pos x="0" y="4089"/>
                </a:cxn>
                <a:cxn ang="0">
                  <a:pos x="5197" y="4089"/>
                </a:cxn>
                <a:cxn ang="0">
                  <a:pos x="5197" y="0"/>
                </a:cxn>
              </a:cxnLst>
              <a:rect l="0" t="0" r="r" b="b"/>
              <a:pathLst>
                <a:path w="5197" h="4089">
                  <a:moveTo>
                    <a:pt x="0" y="4089"/>
                  </a:moveTo>
                  <a:lnTo>
                    <a:pt x="5197" y="4089"/>
                  </a:lnTo>
                  <a:lnTo>
                    <a:pt x="519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3136" name="Group 752"/>
          <p:cNvGrpSpPr>
            <a:grpSpLocks/>
          </p:cNvGrpSpPr>
          <p:nvPr/>
        </p:nvGrpSpPr>
        <p:grpSpPr bwMode="auto">
          <a:xfrm>
            <a:off x="1219200" y="1831975"/>
            <a:ext cx="4124325" cy="3246438"/>
            <a:chOff x="2844" y="1646"/>
            <a:chExt cx="2598" cy="2045"/>
          </a:xfrm>
        </p:grpSpPr>
        <p:sp>
          <p:nvSpPr>
            <p:cNvPr id="273137" name="Freeform 753"/>
            <p:cNvSpPr>
              <a:spLocks/>
            </p:cNvSpPr>
            <p:nvPr/>
          </p:nvSpPr>
          <p:spPr bwMode="auto">
            <a:xfrm>
              <a:off x="2844" y="2672"/>
              <a:ext cx="2598" cy="653"/>
            </a:xfrm>
            <a:custGeom>
              <a:avLst/>
              <a:gdLst/>
              <a:ahLst/>
              <a:cxnLst>
                <a:cxn ang="0">
                  <a:pos x="48" y="1246"/>
                </a:cxn>
                <a:cxn ang="0">
                  <a:pos x="157" y="1150"/>
                </a:cxn>
                <a:cxn ang="0">
                  <a:pos x="265" y="1054"/>
                </a:cxn>
                <a:cxn ang="0">
                  <a:pos x="361" y="958"/>
                </a:cxn>
                <a:cxn ang="0">
                  <a:pos x="468" y="876"/>
                </a:cxn>
                <a:cxn ang="0">
                  <a:pos x="576" y="791"/>
                </a:cxn>
                <a:cxn ang="0">
                  <a:pos x="672" y="707"/>
                </a:cxn>
                <a:cxn ang="0">
                  <a:pos x="781" y="636"/>
                </a:cxn>
                <a:cxn ang="0">
                  <a:pos x="889" y="565"/>
                </a:cxn>
                <a:cxn ang="0">
                  <a:pos x="985" y="503"/>
                </a:cxn>
                <a:cxn ang="0">
                  <a:pos x="1092" y="432"/>
                </a:cxn>
                <a:cxn ang="0">
                  <a:pos x="1200" y="373"/>
                </a:cxn>
                <a:cxn ang="0">
                  <a:pos x="1296" y="325"/>
                </a:cxn>
                <a:cxn ang="0">
                  <a:pos x="1405" y="277"/>
                </a:cxn>
                <a:cxn ang="0">
                  <a:pos x="1513" y="229"/>
                </a:cxn>
                <a:cxn ang="0">
                  <a:pos x="1609" y="181"/>
                </a:cxn>
                <a:cxn ang="0">
                  <a:pos x="1716" y="144"/>
                </a:cxn>
                <a:cxn ang="0">
                  <a:pos x="1824" y="108"/>
                </a:cxn>
                <a:cxn ang="0">
                  <a:pos x="1920" y="85"/>
                </a:cxn>
                <a:cxn ang="0">
                  <a:pos x="2029" y="60"/>
                </a:cxn>
                <a:cxn ang="0">
                  <a:pos x="2137" y="37"/>
                </a:cxn>
                <a:cxn ang="0">
                  <a:pos x="2233" y="23"/>
                </a:cxn>
                <a:cxn ang="0">
                  <a:pos x="2340" y="12"/>
                </a:cxn>
                <a:cxn ang="0">
                  <a:pos x="2450" y="0"/>
                </a:cxn>
                <a:cxn ang="0">
                  <a:pos x="2546" y="0"/>
                </a:cxn>
                <a:cxn ang="0">
                  <a:pos x="2653" y="0"/>
                </a:cxn>
                <a:cxn ang="0">
                  <a:pos x="2749" y="0"/>
                </a:cxn>
                <a:cxn ang="0">
                  <a:pos x="2857" y="12"/>
                </a:cxn>
                <a:cxn ang="0">
                  <a:pos x="2966" y="23"/>
                </a:cxn>
                <a:cxn ang="0">
                  <a:pos x="3062" y="37"/>
                </a:cxn>
                <a:cxn ang="0">
                  <a:pos x="3170" y="60"/>
                </a:cxn>
                <a:cxn ang="0">
                  <a:pos x="3277" y="85"/>
                </a:cxn>
                <a:cxn ang="0">
                  <a:pos x="3373" y="108"/>
                </a:cxn>
                <a:cxn ang="0">
                  <a:pos x="3481" y="144"/>
                </a:cxn>
                <a:cxn ang="0">
                  <a:pos x="3590" y="181"/>
                </a:cxn>
                <a:cxn ang="0">
                  <a:pos x="3686" y="229"/>
                </a:cxn>
                <a:cxn ang="0">
                  <a:pos x="3794" y="277"/>
                </a:cxn>
                <a:cxn ang="0">
                  <a:pos x="3901" y="325"/>
                </a:cxn>
                <a:cxn ang="0">
                  <a:pos x="3997" y="373"/>
                </a:cxn>
                <a:cxn ang="0">
                  <a:pos x="4105" y="432"/>
                </a:cxn>
                <a:cxn ang="0">
                  <a:pos x="4214" y="503"/>
                </a:cxn>
                <a:cxn ang="0">
                  <a:pos x="4310" y="565"/>
                </a:cxn>
                <a:cxn ang="0">
                  <a:pos x="4418" y="636"/>
                </a:cxn>
                <a:cxn ang="0">
                  <a:pos x="4525" y="707"/>
                </a:cxn>
                <a:cxn ang="0">
                  <a:pos x="4621" y="791"/>
                </a:cxn>
                <a:cxn ang="0">
                  <a:pos x="4729" y="876"/>
                </a:cxn>
                <a:cxn ang="0">
                  <a:pos x="4838" y="958"/>
                </a:cxn>
                <a:cxn ang="0">
                  <a:pos x="4934" y="1054"/>
                </a:cxn>
                <a:cxn ang="0">
                  <a:pos x="5042" y="1150"/>
                </a:cxn>
                <a:cxn ang="0">
                  <a:pos x="5149" y="1246"/>
                </a:cxn>
              </a:cxnLst>
              <a:rect l="0" t="0" r="r" b="b"/>
              <a:pathLst>
                <a:path w="5197" h="1308">
                  <a:moveTo>
                    <a:pt x="0" y="1308"/>
                  </a:moveTo>
                  <a:lnTo>
                    <a:pt x="48" y="1246"/>
                  </a:lnTo>
                  <a:lnTo>
                    <a:pt x="109" y="1198"/>
                  </a:lnTo>
                  <a:lnTo>
                    <a:pt x="157" y="1150"/>
                  </a:lnTo>
                  <a:lnTo>
                    <a:pt x="205" y="1102"/>
                  </a:lnTo>
                  <a:lnTo>
                    <a:pt x="265" y="1054"/>
                  </a:lnTo>
                  <a:lnTo>
                    <a:pt x="313" y="1006"/>
                  </a:lnTo>
                  <a:lnTo>
                    <a:pt x="361" y="958"/>
                  </a:lnTo>
                  <a:lnTo>
                    <a:pt x="420" y="924"/>
                  </a:lnTo>
                  <a:lnTo>
                    <a:pt x="468" y="876"/>
                  </a:lnTo>
                  <a:lnTo>
                    <a:pt x="516" y="828"/>
                  </a:lnTo>
                  <a:lnTo>
                    <a:pt x="576" y="791"/>
                  </a:lnTo>
                  <a:lnTo>
                    <a:pt x="624" y="755"/>
                  </a:lnTo>
                  <a:lnTo>
                    <a:pt x="672" y="707"/>
                  </a:lnTo>
                  <a:lnTo>
                    <a:pt x="733" y="672"/>
                  </a:lnTo>
                  <a:lnTo>
                    <a:pt x="781" y="636"/>
                  </a:lnTo>
                  <a:lnTo>
                    <a:pt x="829" y="599"/>
                  </a:lnTo>
                  <a:lnTo>
                    <a:pt x="889" y="565"/>
                  </a:lnTo>
                  <a:lnTo>
                    <a:pt x="937" y="528"/>
                  </a:lnTo>
                  <a:lnTo>
                    <a:pt x="985" y="503"/>
                  </a:lnTo>
                  <a:lnTo>
                    <a:pt x="1044" y="469"/>
                  </a:lnTo>
                  <a:lnTo>
                    <a:pt x="1092" y="432"/>
                  </a:lnTo>
                  <a:lnTo>
                    <a:pt x="1140" y="407"/>
                  </a:lnTo>
                  <a:lnTo>
                    <a:pt x="1200" y="373"/>
                  </a:lnTo>
                  <a:lnTo>
                    <a:pt x="1248" y="348"/>
                  </a:lnTo>
                  <a:lnTo>
                    <a:pt x="1296" y="325"/>
                  </a:lnTo>
                  <a:lnTo>
                    <a:pt x="1357" y="300"/>
                  </a:lnTo>
                  <a:lnTo>
                    <a:pt x="1405" y="277"/>
                  </a:lnTo>
                  <a:lnTo>
                    <a:pt x="1453" y="252"/>
                  </a:lnTo>
                  <a:lnTo>
                    <a:pt x="1513" y="229"/>
                  </a:lnTo>
                  <a:lnTo>
                    <a:pt x="1561" y="204"/>
                  </a:lnTo>
                  <a:lnTo>
                    <a:pt x="1609" y="181"/>
                  </a:lnTo>
                  <a:lnTo>
                    <a:pt x="1668" y="167"/>
                  </a:lnTo>
                  <a:lnTo>
                    <a:pt x="1716" y="144"/>
                  </a:lnTo>
                  <a:lnTo>
                    <a:pt x="1764" y="133"/>
                  </a:lnTo>
                  <a:lnTo>
                    <a:pt x="1824" y="108"/>
                  </a:lnTo>
                  <a:lnTo>
                    <a:pt x="1872" y="96"/>
                  </a:lnTo>
                  <a:lnTo>
                    <a:pt x="1920" y="85"/>
                  </a:lnTo>
                  <a:lnTo>
                    <a:pt x="1981" y="71"/>
                  </a:lnTo>
                  <a:lnTo>
                    <a:pt x="2029" y="60"/>
                  </a:lnTo>
                  <a:lnTo>
                    <a:pt x="2077" y="48"/>
                  </a:lnTo>
                  <a:lnTo>
                    <a:pt x="2137" y="37"/>
                  </a:lnTo>
                  <a:lnTo>
                    <a:pt x="2185" y="23"/>
                  </a:lnTo>
                  <a:lnTo>
                    <a:pt x="2233" y="23"/>
                  </a:lnTo>
                  <a:lnTo>
                    <a:pt x="2292" y="12"/>
                  </a:lnTo>
                  <a:lnTo>
                    <a:pt x="2340" y="12"/>
                  </a:lnTo>
                  <a:lnTo>
                    <a:pt x="2388" y="0"/>
                  </a:lnTo>
                  <a:lnTo>
                    <a:pt x="2450" y="0"/>
                  </a:lnTo>
                  <a:lnTo>
                    <a:pt x="2498" y="0"/>
                  </a:lnTo>
                  <a:lnTo>
                    <a:pt x="2546" y="0"/>
                  </a:lnTo>
                  <a:lnTo>
                    <a:pt x="2605" y="0"/>
                  </a:lnTo>
                  <a:lnTo>
                    <a:pt x="2653" y="0"/>
                  </a:lnTo>
                  <a:lnTo>
                    <a:pt x="2701" y="0"/>
                  </a:lnTo>
                  <a:lnTo>
                    <a:pt x="2749" y="0"/>
                  </a:lnTo>
                  <a:lnTo>
                    <a:pt x="2809" y="0"/>
                  </a:lnTo>
                  <a:lnTo>
                    <a:pt x="2857" y="12"/>
                  </a:lnTo>
                  <a:lnTo>
                    <a:pt x="2905" y="12"/>
                  </a:lnTo>
                  <a:lnTo>
                    <a:pt x="2966" y="23"/>
                  </a:lnTo>
                  <a:lnTo>
                    <a:pt x="3014" y="23"/>
                  </a:lnTo>
                  <a:lnTo>
                    <a:pt x="3062" y="37"/>
                  </a:lnTo>
                  <a:lnTo>
                    <a:pt x="3122" y="48"/>
                  </a:lnTo>
                  <a:lnTo>
                    <a:pt x="3170" y="60"/>
                  </a:lnTo>
                  <a:lnTo>
                    <a:pt x="3218" y="71"/>
                  </a:lnTo>
                  <a:lnTo>
                    <a:pt x="3277" y="85"/>
                  </a:lnTo>
                  <a:lnTo>
                    <a:pt x="3325" y="96"/>
                  </a:lnTo>
                  <a:lnTo>
                    <a:pt x="3373" y="108"/>
                  </a:lnTo>
                  <a:lnTo>
                    <a:pt x="3433" y="133"/>
                  </a:lnTo>
                  <a:lnTo>
                    <a:pt x="3481" y="144"/>
                  </a:lnTo>
                  <a:lnTo>
                    <a:pt x="3529" y="167"/>
                  </a:lnTo>
                  <a:lnTo>
                    <a:pt x="3590" y="181"/>
                  </a:lnTo>
                  <a:lnTo>
                    <a:pt x="3638" y="204"/>
                  </a:lnTo>
                  <a:lnTo>
                    <a:pt x="3686" y="229"/>
                  </a:lnTo>
                  <a:lnTo>
                    <a:pt x="3746" y="252"/>
                  </a:lnTo>
                  <a:lnTo>
                    <a:pt x="3794" y="277"/>
                  </a:lnTo>
                  <a:lnTo>
                    <a:pt x="3842" y="300"/>
                  </a:lnTo>
                  <a:lnTo>
                    <a:pt x="3901" y="325"/>
                  </a:lnTo>
                  <a:lnTo>
                    <a:pt x="3949" y="348"/>
                  </a:lnTo>
                  <a:lnTo>
                    <a:pt x="3997" y="373"/>
                  </a:lnTo>
                  <a:lnTo>
                    <a:pt x="4057" y="407"/>
                  </a:lnTo>
                  <a:lnTo>
                    <a:pt x="4105" y="432"/>
                  </a:lnTo>
                  <a:lnTo>
                    <a:pt x="4153" y="469"/>
                  </a:lnTo>
                  <a:lnTo>
                    <a:pt x="4214" y="503"/>
                  </a:lnTo>
                  <a:lnTo>
                    <a:pt x="4262" y="528"/>
                  </a:lnTo>
                  <a:lnTo>
                    <a:pt x="4310" y="565"/>
                  </a:lnTo>
                  <a:lnTo>
                    <a:pt x="4370" y="599"/>
                  </a:lnTo>
                  <a:lnTo>
                    <a:pt x="4418" y="636"/>
                  </a:lnTo>
                  <a:lnTo>
                    <a:pt x="4466" y="672"/>
                  </a:lnTo>
                  <a:lnTo>
                    <a:pt x="4525" y="707"/>
                  </a:lnTo>
                  <a:lnTo>
                    <a:pt x="4573" y="755"/>
                  </a:lnTo>
                  <a:lnTo>
                    <a:pt x="4621" y="791"/>
                  </a:lnTo>
                  <a:lnTo>
                    <a:pt x="4681" y="828"/>
                  </a:lnTo>
                  <a:lnTo>
                    <a:pt x="4729" y="876"/>
                  </a:lnTo>
                  <a:lnTo>
                    <a:pt x="4777" y="924"/>
                  </a:lnTo>
                  <a:lnTo>
                    <a:pt x="4838" y="958"/>
                  </a:lnTo>
                  <a:lnTo>
                    <a:pt x="4886" y="1006"/>
                  </a:lnTo>
                  <a:lnTo>
                    <a:pt x="4934" y="1054"/>
                  </a:lnTo>
                  <a:lnTo>
                    <a:pt x="4994" y="1102"/>
                  </a:lnTo>
                  <a:lnTo>
                    <a:pt x="5042" y="1150"/>
                  </a:lnTo>
                  <a:lnTo>
                    <a:pt x="5090" y="1198"/>
                  </a:lnTo>
                  <a:lnTo>
                    <a:pt x="5149" y="1246"/>
                  </a:lnTo>
                  <a:lnTo>
                    <a:pt x="5197" y="130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38" name="Line 754"/>
            <p:cNvSpPr>
              <a:spLocks noChangeShapeType="1"/>
            </p:cNvSpPr>
            <p:nvPr/>
          </p:nvSpPr>
          <p:spPr bwMode="auto">
            <a:xfrm flipV="1">
              <a:off x="2844" y="1646"/>
              <a:ext cx="1" cy="20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39" name="Freeform 755"/>
            <p:cNvSpPr>
              <a:spLocks/>
            </p:cNvSpPr>
            <p:nvPr/>
          </p:nvSpPr>
          <p:spPr bwMode="auto">
            <a:xfrm>
              <a:off x="2844" y="1646"/>
              <a:ext cx="2598" cy="2045"/>
            </a:xfrm>
            <a:custGeom>
              <a:avLst/>
              <a:gdLst/>
              <a:ahLst/>
              <a:cxnLst>
                <a:cxn ang="0">
                  <a:pos x="0" y="4089"/>
                </a:cxn>
                <a:cxn ang="0">
                  <a:pos x="5197" y="4089"/>
                </a:cxn>
                <a:cxn ang="0">
                  <a:pos x="5197" y="0"/>
                </a:cxn>
              </a:cxnLst>
              <a:rect l="0" t="0" r="r" b="b"/>
              <a:pathLst>
                <a:path w="5197" h="4089">
                  <a:moveTo>
                    <a:pt x="0" y="4089"/>
                  </a:moveTo>
                  <a:lnTo>
                    <a:pt x="5197" y="4089"/>
                  </a:lnTo>
                  <a:lnTo>
                    <a:pt x="519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40" name="Line 756"/>
            <p:cNvSpPr>
              <a:spLocks noChangeShapeType="1"/>
            </p:cNvSpPr>
            <p:nvPr/>
          </p:nvSpPr>
          <p:spPr bwMode="auto">
            <a:xfrm>
              <a:off x="2844" y="1646"/>
              <a:ext cx="2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3141" name="Group 757"/>
          <p:cNvGrpSpPr>
            <a:grpSpLocks/>
          </p:cNvGrpSpPr>
          <p:nvPr/>
        </p:nvGrpSpPr>
        <p:grpSpPr bwMode="auto">
          <a:xfrm>
            <a:off x="1219200" y="1828800"/>
            <a:ext cx="4124325" cy="3244850"/>
            <a:chOff x="1440" y="1296"/>
            <a:chExt cx="2598" cy="2044"/>
          </a:xfrm>
        </p:grpSpPr>
        <p:sp>
          <p:nvSpPr>
            <p:cNvPr id="273142" name="Freeform 758"/>
            <p:cNvSpPr>
              <a:spLocks/>
            </p:cNvSpPr>
            <p:nvPr/>
          </p:nvSpPr>
          <p:spPr bwMode="auto">
            <a:xfrm>
              <a:off x="1440" y="2615"/>
              <a:ext cx="2598" cy="420"/>
            </a:xfrm>
            <a:custGeom>
              <a:avLst/>
              <a:gdLst/>
              <a:ahLst/>
              <a:cxnLst>
                <a:cxn ang="0">
                  <a:pos x="48" y="754"/>
                </a:cxn>
                <a:cxn ang="0">
                  <a:pos x="157" y="802"/>
                </a:cxn>
                <a:cxn ang="0">
                  <a:pos x="265" y="827"/>
                </a:cxn>
                <a:cxn ang="0">
                  <a:pos x="361" y="839"/>
                </a:cxn>
                <a:cxn ang="0">
                  <a:pos x="468" y="839"/>
                </a:cxn>
                <a:cxn ang="0">
                  <a:pos x="576" y="827"/>
                </a:cxn>
                <a:cxn ang="0">
                  <a:pos x="672" y="791"/>
                </a:cxn>
                <a:cxn ang="0">
                  <a:pos x="781" y="754"/>
                </a:cxn>
                <a:cxn ang="0">
                  <a:pos x="889" y="706"/>
                </a:cxn>
                <a:cxn ang="0">
                  <a:pos x="985" y="658"/>
                </a:cxn>
                <a:cxn ang="0">
                  <a:pos x="1092" y="599"/>
                </a:cxn>
                <a:cxn ang="0">
                  <a:pos x="1200" y="539"/>
                </a:cxn>
                <a:cxn ang="0">
                  <a:pos x="1296" y="478"/>
                </a:cxn>
                <a:cxn ang="0">
                  <a:pos x="1405" y="418"/>
                </a:cxn>
                <a:cxn ang="0">
                  <a:pos x="1513" y="359"/>
                </a:cxn>
                <a:cxn ang="0">
                  <a:pos x="1609" y="299"/>
                </a:cxn>
                <a:cxn ang="0">
                  <a:pos x="1716" y="251"/>
                </a:cxn>
                <a:cxn ang="0">
                  <a:pos x="1824" y="190"/>
                </a:cxn>
                <a:cxn ang="0">
                  <a:pos x="1920" y="142"/>
                </a:cxn>
                <a:cxn ang="0">
                  <a:pos x="2029" y="107"/>
                </a:cxn>
                <a:cxn ang="0">
                  <a:pos x="2137" y="71"/>
                </a:cxn>
                <a:cxn ang="0">
                  <a:pos x="2233" y="34"/>
                </a:cxn>
                <a:cxn ang="0">
                  <a:pos x="2340" y="23"/>
                </a:cxn>
                <a:cxn ang="0">
                  <a:pos x="2450" y="0"/>
                </a:cxn>
                <a:cxn ang="0">
                  <a:pos x="2546" y="0"/>
                </a:cxn>
                <a:cxn ang="0">
                  <a:pos x="2653" y="0"/>
                </a:cxn>
                <a:cxn ang="0">
                  <a:pos x="2749" y="0"/>
                </a:cxn>
                <a:cxn ang="0">
                  <a:pos x="2857" y="23"/>
                </a:cxn>
                <a:cxn ang="0">
                  <a:pos x="2966" y="34"/>
                </a:cxn>
                <a:cxn ang="0">
                  <a:pos x="3062" y="71"/>
                </a:cxn>
                <a:cxn ang="0">
                  <a:pos x="3170" y="107"/>
                </a:cxn>
                <a:cxn ang="0">
                  <a:pos x="3277" y="142"/>
                </a:cxn>
                <a:cxn ang="0">
                  <a:pos x="3373" y="190"/>
                </a:cxn>
                <a:cxn ang="0">
                  <a:pos x="3481" y="251"/>
                </a:cxn>
                <a:cxn ang="0">
                  <a:pos x="3590" y="299"/>
                </a:cxn>
                <a:cxn ang="0">
                  <a:pos x="3686" y="359"/>
                </a:cxn>
                <a:cxn ang="0">
                  <a:pos x="3794" y="418"/>
                </a:cxn>
                <a:cxn ang="0">
                  <a:pos x="3901" y="478"/>
                </a:cxn>
                <a:cxn ang="0">
                  <a:pos x="3997" y="539"/>
                </a:cxn>
                <a:cxn ang="0">
                  <a:pos x="4105" y="599"/>
                </a:cxn>
                <a:cxn ang="0">
                  <a:pos x="4214" y="658"/>
                </a:cxn>
                <a:cxn ang="0">
                  <a:pos x="4310" y="706"/>
                </a:cxn>
                <a:cxn ang="0">
                  <a:pos x="4418" y="754"/>
                </a:cxn>
                <a:cxn ang="0">
                  <a:pos x="4525" y="791"/>
                </a:cxn>
                <a:cxn ang="0">
                  <a:pos x="4621" y="827"/>
                </a:cxn>
                <a:cxn ang="0">
                  <a:pos x="4729" y="839"/>
                </a:cxn>
                <a:cxn ang="0">
                  <a:pos x="4838" y="839"/>
                </a:cxn>
                <a:cxn ang="0">
                  <a:pos x="4934" y="827"/>
                </a:cxn>
                <a:cxn ang="0">
                  <a:pos x="5042" y="802"/>
                </a:cxn>
                <a:cxn ang="0">
                  <a:pos x="5149" y="754"/>
                </a:cxn>
              </a:cxnLst>
              <a:rect l="0" t="0" r="r" b="b"/>
              <a:pathLst>
                <a:path w="5197" h="839">
                  <a:moveTo>
                    <a:pt x="0" y="718"/>
                  </a:moveTo>
                  <a:lnTo>
                    <a:pt x="48" y="754"/>
                  </a:lnTo>
                  <a:lnTo>
                    <a:pt x="109" y="779"/>
                  </a:lnTo>
                  <a:lnTo>
                    <a:pt x="157" y="802"/>
                  </a:lnTo>
                  <a:lnTo>
                    <a:pt x="205" y="814"/>
                  </a:lnTo>
                  <a:lnTo>
                    <a:pt x="265" y="827"/>
                  </a:lnTo>
                  <a:lnTo>
                    <a:pt x="313" y="839"/>
                  </a:lnTo>
                  <a:lnTo>
                    <a:pt x="361" y="839"/>
                  </a:lnTo>
                  <a:lnTo>
                    <a:pt x="420" y="839"/>
                  </a:lnTo>
                  <a:lnTo>
                    <a:pt x="468" y="839"/>
                  </a:lnTo>
                  <a:lnTo>
                    <a:pt x="516" y="839"/>
                  </a:lnTo>
                  <a:lnTo>
                    <a:pt x="576" y="827"/>
                  </a:lnTo>
                  <a:lnTo>
                    <a:pt x="624" y="814"/>
                  </a:lnTo>
                  <a:lnTo>
                    <a:pt x="672" y="791"/>
                  </a:lnTo>
                  <a:lnTo>
                    <a:pt x="733" y="779"/>
                  </a:lnTo>
                  <a:lnTo>
                    <a:pt x="781" y="754"/>
                  </a:lnTo>
                  <a:lnTo>
                    <a:pt x="829" y="731"/>
                  </a:lnTo>
                  <a:lnTo>
                    <a:pt x="889" y="706"/>
                  </a:lnTo>
                  <a:lnTo>
                    <a:pt x="937" y="683"/>
                  </a:lnTo>
                  <a:lnTo>
                    <a:pt x="985" y="658"/>
                  </a:lnTo>
                  <a:lnTo>
                    <a:pt x="1044" y="635"/>
                  </a:lnTo>
                  <a:lnTo>
                    <a:pt x="1092" y="599"/>
                  </a:lnTo>
                  <a:lnTo>
                    <a:pt x="1140" y="574"/>
                  </a:lnTo>
                  <a:lnTo>
                    <a:pt x="1200" y="539"/>
                  </a:lnTo>
                  <a:lnTo>
                    <a:pt x="1248" y="514"/>
                  </a:lnTo>
                  <a:lnTo>
                    <a:pt x="1296" y="478"/>
                  </a:lnTo>
                  <a:lnTo>
                    <a:pt x="1357" y="455"/>
                  </a:lnTo>
                  <a:lnTo>
                    <a:pt x="1405" y="418"/>
                  </a:lnTo>
                  <a:lnTo>
                    <a:pt x="1453" y="395"/>
                  </a:lnTo>
                  <a:lnTo>
                    <a:pt x="1513" y="359"/>
                  </a:lnTo>
                  <a:lnTo>
                    <a:pt x="1561" y="334"/>
                  </a:lnTo>
                  <a:lnTo>
                    <a:pt x="1609" y="299"/>
                  </a:lnTo>
                  <a:lnTo>
                    <a:pt x="1668" y="274"/>
                  </a:lnTo>
                  <a:lnTo>
                    <a:pt x="1716" y="251"/>
                  </a:lnTo>
                  <a:lnTo>
                    <a:pt x="1764" y="215"/>
                  </a:lnTo>
                  <a:lnTo>
                    <a:pt x="1824" y="190"/>
                  </a:lnTo>
                  <a:lnTo>
                    <a:pt x="1872" y="167"/>
                  </a:lnTo>
                  <a:lnTo>
                    <a:pt x="1920" y="142"/>
                  </a:lnTo>
                  <a:lnTo>
                    <a:pt x="1981" y="130"/>
                  </a:lnTo>
                  <a:lnTo>
                    <a:pt x="2029" y="107"/>
                  </a:lnTo>
                  <a:lnTo>
                    <a:pt x="2077" y="82"/>
                  </a:lnTo>
                  <a:lnTo>
                    <a:pt x="2137" y="71"/>
                  </a:lnTo>
                  <a:lnTo>
                    <a:pt x="2185" y="59"/>
                  </a:lnTo>
                  <a:lnTo>
                    <a:pt x="2233" y="34"/>
                  </a:lnTo>
                  <a:lnTo>
                    <a:pt x="2292" y="23"/>
                  </a:lnTo>
                  <a:lnTo>
                    <a:pt x="2340" y="23"/>
                  </a:lnTo>
                  <a:lnTo>
                    <a:pt x="2388" y="11"/>
                  </a:lnTo>
                  <a:lnTo>
                    <a:pt x="2450" y="0"/>
                  </a:lnTo>
                  <a:lnTo>
                    <a:pt x="2498" y="0"/>
                  </a:lnTo>
                  <a:lnTo>
                    <a:pt x="2546" y="0"/>
                  </a:lnTo>
                  <a:lnTo>
                    <a:pt x="2605" y="0"/>
                  </a:lnTo>
                  <a:lnTo>
                    <a:pt x="2653" y="0"/>
                  </a:lnTo>
                  <a:lnTo>
                    <a:pt x="2701" y="0"/>
                  </a:lnTo>
                  <a:lnTo>
                    <a:pt x="2749" y="0"/>
                  </a:lnTo>
                  <a:lnTo>
                    <a:pt x="2809" y="11"/>
                  </a:lnTo>
                  <a:lnTo>
                    <a:pt x="2857" y="23"/>
                  </a:lnTo>
                  <a:lnTo>
                    <a:pt x="2905" y="23"/>
                  </a:lnTo>
                  <a:lnTo>
                    <a:pt x="2966" y="34"/>
                  </a:lnTo>
                  <a:lnTo>
                    <a:pt x="3014" y="59"/>
                  </a:lnTo>
                  <a:lnTo>
                    <a:pt x="3062" y="71"/>
                  </a:lnTo>
                  <a:lnTo>
                    <a:pt x="3122" y="82"/>
                  </a:lnTo>
                  <a:lnTo>
                    <a:pt x="3170" y="107"/>
                  </a:lnTo>
                  <a:lnTo>
                    <a:pt x="3218" y="130"/>
                  </a:lnTo>
                  <a:lnTo>
                    <a:pt x="3277" y="142"/>
                  </a:lnTo>
                  <a:lnTo>
                    <a:pt x="3325" y="167"/>
                  </a:lnTo>
                  <a:lnTo>
                    <a:pt x="3373" y="190"/>
                  </a:lnTo>
                  <a:lnTo>
                    <a:pt x="3433" y="215"/>
                  </a:lnTo>
                  <a:lnTo>
                    <a:pt x="3481" y="251"/>
                  </a:lnTo>
                  <a:lnTo>
                    <a:pt x="3529" y="274"/>
                  </a:lnTo>
                  <a:lnTo>
                    <a:pt x="3590" y="299"/>
                  </a:lnTo>
                  <a:lnTo>
                    <a:pt x="3638" y="334"/>
                  </a:lnTo>
                  <a:lnTo>
                    <a:pt x="3686" y="359"/>
                  </a:lnTo>
                  <a:lnTo>
                    <a:pt x="3746" y="395"/>
                  </a:lnTo>
                  <a:lnTo>
                    <a:pt x="3794" y="418"/>
                  </a:lnTo>
                  <a:lnTo>
                    <a:pt x="3842" y="455"/>
                  </a:lnTo>
                  <a:lnTo>
                    <a:pt x="3901" y="478"/>
                  </a:lnTo>
                  <a:lnTo>
                    <a:pt x="3949" y="514"/>
                  </a:lnTo>
                  <a:lnTo>
                    <a:pt x="3997" y="539"/>
                  </a:lnTo>
                  <a:lnTo>
                    <a:pt x="4057" y="574"/>
                  </a:lnTo>
                  <a:lnTo>
                    <a:pt x="4105" y="599"/>
                  </a:lnTo>
                  <a:lnTo>
                    <a:pt x="4153" y="635"/>
                  </a:lnTo>
                  <a:lnTo>
                    <a:pt x="4214" y="658"/>
                  </a:lnTo>
                  <a:lnTo>
                    <a:pt x="4262" y="683"/>
                  </a:lnTo>
                  <a:lnTo>
                    <a:pt x="4310" y="706"/>
                  </a:lnTo>
                  <a:lnTo>
                    <a:pt x="4370" y="731"/>
                  </a:lnTo>
                  <a:lnTo>
                    <a:pt x="4418" y="754"/>
                  </a:lnTo>
                  <a:lnTo>
                    <a:pt x="4466" y="779"/>
                  </a:lnTo>
                  <a:lnTo>
                    <a:pt x="4525" y="791"/>
                  </a:lnTo>
                  <a:lnTo>
                    <a:pt x="4573" y="814"/>
                  </a:lnTo>
                  <a:lnTo>
                    <a:pt x="4621" y="827"/>
                  </a:lnTo>
                  <a:lnTo>
                    <a:pt x="4681" y="839"/>
                  </a:lnTo>
                  <a:lnTo>
                    <a:pt x="4729" y="839"/>
                  </a:lnTo>
                  <a:lnTo>
                    <a:pt x="4777" y="839"/>
                  </a:lnTo>
                  <a:lnTo>
                    <a:pt x="4838" y="839"/>
                  </a:lnTo>
                  <a:lnTo>
                    <a:pt x="4886" y="839"/>
                  </a:lnTo>
                  <a:lnTo>
                    <a:pt x="4934" y="827"/>
                  </a:lnTo>
                  <a:lnTo>
                    <a:pt x="4994" y="814"/>
                  </a:lnTo>
                  <a:lnTo>
                    <a:pt x="5042" y="802"/>
                  </a:lnTo>
                  <a:lnTo>
                    <a:pt x="5090" y="779"/>
                  </a:lnTo>
                  <a:lnTo>
                    <a:pt x="5149" y="754"/>
                  </a:lnTo>
                  <a:lnTo>
                    <a:pt x="5197" y="718"/>
                  </a:lnTo>
                </a:path>
              </a:pathLst>
            </a:custGeom>
            <a:noFill/>
            <a:ln w="15875">
              <a:solidFill>
                <a:srgbClr val="33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43" name="Freeform 759"/>
            <p:cNvSpPr>
              <a:spLocks/>
            </p:cNvSpPr>
            <p:nvPr/>
          </p:nvSpPr>
          <p:spPr bwMode="auto">
            <a:xfrm>
              <a:off x="1440" y="1296"/>
              <a:ext cx="2598" cy="2044"/>
            </a:xfrm>
            <a:custGeom>
              <a:avLst/>
              <a:gdLst/>
              <a:ahLst/>
              <a:cxnLst>
                <a:cxn ang="0">
                  <a:pos x="0" y="4087"/>
                </a:cxn>
                <a:cxn ang="0">
                  <a:pos x="5197" y="4087"/>
                </a:cxn>
                <a:cxn ang="0">
                  <a:pos x="5197" y="0"/>
                </a:cxn>
              </a:cxnLst>
              <a:rect l="0" t="0" r="r" b="b"/>
              <a:pathLst>
                <a:path w="5197" h="4087">
                  <a:moveTo>
                    <a:pt x="0" y="4087"/>
                  </a:moveTo>
                  <a:lnTo>
                    <a:pt x="5197" y="4087"/>
                  </a:lnTo>
                  <a:lnTo>
                    <a:pt x="519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44" name="Line 760"/>
            <p:cNvSpPr>
              <a:spLocks noChangeShapeType="1"/>
            </p:cNvSpPr>
            <p:nvPr/>
          </p:nvSpPr>
          <p:spPr bwMode="auto">
            <a:xfrm flipV="1">
              <a:off x="1440" y="1296"/>
              <a:ext cx="1" cy="2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145" name="Line 761"/>
            <p:cNvSpPr>
              <a:spLocks noChangeShapeType="1"/>
            </p:cNvSpPr>
            <p:nvPr/>
          </p:nvSpPr>
          <p:spPr bwMode="auto">
            <a:xfrm>
              <a:off x="1440" y="1296"/>
              <a:ext cx="2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3146" name="Group 762"/>
          <p:cNvGrpSpPr>
            <a:grpSpLocks/>
          </p:cNvGrpSpPr>
          <p:nvPr/>
        </p:nvGrpSpPr>
        <p:grpSpPr bwMode="auto">
          <a:xfrm>
            <a:off x="1219200" y="1828800"/>
            <a:ext cx="4129088" cy="3249613"/>
            <a:chOff x="1443" y="1298"/>
            <a:chExt cx="2601" cy="2047"/>
          </a:xfrm>
        </p:grpSpPr>
        <p:grpSp>
          <p:nvGrpSpPr>
            <p:cNvPr id="273147" name="Group 763"/>
            <p:cNvGrpSpPr>
              <a:grpSpLocks/>
            </p:cNvGrpSpPr>
            <p:nvPr/>
          </p:nvGrpSpPr>
          <p:grpSpPr bwMode="auto">
            <a:xfrm>
              <a:off x="4038" y="1300"/>
              <a:ext cx="6" cy="2045"/>
              <a:chOff x="3783" y="1096"/>
              <a:chExt cx="6" cy="2045"/>
            </a:xfrm>
          </p:grpSpPr>
          <p:sp>
            <p:nvSpPr>
              <p:cNvPr id="273148" name="Freeform 764"/>
              <p:cNvSpPr>
                <a:spLocks/>
              </p:cNvSpPr>
              <p:nvPr/>
            </p:nvSpPr>
            <p:spPr bwMode="auto">
              <a:xfrm>
                <a:off x="3783" y="313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49" name="Freeform 765"/>
              <p:cNvSpPr>
                <a:spLocks/>
              </p:cNvSpPr>
              <p:nvPr/>
            </p:nvSpPr>
            <p:spPr bwMode="auto">
              <a:xfrm>
                <a:off x="3783" y="3124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0" name="Freeform 766"/>
              <p:cNvSpPr>
                <a:spLocks/>
              </p:cNvSpPr>
              <p:nvPr/>
            </p:nvSpPr>
            <p:spPr bwMode="auto">
              <a:xfrm>
                <a:off x="3783" y="311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1" name="Freeform 767"/>
              <p:cNvSpPr>
                <a:spLocks/>
              </p:cNvSpPr>
              <p:nvPr/>
            </p:nvSpPr>
            <p:spPr bwMode="auto">
              <a:xfrm>
                <a:off x="3783" y="3101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2" name="Freeform 768"/>
              <p:cNvSpPr>
                <a:spLocks/>
              </p:cNvSpPr>
              <p:nvPr/>
            </p:nvSpPr>
            <p:spPr bwMode="auto">
              <a:xfrm>
                <a:off x="3783" y="308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3" name="Freeform 769"/>
              <p:cNvSpPr>
                <a:spLocks/>
              </p:cNvSpPr>
              <p:nvPr/>
            </p:nvSpPr>
            <p:spPr bwMode="auto">
              <a:xfrm>
                <a:off x="3783" y="3078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4" name="Freeform 770"/>
              <p:cNvSpPr>
                <a:spLocks/>
              </p:cNvSpPr>
              <p:nvPr/>
            </p:nvSpPr>
            <p:spPr bwMode="auto">
              <a:xfrm>
                <a:off x="3783" y="306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5" name="Freeform 771"/>
              <p:cNvSpPr>
                <a:spLocks/>
              </p:cNvSpPr>
              <p:nvPr/>
            </p:nvSpPr>
            <p:spPr bwMode="auto">
              <a:xfrm>
                <a:off x="3783" y="3055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6" name="Freeform 772"/>
              <p:cNvSpPr>
                <a:spLocks/>
              </p:cNvSpPr>
              <p:nvPr/>
            </p:nvSpPr>
            <p:spPr bwMode="auto">
              <a:xfrm>
                <a:off x="3783" y="304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7" name="Freeform 773"/>
              <p:cNvSpPr>
                <a:spLocks/>
              </p:cNvSpPr>
              <p:nvPr/>
            </p:nvSpPr>
            <p:spPr bwMode="auto">
              <a:xfrm>
                <a:off x="3783" y="3032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8" name="Freeform 774"/>
              <p:cNvSpPr>
                <a:spLocks/>
              </p:cNvSpPr>
              <p:nvPr/>
            </p:nvSpPr>
            <p:spPr bwMode="auto">
              <a:xfrm>
                <a:off x="3783" y="3020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59" name="Freeform 775"/>
              <p:cNvSpPr>
                <a:spLocks/>
              </p:cNvSpPr>
              <p:nvPr/>
            </p:nvSpPr>
            <p:spPr bwMode="auto">
              <a:xfrm>
                <a:off x="3783" y="3009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0" name="Freeform 776"/>
              <p:cNvSpPr>
                <a:spLocks/>
              </p:cNvSpPr>
              <p:nvPr/>
            </p:nvSpPr>
            <p:spPr bwMode="auto">
              <a:xfrm>
                <a:off x="3783" y="299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1" name="Freeform 777"/>
              <p:cNvSpPr>
                <a:spLocks/>
              </p:cNvSpPr>
              <p:nvPr/>
            </p:nvSpPr>
            <p:spPr bwMode="auto">
              <a:xfrm>
                <a:off x="3783" y="298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2" name="Freeform 778"/>
              <p:cNvSpPr>
                <a:spLocks/>
              </p:cNvSpPr>
              <p:nvPr/>
            </p:nvSpPr>
            <p:spPr bwMode="auto">
              <a:xfrm>
                <a:off x="3783" y="297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3" name="Freeform 779"/>
              <p:cNvSpPr>
                <a:spLocks/>
              </p:cNvSpPr>
              <p:nvPr/>
            </p:nvSpPr>
            <p:spPr bwMode="auto">
              <a:xfrm>
                <a:off x="3783" y="296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4" name="Freeform 780"/>
              <p:cNvSpPr>
                <a:spLocks/>
              </p:cNvSpPr>
              <p:nvPr/>
            </p:nvSpPr>
            <p:spPr bwMode="auto">
              <a:xfrm>
                <a:off x="3783" y="295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5" name="Freeform 781"/>
              <p:cNvSpPr>
                <a:spLocks/>
              </p:cNvSpPr>
              <p:nvPr/>
            </p:nvSpPr>
            <p:spPr bwMode="auto">
              <a:xfrm>
                <a:off x="3783" y="293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6" name="Freeform 782"/>
              <p:cNvSpPr>
                <a:spLocks/>
              </p:cNvSpPr>
              <p:nvPr/>
            </p:nvSpPr>
            <p:spPr bwMode="auto">
              <a:xfrm>
                <a:off x="3783" y="2928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7" name="Freeform 783"/>
              <p:cNvSpPr>
                <a:spLocks/>
              </p:cNvSpPr>
              <p:nvPr/>
            </p:nvSpPr>
            <p:spPr bwMode="auto">
              <a:xfrm>
                <a:off x="3783" y="2916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8" name="Freeform 784"/>
              <p:cNvSpPr>
                <a:spLocks/>
              </p:cNvSpPr>
              <p:nvPr/>
            </p:nvSpPr>
            <p:spPr bwMode="auto">
              <a:xfrm>
                <a:off x="3783" y="2905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69" name="Freeform 785"/>
              <p:cNvSpPr>
                <a:spLocks/>
              </p:cNvSpPr>
              <p:nvPr/>
            </p:nvSpPr>
            <p:spPr bwMode="auto">
              <a:xfrm>
                <a:off x="3783" y="289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0" name="Freeform 786"/>
              <p:cNvSpPr>
                <a:spLocks/>
              </p:cNvSpPr>
              <p:nvPr/>
            </p:nvSpPr>
            <p:spPr bwMode="auto">
              <a:xfrm>
                <a:off x="3783" y="288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1" name="Freeform 787"/>
              <p:cNvSpPr>
                <a:spLocks/>
              </p:cNvSpPr>
              <p:nvPr/>
            </p:nvSpPr>
            <p:spPr bwMode="auto">
              <a:xfrm>
                <a:off x="3783" y="287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2" name="Freeform 788"/>
              <p:cNvSpPr>
                <a:spLocks/>
              </p:cNvSpPr>
              <p:nvPr/>
            </p:nvSpPr>
            <p:spPr bwMode="auto">
              <a:xfrm>
                <a:off x="3783" y="285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3" name="Freeform 789"/>
              <p:cNvSpPr>
                <a:spLocks/>
              </p:cNvSpPr>
              <p:nvPr/>
            </p:nvSpPr>
            <p:spPr bwMode="auto">
              <a:xfrm>
                <a:off x="3783" y="284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4" name="Freeform 790"/>
              <p:cNvSpPr>
                <a:spLocks/>
              </p:cNvSpPr>
              <p:nvPr/>
            </p:nvSpPr>
            <p:spPr bwMode="auto">
              <a:xfrm>
                <a:off x="3783" y="2836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5" name="Freeform 791"/>
              <p:cNvSpPr>
                <a:spLocks/>
              </p:cNvSpPr>
              <p:nvPr/>
            </p:nvSpPr>
            <p:spPr bwMode="auto">
              <a:xfrm>
                <a:off x="3783" y="282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6" name="Freeform 792"/>
              <p:cNvSpPr>
                <a:spLocks/>
              </p:cNvSpPr>
              <p:nvPr/>
            </p:nvSpPr>
            <p:spPr bwMode="auto">
              <a:xfrm>
                <a:off x="3783" y="2813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7" name="Freeform 793"/>
              <p:cNvSpPr>
                <a:spLocks/>
              </p:cNvSpPr>
              <p:nvPr/>
            </p:nvSpPr>
            <p:spPr bwMode="auto">
              <a:xfrm>
                <a:off x="3783" y="2801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8" name="Freeform 794"/>
              <p:cNvSpPr>
                <a:spLocks/>
              </p:cNvSpPr>
              <p:nvPr/>
            </p:nvSpPr>
            <p:spPr bwMode="auto">
              <a:xfrm>
                <a:off x="3783" y="2790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79" name="Freeform 795"/>
              <p:cNvSpPr>
                <a:spLocks/>
              </p:cNvSpPr>
              <p:nvPr/>
            </p:nvSpPr>
            <p:spPr bwMode="auto">
              <a:xfrm>
                <a:off x="3783" y="277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0" name="Freeform 796"/>
              <p:cNvSpPr>
                <a:spLocks/>
              </p:cNvSpPr>
              <p:nvPr/>
            </p:nvSpPr>
            <p:spPr bwMode="auto">
              <a:xfrm>
                <a:off x="3783" y="2767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1" name="Freeform 797"/>
              <p:cNvSpPr>
                <a:spLocks/>
              </p:cNvSpPr>
              <p:nvPr/>
            </p:nvSpPr>
            <p:spPr bwMode="auto">
              <a:xfrm>
                <a:off x="3783" y="275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2" name="Freeform 798"/>
              <p:cNvSpPr>
                <a:spLocks/>
              </p:cNvSpPr>
              <p:nvPr/>
            </p:nvSpPr>
            <p:spPr bwMode="auto">
              <a:xfrm>
                <a:off x="3783" y="2744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3" name="Freeform 799"/>
              <p:cNvSpPr>
                <a:spLocks/>
              </p:cNvSpPr>
              <p:nvPr/>
            </p:nvSpPr>
            <p:spPr bwMode="auto">
              <a:xfrm>
                <a:off x="3783" y="273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4" name="Freeform 800"/>
              <p:cNvSpPr>
                <a:spLocks/>
              </p:cNvSpPr>
              <p:nvPr/>
            </p:nvSpPr>
            <p:spPr bwMode="auto">
              <a:xfrm>
                <a:off x="3783" y="2721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5" name="Freeform 801"/>
              <p:cNvSpPr>
                <a:spLocks/>
              </p:cNvSpPr>
              <p:nvPr/>
            </p:nvSpPr>
            <p:spPr bwMode="auto">
              <a:xfrm>
                <a:off x="3783" y="270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6" name="Freeform 802"/>
              <p:cNvSpPr>
                <a:spLocks/>
              </p:cNvSpPr>
              <p:nvPr/>
            </p:nvSpPr>
            <p:spPr bwMode="auto">
              <a:xfrm>
                <a:off x="3783" y="269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7" name="Freeform 803"/>
              <p:cNvSpPr>
                <a:spLocks/>
              </p:cNvSpPr>
              <p:nvPr/>
            </p:nvSpPr>
            <p:spPr bwMode="auto">
              <a:xfrm>
                <a:off x="3783" y="268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8" name="Freeform 804"/>
              <p:cNvSpPr>
                <a:spLocks/>
              </p:cNvSpPr>
              <p:nvPr/>
            </p:nvSpPr>
            <p:spPr bwMode="auto">
              <a:xfrm>
                <a:off x="3783" y="267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89" name="Freeform 805"/>
              <p:cNvSpPr>
                <a:spLocks/>
              </p:cNvSpPr>
              <p:nvPr/>
            </p:nvSpPr>
            <p:spPr bwMode="auto">
              <a:xfrm>
                <a:off x="3783" y="266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0" name="Freeform 806"/>
              <p:cNvSpPr>
                <a:spLocks/>
              </p:cNvSpPr>
              <p:nvPr/>
            </p:nvSpPr>
            <p:spPr bwMode="auto">
              <a:xfrm>
                <a:off x="3783" y="265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1" name="Freeform 807"/>
              <p:cNvSpPr>
                <a:spLocks/>
              </p:cNvSpPr>
              <p:nvPr/>
            </p:nvSpPr>
            <p:spPr bwMode="auto">
              <a:xfrm>
                <a:off x="3783" y="264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2" name="Freeform 808"/>
              <p:cNvSpPr>
                <a:spLocks/>
              </p:cNvSpPr>
              <p:nvPr/>
            </p:nvSpPr>
            <p:spPr bwMode="auto">
              <a:xfrm>
                <a:off x="3783" y="2628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3" name="Freeform 809"/>
              <p:cNvSpPr>
                <a:spLocks/>
              </p:cNvSpPr>
              <p:nvPr/>
            </p:nvSpPr>
            <p:spPr bwMode="auto">
              <a:xfrm>
                <a:off x="3783" y="2617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4" name="Freeform 810"/>
              <p:cNvSpPr>
                <a:spLocks/>
              </p:cNvSpPr>
              <p:nvPr/>
            </p:nvSpPr>
            <p:spPr bwMode="auto">
              <a:xfrm>
                <a:off x="3783" y="2605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5" name="Freeform 811"/>
              <p:cNvSpPr>
                <a:spLocks/>
              </p:cNvSpPr>
              <p:nvPr/>
            </p:nvSpPr>
            <p:spPr bwMode="auto">
              <a:xfrm>
                <a:off x="3783" y="2594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6" name="Freeform 812"/>
              <p:cNvSpPr>
                <a:spLocks/>
              </p:cNvSpPr>
              <p:nvPr/>
            </p:nvSpPr>
            <p:spPr bwMode="auto">
              <a:xfrm>
                <a:off x="3783" y="258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7" name="Freeform 813"/>
              <p:cNvSpPr>
                <a:spLocks/>
              </p:cNvSpPr>
              <p:nvPr/>
            </p:nvSpPr>
            <p:spPr bwMode="auto">
              <a:xfrm>
                <a:off x="3783" y="257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8" name="Freeform 814"/>
              <p:cNvSpPr>
                <a:spLocks/>
              </p:cNvSpPr>
              <p:nvPr/>
            </p:nvSpPr>
            <p:spPr bwMode="auto">
              <a:xfrm>
                <a:off x="3783" y="255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199" name="Freeform 815"/>
              <p:cNvSpPr>
                <a:spLocks/>
              </p:cNvSpPr>
              <p:nvPr/>
            </p:nvSpPr>
            <p:spPr bwMode="auto">
              <a:xfrm>
                <a:off x="3783" y="2548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0" name="Freeform 816"/>
              <p:cNvSpPr>
                <a:spLocks/>
              </p:cNvSpPr>
              <p:nvPr/>
            </p:nvSpPr>
            <p:spPr bwMode="auto">
              <a:xfrm>
                <a:off x="3783" y="253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1" name="Freeform 817"/>
              <p:cNvSpPr>
                <a:spLocks/>
              </p:cNvSpPr>
              <p:nvPr/>
            </p:nvSpPr>
            <p:spPr bwMode="auto">
              <a:xfrm>
                <a:off x="3783" y="2525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2" name="Freeform 818"/>
              <p:cNvSpPr>
                <a:spLocks/>
              </p:cNvSpPr>
              <p:nvPr/>
            </p:nvSpPr>
            <p:spPr bwMode="auto">
              <a:xfrm>
                <a:off x="3783" y="25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3" name="Freeform 819"/>
              <p:cNvSpPr>
                <a:spLocks/>
              </p:cNvSpPr>
              <p:nvPr/>
            </p:nvSpPr>
            <p:spPr bwMode="auto">
              <a:xfrm>
                <a:off x="3783" y="2502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4" name="Freeform 820"/>
              <p:cNvSpPr>
                <a:spLocks/>
              </p:cNvSpPr>
              <p:nvPr/>
            </p:nvSpPr>
            <p:spPr bwMode="auto">
              <a:xfrm>
                <a:off x="3783" y="2490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5" name="Freeform 821"/>
              <p:cNvSpPr>
                <a:spLocks/>
              </p:cNvSpPr>
              <p:nvPr/>
            </p:nvSpPr>
            <p:spPr bwMode="auto">
              <a:xfrm>
                <a:off x="3783" y="2479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6" name="Freeform 822"/>
              <p:cNvSpPr>
                <a:spLocks/>
              </p:cNvSpPr>
              <p:nvPr/>
            </p:nvSpPr>
            <p:spPr bwMode="auto">
              <a:xfrm>
                <a:off x="3783" y="246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7" name="Freeform 823"/>
              <p:cNvSpPr>
                <a:spLocks/>
              </p:cNvSpPr>
              <p:nvPr/>
            </p:nvSpPr>
            <p:spPr bwMode="auto">
              <a:xfrm>
                <a:off x="3783" y="2456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8" name="Freeform 824"/>
              <p:cNvSpPr>
                <a:spLocks/>
              </p:cNvSpPr>
              <p:nvPr/>
            </p:nvSpPr>
            <p:spPr bwMode="auto">
              <a:xfrm>
                <a:off x="3783" y="244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09" name="Freeform 825"/>
              <p:cNvSpPr>
                <a:spLocks/>
              </p:cNvSpPr>
              <p:nvPr/>
            </p:nvSpPr>
            <p:spPr bwMode="auto">
              <a:xfrm>
                <a:off x="3783" y="2433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0" name="Freeform 826"/>
              <p:cNvSpPr>
                <a:spLocks/>
              </p:cNvSpPr>
              <p:nvPr/>
            </p:nvSpPr>
            <p:spPr bwMode="auto">
              <a:xfrm>
                <a:off x="3783" y="2421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1" name="Freeform 827"/>
              <p:cNvSpPr>
                <a:spLocks/>
              </p:cNvSpPr>
              <p:nvPr/>
            </p:nvSpPr>
            <p:spPr bwMode="auto">
              <a:xfrm>
                <a:off x="3783" y="2410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2" name="Freeform 828"/>
              <p:cNvSpPr>
                <a:spLocks/>
              </p:cNvSpPr>
              <p:nvPr/>
            </p:nvSpPr>
            <p:spPr bwMode="auto">
              <a:xfrm>
                <a:off x="3783" y="239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3" name="Freeform 829"/>
              <p:cNvSpPr>
                <a:spLocks/>
              </p:cNvSpPr>
              <p:nvPr/>
            </p:nvSpPr>
            <p:spPr bwMode="auto">
              <a:xfrm>
                <a:off x="3783" y="238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4" name="Freeform 830"/>
              <p:cNvSpPr>
                <a:spLocks/>
              </p:cNvSpPr>
              <p:nvPr/>
            </p:nvSpPr>
            <p:spPr bwMode="auto">
              <a:xfrm>
                <a:off x="3783" y="237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5" name="Freeform 831"/>
              <p:cNvSpPr>
                <a:spLocks/>
              </p:cNvSpPr>
              <p:nvPr/>
            </p:nvSpPr>
            <p:spPr bwMode="auto">
              <a:xfrm>
                <a:off x="3783" y="236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6" name="Freeform 832"/>
              <p:cNvSpPr>
                <a:spLocks/>
              </p:cNvSpPr>
              <p:nvPr/>
            </p:nvSpPr>
            <p:spPr bwMode="auto">
              <a:xfrm>
                <a:off x="3783" y="235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7" name="Freeform 833"/>
              <p:cNvSpPr>
                <a:spLocks/>
              </p:cNvSpPr>
              <p:nvPr/>
            </p:nvSpPr>
            <p:spPr bwMode="auto">
              <a:xfrm>
                <a:off x="3783" y="234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8" name="Freeform 834"/>
              <p:cNvSpPr>
                <a:spLocks/>
              </p:cNvSpPr>
              <p:nvPr/>
            </p:nvSpPr>
            <p:spPr bwMode="auto">
              <a:xfrm>
                <a:off x="3783" y="232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19" name="Freeform 835"/>
              <p:cNvSpPr>
                <a:spLocks/>
              </p:cNvSpPr>
              <p:nvPr/>
            </p:nvSpPr>
            <p:spPr bwMode="auto">
              <a:xfrm>
                <a:off x="3783" y="2317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0" name="Freeform 836"/>
              <p:cNvSpPr>
                <a:spLocks/>
              </p:cNvSpPr>
              <p:nvPr/>
            </p:nvSpPr>
            <p:spPr bwMode="auto">
              <a:xfrm>
                <a:off x="3783" y="2306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1" name="Freeform 837"/>
              <p:cNvSpPr>
                <a:spLocks/>
              </p:cNvSpPr>
              <p:nvPr/>
            </p:nvSpPr>
            <p:spPr bwMode="auto">
              <a:xfrm>
                <a:off x="3783" y="2294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2" name="Freeform 838"/>
              <p:cNvSpPr>
                <a:spLocks/>
              </p:cNvSpPr>
              <p:nvPr/>
            </p:nvSpPr>
            <p:spPr bwMode="auto">
              <a:xfrm>
                <a:off x="3783" y="228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3" name="Freeform 839"/>
              <p:cNvSpPr>
                <a:spLocks/>
              </p:cNvSpPr>
              <p:nvPr/>
            </p:nvSpPr>
            <p:spPr bwMode="auto">
              <a:xfrm>
                <a:off x="3783" y="227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4" name="Freeform 840"/>
              <p:cNvSpPr>
                <a:spLocks/>
              </p:cNvSpPr>
              <p:nvPr/>
            </p:nvSpPr>
            <p:spPr bwMode="auto">
              <a:xfrm>
                <a:off x="3783" y="226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5" name="Freeform 841"/>
              <p:cNvSpPr>
                <a:spLocks/>
              </p:cNvSpPr>
              <p:nvPr/>
            </p:nvSpPr>
            <p:spPr bwMode="auto">
              <a:xfrm>
                <a:off x="3783" y="224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6" name="Freeform 842"/>
              <p:cNvSpPr>
                <a:spLocks/>
              </p:cNvSpPr>
              <p:nvPr/>
            </p:nvSpPr>
            <p:spPr bwMode="auto">
              <a:xfrm>
                <a:off x="3783" y="2237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7" name="Freeform 843"/>
              <p:cNvSpPr>
                <a:spLocks/>
              </p:cNvSpPr>
              <p:nvPr/>
            </p:nvSpPr>
            <p:spPr bwMode="auto">
              <a:xfrm>
                <a:off x="3783" y="222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8" name="Freeform 844"/>
              <p:cNvSpPr>
                <a:spLocks/>
              </p:cNvSpPr>
              <p:nvPr/>
            </p:nvSpPr>
            <p:spPr bwMode="auto">
              <a:xfrm>
                <a:off x="3783" y="2214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29" name="Freeform 845"/>
              <p:cNvSpPr>
                <a:spLocks/>
              </p:cNvSpPr>
              <p:nvPr/>
            </p:nvSpPr>
            <p:spPr bwMode="auto">
              <a:xfrm>
                <a:off x="3783" y="220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0" name="Freeform 846"/>
              <p:cNvSpPr>
                <a:spLocks/>
              </p:cNvSpPr>
              <p:nvPr/>
            </p:nvSpPr>
            <p:spPr bwMode="auto">
              <a:xfrm>
                <a:off x="3783" y="2191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1" name="Freeform 847"/>
              <p:cNvSpPr>
                <a:spLocks/>
              </p:cNvSpPr>
              <p:nvPr/>
            </p:nvSpPr>
            <p:spPr bwMode="auto">
              <a:xfrm>
                <a:off x="3783" y="217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2" name="Freeform 848"/>
              <p:cNvSpPr>
                <a:spLocks/>
              </p:cNvSpPr>
              <p:nvPr/>
            </p:nvSpPr>
            <p:spPr bwMode="auto">
              <a:xfrm>
                <a:off x="3783" y="2168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3" name="Freeform 849"/>
              <p:cNvSpPr>
                <a:spLocks/>
              </p:cNvSpPr>
              <p:nvPr/>
            </p:nvSpPr>
            <p:spPr bwMode="auto">
              <a:xfrm>
                <a:off x="3783" y="215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4" name="Freeform 850"/>
              <p:cNvSpPr>
                <a:spLocks/>
              </p:cNvSpPr>
              <p:nvPr/>
            </p:nvSpPr>
            <p:spPr bwMode="auto">
              <a:xfrm>
                <a:off x="3783" y="2145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5" name="Freeform 851"/>
              <p:cNvSpPr>
                <a:spLocks/>
              </p:cNvSpPr>
              <p:nvPr/>
            </p:nvSpPr>
            <p:spPr bwMode="auto">
              <a:xfrm>
                <a:off x="3783" y="213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6" name="Freeform 852"/>
              <p:cNvSpPr>
                <a:spLocks/>
              </p:cNvSpPr>
              <p:nvPr/>
            </p:nvSpPr>
            <p:spPr bwMode="auto">
              <a:xfrm>
                <a:off x="3783" y="2122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7" name="Freeform 853"/>
              <p:cNvSpPr>
                <a:spLocks/>
              </p:cNvSpPr>
              <p:nvPr/>
            </p:nvSpPr>
            <p:spPr bwMode="auto">
              <a:xfrm>
                <a:off x="3783" y="2110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8" name="Freeform 854"/>
              <p:cNvSpPr>
                <a:spLocks/>
              </p:cNvSpPr>
              <p:nvPr/>
            </p:nvSpPr>
            <p:spPr bwMode="auto">
              <a:xfrm>
                <a:off x="3783" y="209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39" name="Freeform 855"/>
              <p:cNvSpPr>
                <a:spLocks/>
              </p:cNvSpPr>
              <p:nvPr/>
            </p:nvSpPr>
            <p:spPr bwMode="auto">
              <a:xfrm>
                <a:off x="3783" y="208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0" name="Freeform 856"/>
              <p:cNvSpPr>
                <a:spLocks/>
              </p:cNvSpPr>
              <p:nvPr/>
            </p:nvSpPr>
            <p:spPr bwMode="auto">
              <a:xfrm>
                <a:off x="3783" y="207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1" name="Freeform 857"/>
              <p:cNvSpPr>
                <a:spLocks/>
              </p:cNvSpPr>
              <p:nvPr/>
            </p:nvSpPr>
            <p:spPr bwMode="auto">
              <a:xfrm>
                <a:off x="3783" y="206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2" name="Freeform 858"/>
              <p:cNvSpPr>
                <a:spLocks/>
              </p:cNvSpPr>
              <p:nvPr/>
            </p:nvSpPr>
            <p:spPr bwMode="auto">
              <a:xfrm>
                <a:off x="3783" y="205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3" name="Freeform 859"/>
              <p:cNvSpPr>
                <a:spLocks/>
              </p:cNvSpPr>
              <p:nvPr/>
            </p:nvSpPr>
            <p:spPr bwMode="auto">
              <a:xfrm>
                <a:off x="3783" y="204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4" name="Freeform 860"/>
              <p:cNvSpPr>
                <a:spLocks/>
              </p:cNvSpPr>
              <p:nvPr/>
            </p:nvSpPr>
            <p:spPr bwMode="auto">
              <a:xfrm>
                <a:off x="3783" y="202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5" name="Freeform 861"/>
              <p:cNvSpPr>
                <a:spLocks/>
              </p:cNvSpPr>
              <p:nvPr/>
            </p:nvSpPr>
            <p:spPr bwMode="auto">
              <a:xfrm>
                <a:off x="3783" y="2018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6" name="Freeform 862"/>
              <p:cNvSpPr>
                <a:spLocks/>
              </p:cNvSpPr>
              <p:nvPr/>
            </p:nvSpPr>
            <p:spPr bwMode="auto">
              <a:xfrm>
                <a:off x="3783" y="2006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7" name="Freeform 863"/>
              <p:cNvSpPr>
                <a:spLocks/>
              </p:cNvSpPr>
              <p:nvPr/>
            </p:nvSpPr>
            <p:spPr bwMode="auto">
              <a:xfrm>
                <a:off x="3783" y="1995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8" name="Freeform 864"/>
              <p:cNvSpPr>
                <a:spLocks/>
              </p:cNvSpPr>
              <p:nvPr/>
            </p:nvSpPr>
            <p:spPr bwMode="auto">
              <a:xfrm>
                <a:off x="3783" y="198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49" name="Freeform 865"/>
              <p:cNvSpPr>
                <a:spLocks/>
              </p:cNvSpPr>
              <p:nvPr/>
            </p:nvSpPr>
            <p:spPr bwMode="auto">
              <a:xfrm>
                <a:off x="3783" y="197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0" name="Freeform 866"/>
              <p:cNvSpPr>
                <a:spLocks/>
              </p:cNvSpPr>
              <p:nvPr/>
            </p:nvSpPr>
            <p:spPr bwMode="auto">
              <a:xfrm>
                <a:off x="3783" y="196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1" name="Freeform 867"/>
              <p:cNvSpPr>
                <a:spLocks/>
              </p:cNvSpPr>
              <p:nvPr/>
            </p:nvSpPr>
            <p:spPr bwMode="auto">
              <a:xfrm>
                <a:off x="3783" y="1949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2" name="Freeform 868"/>
              <p:cNvSpPr>
                <a:spLocks/>
              </p:cNvSpPr>
              <p:nvPr/>
            </p:nvSpPr>
            <p:spPr bwMode="auto">
              <a:xfrm>
                <a:off x="3783" y="193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3" name="Freeform 869"/>
              <p:cNvSpPr>
                <a:spLocks/>
              </p:cNvSpPr>
              <p:nvPr/>
            </p:nvSpPr>
            <p:spPr bwMode="auto">
              <a:xfrm>
                <a:off x="3783" y="1926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4" name="Freeform 870"/>
              <p:cNvSpPr>
                <a:spLocks/>
              </p:cNvSpPr>
              <p:nvPr/>
            </p:nvSpPr>
            <p:spPr bwMode="auto">
              <a:xfrm>
                <a:off x="3783" y="191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5" name="Freeform 871"/>
              <p:cNvSpPr>
                <a:spLocks/>
              </p:cNvSpPr>
              <p:nvPr/>
            </p:nvSpPr>
            <p:spPr bwMode="auto">
              <a:xfrm>
                <a:off x="3783" y="1903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6" name="Freeform 872"/>
              <p:cNvSpPr>
                <a:spLocks/>
              </p:cNvSpPr>
              <p:nvPr/>
            </p:nvSpPr>
            <p:spPr bwMode="auto">
              <a:xfrm>
                <a:off x="3783" y="1891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7" name="Freeform 873"/>
              <p:cNvSpPr>
                <a:spLocks/>
              </p:cNvSpPr>
              <p:nvPr/>
            </p:nvSpPr>
            <p:spPr bwMode="auto">
              <a:xfrm>
                <a:off x="3783" y="1880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8" name="Freeform 874"/>
              <p:cNvSpPr>
                <a:spLocks/>
              </p:cNvSpPr>
              <p:nvPr/>
            </p:nvSpPr>
            <p:spPr bwMode="auto">
              <a:xfrm>
                <a:off x="3783" y="186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59" name="Freeform 875"/>
              <p:cNvSpPr>
                <a:spLocks/>
              </p:cNvSpPr>
              <p:nvPr/>
            </p:nvSpPr>
            <p:spPr bwMode="auto">
              <a:xfrm>
                <a:off x="3783" y="1857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0" name="Freeform 876"/>
              <p:cNvSpPr>
                <a:spLocks/>
              </p:cNvSpPr>
              <p:nvPr/>
            </p:nvSpPr>
            <p:spPr bwMode="auto">
              <a:xfrm>
                <a:off x="3783" y="184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1" name="Freeform 877"/>
              <p:cNvSpPr>
                <a:spLocks/>
              </p:cNvSpPr>
              <p:nvPr/>
            </p:nvSpPr>
            <p:spPr bwMode="auto">
              <a:xfrm>
                <a:off x="3783" y="1834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2" name="Freeform 878"/>
              <p:cNvSpPr>
                <a:spLocks/>
              </p:cNvSpPr>
              <p:nvPr/>
            </p:nvSpPr>
            <p:spPr bwMode="auto">
              <a:xfrm>
                <a:off x="3783" y="182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3" name="Freeform 879"/>
              <p:cNvSpPr>
                <a:spLocks/>
              </p:cNvSpPr>
              <p:nvPr/>
            </p:nvSpPr>
            <p:spPr bwMode="auto">
              <a:xfrm>
                <a:off x="3783" y="1811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4" name="Freeform 880"/>
              <p:cNvSpPr>
                <a:spLocks/>
              </p:cNvSpPr>
              <p:nvPr/>
            </p:nvSpPr>
            <p:spPr bwMode="auto">
              <a:xfrm>
                <a:off x="3783" y="179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5" name="Freeform 881"/>
              <p:cNvSpPr>
                <a:spLocks/>
              </p:cNvSpPr>
              <p:nvPr/>
            </p:nvSpPr>
            <p:spPr bwMode="auto">
              <a:xfrm>
                <a:off x="3783" y="178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6" name="Freeform 882"/>
              <p:cNvSpPr>
                <a:spLocks/>
              </p:cNvSpPr>
              <p:nvPr/>
            </p:nvSpPr>
            <p:spPr bwMode="auto">
              <a:xfrm>
                <a:off x="3783" y="177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7" name="Freeform 883"/>
              <p:cNvSpPr>
                <a:spLocks/>
              </p:cNvSpPr>
              <p:nvPr/>
            </p:nvSpPr>
            <p:spPr bwMode="auto">
              <a:xfrm>
                <a:off x="3783" y="176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8" name="Freeform 884"/>
              <p:cNvSpPr>
                <a:spLocks/>
              </p:cNvSpPr>
              <p:nvPr/>
            </p:nvSpPr>
            <p:spPr bwMode="auto">
              <a:xfrm>
                <a:off x="3783" y="175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69" name="Freeform 885"/>
              <p:cNvSpPr>
                <a:spLocks/>
              </p:cNvSpPr>
              <p:nvPr/>
            </p:nvSpPr>
            <p:spPr bwMode="auto">
              <a:xfrm>
                <a:off x="3783" y="174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0" name="Freeform 886"/>
              <p:cNvSpPr>
                <a:spLocks/>
              </p:cNvSpPr>
              <p:nvPr/>
            </p:nvSpPr>
            <p:spPr bwMode="auto">
              <a:xfrm>
                <a:off x="3783" y="173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1" name="Freeform 887"/>
              <p:cNvSpPr>
                <a:spLocks/>
              </p:cNvSpPr>
              <p:nvPr/>
            </p:nvSpPr>
            <p:spPr bwMode="auto">
              <a:xfrm>
                <a:off x="3783" y="1718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2" name="Freeform 888"/>
              <p:cNvSpPr>
                <a:spLocks/>
              </p:cNvSpPr>
              <p:nvPr/>
            </p:nvSpPr>
            <p:spPr bwMode="auto">
              <a:xfrm>
                <a:off x="3783" y="1707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3" name="Freeform 889"/>
              <p:cNvSpPr>
                <a:spLocks/>
              </p:cNvSpPr>
              <p:nvPr/>
            </p:nvSpPr>
            <p:spPr bwMode="auto">
              <a:xfrm>
                <a:off x="3783" y="1695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4" name="Freeform 890"/>
              <p:cNvSpPr>
                <a:spLocks/>
              </p:cNvSpPr>
              <p:nvPr/>
            </p:nvSpPr>
            <p:spPr bwMode="auto">
              <a:xfrm>
                <a:off x="3783" y="1684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5" name="Freeform 891"/>
              <p:cNvSpPr>
                <a:spLocks/>
              </p:cNvSpPr>
              <p:nvPr/>
            </p:nvSpPr>
            <p:spPr bwMode="auto">
              <a:xfrm>
                <a:off x="3783" y="167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6" name="Freeform 892"/>
              <p:cNvSpPr>
                <a:spLocks/>
              </p:cNvSpPr>
              <p:nvPr/>
            </p:nvSpPr>
            <p:spPr bwMode="auto">
              <a:xfrm>
                <a:off x="3783" y="166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7" name="Freeform 893"/>
              <p:cNvSpPr>
                <a:spLocks/>
              </p:cNvSpPr>
              <p:nvPr/>
            </p:nvSpPr>
            <p:spPr bwMode="auto">
              <a:xfrm>
                <a:off x="3783" y="164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8" name="Freeform 894"/>
              <p:cNvSpPr>
                <a:spLocks/>
              </p:cNvSpPr>
              <p:nvPr/>
            </p:nvSpPr>
            <p:spPr bwMode="auto">
              <a:xfrm>
                <a:off x="3783" y="1638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79" name="Freeform 895"/>
              <p:cNvSpPr>
                <a:spLocks/>
              </p:cNvSpPr>
              <p:nvPr/>
            </p:nvSpPr>
            <p:spPr bwMode="auto">
              <a:xfrm>
                <a:off x="3783" y="162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0" name="Freeform 896"/>
              <p:cNvSpPr>
                <a:spLocks/>
              </p:cNvSpPr>
              <p:nvPr/>
            </p:nvSpPr>
            <p:spPr bwMode="auto">
              <a:xfrm>
                <a:off x="3783" y="1615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1" name="Freeform 897"/>
              <p:cNvSpPr>
                <a:spLocks/>
              </p:cNvSpPr>
              <p:nvPr/>
            </p:nvSpPr>
            <p:spPr bwMode="auto">
              <a:xfrm>
                <a:off x="3783" y="160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2" name="Freeform 898"/>
              <p:cNvSpPr>
                <a:spLocks/>
              </p:cNvSpPr>
              <p:nvPr/>
            </p:nvSpPr>
            <p:spPr bwMode="auto">
              <a:xfrm>
                <a:off x="3783" y="1592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3" name="Freeform 899"/>
              <p:cNvSpPr>
                <a:spLocks/>
              </p:cNvSpPr>
              <p:nvPr/>
            </p:nvSpPr>
            <p:spPr bwMode="auto">
              <a:xfrm>
                <a:off x="3783" y="1580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4" name="Freeform 900"/>
              <p:cNvSpPr>
                <a:spLocks/>
              </p:cNvSpPr>
              <p:nvPr/>
            </p:nvSpPr>
            <p:spPr bwMode="auto">
              <a:xfrm>
                <a:off x="3783" y="1569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5" name="Freeform 901"/>
              <p:cNvSpPr>
                <a:spLocks/>
              </p:cNvSpPr>
              <p:nvPr/>
            </p:nvSpPr>
            <p:spPr bwMode="auto">
              <a:xfrm>
                <a:off x="3783" y="155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6" name="Freeform 902"/>
              <p:cNvSpPr>
                <a:spLocks/>
              </p:cNvSpPr>
              <p:nvPr/>
            </p:nvSpPr>
            <p:spPr bwMode="auto">
              <a:xfrm>
                <a:off x="3783" y="1546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7" name="Freeform 903"/>
              <p:cNvSpPr>
                <a:spLocks/>
              </p:cNvSpPr>
              <p:nvPr/>
            </p:nvSpPr>
            <p:spPr bwMode="auto">
              <a:xfrm>
                <a:off x="3783" y="1534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8" name="Freeform 904"/>
              <p:cNvSpPr>
                <a:spLocks/>
              </p:cNvSpPr>
              <p:nvPr/>
            </p:nvSpPr>
            <p:spPr bwMode="auto">
              <a:xfrm>
                <a:off x="3783" y="1523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89" name="Freeform 905"/>
              <p:cNvSpPr>
                <a:spLocks/>
              </p:cNvSpPr>
              <p:nvPr/>
            </p:nvSpPr>
            <p:spPr bwMode="auto">
              <a:xfrm>
                <a:off x="3783" y="1511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0" name="Freeform 906"/>
              <p:cNvSpPr>
                <a:spLocks/>
              </p:cNvSpPr>
              <p:nvPr/>
            </p:nvSpPr>
            <p:spPr bwMode="auto">
              <a:xfrm>
                <a:off x="3783" y="149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1" name="Freeform 907"/>
              <p:cNvSpPr>
                <a:spLocks/>
              </p:cNvSpPr>
              <p:nvPr/>
            </p:nvSpPr>
            <p:spPr bwMode="auto">
              <a:xfrm>
                <a:off x="3783" y="148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2" name="Freeform 908"/>
              <p:cNvSpPr>
                <a:spLocks/>
              </p:cNvSpPr>
              <p:nvPr/>
            </p:nvSpPr>
            <p:spPr bwMode="auto">
              <a:xfrm>
                <a:off x="3783" y="147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3" name="Freeform 909"/>
              <p:cNvSpPr>
                <a:spLocks/>
              </p:cNvSpPr>
              <p:nvPr/>
            </p:nvSpPr>
            <p:spPr bwMode="auto">
              <a:xfrm>
                <a:off x="3783" y="146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4" name="Freeform 910"/>
              <p:cNvSpPr>
                <a:spLocks/>
              </p:cNvSpPr>
              <p:nvPr/>
            </p:nvSpPr>
            <p:spPr bwMode="auto">
              <a:xfrm>
                <a:off x="3783" y="145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5" name="Freeform 911"/>
              <p:cNvSpPr>
                <a:spLocks/>
              </p:cNvSpPr>
              <p:nvPr/>
            </p:nvSpPr>
            <p:spPr bwMode="auto">
              <a:xfrm>
                <a:off x="3783" y="144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6" name="Freeform 912"/>
              <p:cNvSpPr>
                <a:spLocks/>
              </p:cNvSpPr>
              <p:nvPr/>
            </p:nvSpPr>
            <p:spPr bwMode="auto">
              <a:xfrm>
                <a:off x="3783" y="1430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7" name="Freeform 913"/>
              <p:cNvSpPr>
                <a:spLocks/>
              </p:cNvSpPr>
              <p:nvPr/>
            </p:nvSpPr>
            <p:spPr bwMode="auto">
              <a:xfrm>
                <a:off x="3783" y="141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8" name="Freeform 914"/>
              <p:cNvSpPr>
                <a:spLocks/>
              </p:cNvSpPr>
              <p:nvPr/>
            </p:nvSpPr>
            <p:spPr bwMode="auto">
              <a:xfrm>
                <a:off x="3783" y="1407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299" name="Freeform 915"/>
              <p:cNvSpPr>
                <a:spLocks/>
              </p:cNvSpPr>
              <p:nvPr/>
            </p:nvSpPr>
            <p:spPr bwMode="auto">
              <a:xfrm>
                <a:off x="3783" y="1396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0" name="Freeform 916"/>
              <p:cNvSpPr>
                <a:spLocks/>
              </p:cNvSpPr>
              <p:nvPr/>
            </p:nvSpPr>
            <p:spPr bwMode="auto">
              <a:xfrm>
                <a:off x="3783" y="1384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1" name="Freeform 917"/>
              <p:cNvSpPr>
                <a:spLocks/>
              </p:cNvSpPr>
              <p:nvPr/>
            </p:nvSpPr>
            <p:spPr bwMode="auto">
              <a:xfrm>
                <a:off x="3783" y="1373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2" name="Freeform 918"/>
              <p:cNvSpPr>
                <a:spLocks/>
              </p:cNvSpPr>
              <p:nvPr/>
            </p:nvSpPr>
            <p:spPr bwMode="auto">
              <a:xfrm>
                <a:off x="3783" y="136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3" name="Freeform 919"/>
              <p:cNvSpPr>
                <a:spLocks/>
              </p:cNvSpPr>
              <p:nvPr/>
            </p:nvSpPr>
            <p:spPr bwMode="auto">
              <a:xfrm>
                <a:off x="3783" y="1350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4" name="Freeform 920"/>
              <p:cNvSpPr>
                <a:spLocks/>
              </p:cNvSpPr>
              <p:nvPr/>
            </p:nvSpPr>
            <p:spPr bwMode="auto">
              <a:xfrm>
                <a:off x="3783" y="133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5" name="Freeform 921"/>
              <p:cNvSpPr>
                <a:spLocks/>
              </p:cNvSpPr>
              <p:nvPr/>
            </p:nvSpPr>
            <p:spPr bwMode="auto">
              <a:xfrm>
                <a:off x="3783" y="1327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6" name="Freeform 922"/>
              <p:cNvSpPr>
                <a:spLocks/>
              </p:cNvSpPr>
              <p:nvPr/>
            </p:nvSpPr>
            <p:spPr bwMode="auto">
              <a:xfrm>
                <a:off x="3783" y="131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7" name="Freeform 923"/>
              <p:cNvSpPr>
                <a:spLocks/>
              </p:cNvSpPr>
              <p:nvPr/>
            </p:nvSpPr>
            <p:spPr bwMode="auto">
              <a:xfrm>
                <a:off x="3783" y="1304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8" name="Freeform 924"/>
              <p:cNvSpPr>
                <a:spLocks/>
              </p:cNvSpPr>
              <p:nvPr/>
            </p:nvSpPr>
            <p:spPr bwMode="auto">
              <a:xfrm>
                <a:off x="3783" y="1292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09" name="Freeform 925"/>
              <p:cNvSpPr>
                <a:spLocks/>
              </p:cNvSpPr>
              <p:nvPr/>
            </p:nvSpPr>
            <p:spPr bwMode="auto">
              <a:xfrm>
                <a:off x="3783" y="1281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0" name="Freeform 926"/>
              <p:cNvSpPr>
                <a:spLocks/>
              </p:cNvSpPr>
              <p:nvPr/>
            </p:nvSpPr>
            <p:spPr bwMode="auto">
              <a:xfrm>
                <a:off x="3783" y="1269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1" name="Freeform 927"/>
              <p:cNvSpPr>
                <a:spLocks/>
              </p:cNvSpPr>
              <p:nvPr/>
            </p:nvSpPr>
            <p:spPr bwMode="auto">
              <a:xfrm>
                <a:off x="3783" y="1258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2" name="Freeform 928"/>
              <p:cNvSpPr>
                <a:spLocks/>
              </p:cNvSpPr>
              <p:nvPr/>
            </p:nvSpPr>
            <p:spPr bwMode="auto">
              <a:xfrm>
                <a:off x="3783" y="1246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3" name="Freeform 929"/>
              <p:cNvSpPr>
                <a:spLocks/>
              </p:cNvSpPr>
              <p:nvPr/>
            </p:nvSpPr>
            <p:spPr bwMode="auto">
              <a:xfrm>
                <a:off x="3783" y="1235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4" name="Freeform 930"/>
              <p:cNvSpPr>
                <a:spLocks/>
              </p:cNvSpPr>
              <p:nvPr/>
            </p:nvSpPr>
            <p:spPr bwMode="auto">
              <a:xfrm>
                <a:off x="3783" y="122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5" name="Freeform 931"/>
              <p:cNvSpPr>
                <a:spLocks/>
              </p:cNvSpPr>
              <p:nvPr/>
            </p:nvSpPr>
            <p:spPr bwMode="auto">
              <a:xfrm>
                <a:off x="3783" y="1212"/>
                <a:ext cx="6" cy="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6" name="Freeform 932"/>
              <p:cNvSpPr>
                <a:spLocks/>
              </p:cNvSpPr>
              <p:nvPr/>
            </p:nvSpPr>
            <p:spPr bwMode="auto">
              <a:xfrm>
                <a:off x="3783" y="1200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7" name="Freeform 933"/>
              <p:cNvSpPr>
                <a:spLocks/>
              </p:cNvSpPr>
              <p:nvPr/>
            </p:nvSpPr>
            <p:spPr bwMode="auto">
              <a:xfrm>
                <a:off x="3783" y="1188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10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0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8" name="Freeform 934"/>
              <p:cNvSpPr>
                <a:spLocks/>
              </p:cNvSpPr>
              <p:nvPr/>
            </p:nvSpPr>
            <p:spPr bwMode="auto">
              <a:xfrm>
                <a:off x="3783" y="1177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19" name="Freeform 935"/>
              <p:cNvSpPr>
                <a:spLocks/>
              </p:cNvSpPr>
              <p:nvPr/>
            </p:nvSpPr>
            <p:spPr bwMode="auto">
              <a:xfrm>
                <a:off x="3783" y="1165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1" y="8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0" name="Freeform 936"/>
              <p:cNvSpPr>
                <a:spLocks/>
              </p:cNvSpPr>
              <p:nvPr/>
            </p:nvSpPr>
            <p:spPr bwMode="auto">
              <a:xfrm>
                <a:off x="3783" y="1154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1" name="Freeform 937"/>
              <p:cNvSpPr>
                <a:spLocks/>
              </p:cNvSpPr>
              <p:nvPr/>
            </p:nvSpPr>
            <p:spPr bwMode="auto">
              <a:xfrm>
                <a:off x="3783" y="1142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2" name="Freeform 938"/>
              <p:cNvSpPr>
                <a:spLocks/>
              </p:cNvSpPr>
              <p:nvPr/>
            </p:nvSpPr>
            <p:spPr bwMode="auto">
              <a:xfrm>
                <a:off x="3783" y="1131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3" name="Freeform 939"/>
              <p:cNvSpPr>
                <a:spLocks/>
              </p:cNvSpPr>
              <p:nvPr/>
            </p:nvSpPr>
            <p:spPr bwMode="auto">
              <a:xfrm>
                <a:off x="3783" y="1119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4" name="Freeform 940"/>
              <p:cNvSpPr>
                <a:spLocks/>
              </p:cNvSpPr>
              <p:nvPr/>
            </p:nvSpPr>
            <p:spPr bwMode="auto">
              <a:xfrm>
                <a:off x="3783" y="1108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325" name="Freeform 941"/>
              <p:cNvSpPr>
                <a:spLocks/>
              </p:cNvSpPr>
              <p:nvPr/>
            </p:nvSpPr>
            <p:spPr bwMode="auto">
              <a:xfrm>
                <a:off x="3783" y="1096"/>
                <a:ext cx="6" cy="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9"/>
                  </a:cxn>
                  <a:cxn ang="0">
                    <a:pos x="9" y="7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lnTo>
                      <a:pt x="1" y="7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3326" name="Freeform 942"/>
            <p:cNvSpPr>
              <a:spLocks/>
            </p:cNvSpPr>
            <p:nvPr/>
          </p:nvSpPr>
          <p:spPr bwMode="auto">
            <a:xfrm>
              <a:off x="1443" y="1532"/>
              <a:ext cx="2598" cy="1708"/>
            </a:xfrm>
            <a:custGeom>
              <a:avLst/>
              <a:gdLst/>
              <a:ahLst/>
              <a:cxnLst>
                <a:cxn ang="0">
                  <a:pos x="48" y="1102"/>
                </a:cxn>
                <a:cxn ang="0">
                  <a:pos x="157" y="0"/>
                </a:cxn>
                <a:cxn ang="0">
                  <a:pos x="265" y="576"/>
                </a:cxn>
                <a:cxn ang="0">
                  <a:pos x="361" y="1619"/>
                </a:cxn>
                <a:cxn ang="0">
                  <a:pos x="468" y="2554"/>
                </a:cxn>
                <a:cxn ang="0">
                  <a:pos x="576" y="3155"/>
                </a:cxn>
                <a:cxn ang="0">
                  <a:pos x="672" y="3395"/>
                </a:cxn>
                <a:cxn ang="0">
                  <a:pos x="781" y="3383"/>
                </a:cxn>
                <a:cxn ang="0">
                  <a:pos x="889" y="3214"/>
                </a:cxn>
                <a:cxn ang="0">
                  <a:pos x="985" y="2999"/>
                </a:cxn>
                <a:cxn ang="0">
                  <a:pos x="1092" y="2807"/>
                </a:cxn>
                <a:cxn ang="0">
                  <a:pos x="1200" y="2675"/>
                </a:cxn>
                <a:cxn ang="0">
                  <a:pos x="1296" y="2627"/>
                </a:cxn>
                <a:cxn ang="0">
                  <a:pos x="1405" y="2627"/>
                </a:cxn>
                <a:cxn ang="0">
                  <a:pos x="1513" y="2650"/>
                </a:cxn>
                <a:cxn ang="0">
                  <a:pos x="1609" y="2675"/>
                </a:cxn>
                <a:cxn ang="0">
                  <a:pos x="1716" y="2675"/>
                </a:cxn>
                <a:cxn ang="0">
                  <a:pos x="1824" y="2615"/>
                </a:cxn>
                <a:cxn ang="0">
                  <a:pos x="1920" y="2506"/>
                </a:cxn>
                <a:cxn ang="0">
                  <a:pos x="2029" y="2350"/>
                </a:cxn>
                <a:cxn ang="0">
                  <a:pos x="2137" y="2158"/>
                </a:cxn>
                <a:cxn ang="0">
                  <a:pos x="2233" y="1966"/>
                </a:cxn>
                <a:cxn ang="0">
                  <a:pos x="2340" y="1788"/>
                </a:cxn>
                <a:cxn ang="0">
                  <a:pos x="2450" y="1655"/>
                </a:cxn>
                <a:cxn ang="0">
                  <a:pos x="2546" y="1582"/>
                </a:cxn>
                <a:cxn ang="0">
                  <a:pos x="2653" y="1582"/>
                </a:cxn>
                <a:cxn ang="0">
                  <a:pos x="2749" y="1655"/>
                </a:cxn>
                <a:cxn ang="0">
                  <a:pos x="2857" y="1788"/>
                </a:cxn>
                <a:cxn ang="0">
                  <a:pos x="2966" y="1966"/>
                </a:cxn>
                <a:cxn ang="0">
                  <a:pos x="3062" y="2158"/>
                </a:cxn>
                <a:cxn ang="0">
                  <a:pos x="3170" y="2350"/>
                </a:cxn>
                <a:cxn ang="0">
                  <a:pos x="3277" y="2506"/>
                </a:cxn>
                <a:cxn ang="0">
                  <a:pos x="3373" y="2615"/>
                </a:cxn>
                <a:cxn ang="0">
                  <a:pos x="3481" y="2675"/>
                </a:cxn>
                <a:cxn ang="0">
                  <a:pos x="3590" y="2675"/>
                </a:cxn>
                <a:cxn ang="0">
                  <a:pos x="3686" y="2650"/>
                </a:cxn>
                <a:cxn ang="0">
                  <a:pos x="3794" y="2627"/>
                </a:cxn>
                <a:cxn ang="0">
                  <a:pos x="3901" y="2627"/>
                </a:cxn>
                <a:cxn ang="0">
                  <a:pos x="3997" y="2675"/>
                </a:cxn>
                <a:cxn ang="0">
                  <a:pos x="4105" y="2807"/>
                </a:cxn>
                <a:cxn ang="0">
                  <a:pos x="4214" y="2999"/>
                </a:cxn>
                <a:cxn ang="0">
                  <a:pos x="4310" y="3214"/>
                </a:cxn>
                <a:cxn ang="0">
                  <a:pos x="4418" y="3383"/>
                </a:cxn>
                <a:cxn ang="0">
                  <a:pos x="4525" y="3395"/>
                </a:cxn>
                <a:cxn ang="0">
                  <a:pos x="4621" y="3155"/>
                </a:cxn>
                <a:cxn ang="0">
                  <a:pos x="4729" y="2554"/>
                </a:cxn>
                <a:cxn ang="0">
                  <a:pos x="4838" y="1619"/>
                </a:cxn>
                <a:cxn ang="0">
                  <a:pos x="4934" y="576"/>
                </a:cxn>
                <a:cxn ang="0">
                  <a:pos x="5042" y="0"/>
                </a:cxn>
                <a:cxn ang="0">
                  <a:pos x="5149" y="1102"/>
                </a:cxn>
              </a:cxnLst>
              <a:rect l="0" t="0" r="r" b="b"/>
              <a:pathLst>
                <a:path w="5197" h="3418">
                  <a:moveTo>
                    <a:pt x="0" y="2890"/>
                  </a:moveTo>
                  <a:lnTo>
                    <a:pt x="48" y="1102"/>
                  </a:lnTo>
                  <a:lnTo>
                    <a:pt x="109" y="240"/>
                  </a:lnTo>
                  <a:lnTo>
                    <a:pt x="157" y="0"/>
                  </a:lnTo>
                  <a:lnTo>
                    <a:pt x="205" y="167"/>
                  </a:lnTo>
                  <a:lnTo>
                    <a:pt x="265" y="576"/>
                  </a:lnTo>
                  <a:lnTo>
                    <a:pt x="313" y="1091"/>
                  </a:lnTo>
                  <a:lnTo>
                    <a:pt x="361" y="1619"/>
                  </a:lnTo>
                  <a:lnTo>
                    <a:pt x="420" y="2124"/>
                  </a:lnTo>
                  <a:lnTo>
                    <a:pt x="468" y="2554"/>
                  </a:lnTo>
                  <a:lnTo>
                    <a:pt x="516" y="2903"/>
                  </a:lnTo>
                  <a:lnTo>
                    <a:pt x="576" y="3155"/>
                  </a:lnTo>
                  <a:lnTo>
                    <a:pt x="624" y="3310"/>
                  </a:lnTo>
                  <a:lnTo>
                    <a:pt x="672" y="3395"/>
                  </a:lnTo>
                  <a:lnTo>
                    <a:pt x="733" y="3418"/>
                  </a:lnTo>
                  <a:lnTo>
                    <a:pt x="781" y="3383"/>
                  </a:lnTo>
                  <a:lnTo>
                    <a:pt x="829" y="3310"/>
                  </a:lnTo>
                  <a:lnTo>
                    <a:pt x="889" y="3214"/>
                  </a:lnTo>
                  <a:lnTo>
                    <a:pt x="937" y="3107"/>
                  </a:lnTo>
                  <a:lnTo>
                    <a:pt x="985" y="2999"/>
                  </a:lnTo>
                  <a:lnTo>
                    <a:pt x="1044" y="2890"/>
                  </a:lnTo>
                  <a:lnTo>
                    <a:pt x="1092" y="2807"/>
                  </a:lnTo>
                  <a:lnTo>
                    <a:pt x="1140" y="2734"/>
                  </a:lnTo>
                  <a:lnTo>
                    <a:pt x="1200" y="2675"/>
                  </a:lnTo>
                  <a:lnTo>
                    <a:pt x="1248" y="2638"/>
                  </a:lnTo>
                  <a:lnTo>
                    <a:pt x="1296" y="2627"/>
                  </a:lnTo>
                  <a:lnTo>
                    <a:pt x="1357" y="2615"/>
                  </a:lnTo>
                  <a:lnTo>
                    <a:pt x="1405" y="2627"/>
                  </a:lnTo>
                  <a:lnTo>
                    <a:pt x="1453" y="2638"/>
                  </a:lnTo>
                  <a:lnTo>
                    <a:pt x="1513" y="2650"/>
                  </a:lnTo>
                  <a:lnTo>
                    <a:pt x="1561" y="2663"/>
                  </a:lnTo>
                  <a:lnTo>
                    <a:pt x="1609" y="2675"/>
                  </a:lnTo>
                  <a:lnTo>
                    <a:pt x="1668" y="2675"/>
                  </a:lnTo>
                  <a:lnTo>
                    <a:pt x="1716" y="2675"/>
                  </a:lnTo>
                  <a:lnTo>
                    <a:pt x="1764" y="2650"/>
                  </a:lnTo>
                  <a:lnTo>
                    <a:pt x="1824" y="2615"/>
                  </a:lnTo>
                  <a:lnTo>
                    <a:pt x="1872" y="2567"/>
                  </a:lnTo>
                  <a:lnTo>
                    <a:pt x="1920" y="2506"/>
                  </a:lnTo>
                  <a:lnTo>
                    <a:pt x="1981" y="2435"/>
                  </a:lnTo>
                  <a:lnTo>
                    <a:pt x="2029" y="2350"/>
                  </a:lnTo>
                  <a:lnTo>
                    <a:pt x="2077" y="2254"/>
                  </a:lnTo>
                  <a:lnTo>
                    <a:pt x="2137" y="2158"/>
                  </a:lnTo>
                  <a:lnTo>
                    <a:pt x="2185" y="2062"/>
                  </a:lnTo>
                  <a:lnTo>
                    <a:pt x="2233" y="1966"/>
                  </a:lnTo>
                  <a:lnTo>
                    <a:pt x="2292" y="1870"/>
                  </a:lnTo>
                  <a:lnTo>
                    <a:pt x="2340" y="1788"/>
                  </a:lnTo>
                  <a:lnTo>
                    <a:pt x="2388" y="1715"/>
                  </a:lnTo>
                  <a:lnTo>
                    <a:pt x="2450" y="1655"/>
                  </a:lnTo>
                  <a:lnTo>
                    <a:pt x="2498" y="1619"/>
                  </a:lnTo>
                  <a:lnTo>
                    <a:pt x="2546" y="1582"/>
                  </a:lnTo>
                  <a:lnTo>
                    <a:pt x="2605" y="1582"/>
                  </a:lnTo>
                  <a:lnTo>
                    <a:pt x="2653" y="1582"/>
                  </a:lnTo>
                  <a:lnTo>
                    <a:pt x="2701" y="1619"/>
                  </a:lnTo>
                  <a:lnTo>
                    <a:pt x="2749" y="1655"/>
                  </a:lnTo>
                  <a:lnTo>
                    <a:pt x="2809" y="1715"/>
                  </a:lnTo>
                  <a:lnTo>
                    <a:pt x="2857" y="1788"/>
                  </a:lnTo>
                  <a:lnTo>
                    <a:pt x="2905" y="1870"/>
                  </a:lnTo>
                  <a:lnTo>
                    <a:pt x="2966" y="1966"/>
                  </a:lnTo>
                  <a:lnTo>
                    <a:pt x="3014" y="2062"/>
                  </a:lnTo>
                  <a:lnTo>
                    <a:pt x="3062" y="2158"/>
                  </a:lnTo>
                  <a:lnTo>
                    <a:pt x="3122" y="2254"/>
                  </a:lnTo>
                  <a:lnTo>
                    <a:pt x="3170" y="2350"/>
                  </a:lnTo>
                  <a:lnTo>
                    <a:pt x="3218" y="2435"/>
                  </a:lnTo>
                  <a:lnTo>
                    <a:pt x="3277" y="2506"/>
                  </a:lnTo>
                  <a:lnTo>
                    <a:pt x="3325" y="2567"/>
                  </a:lnTo>
                  <a:lnTo>
                    <a:pt x="3373" y="2615"/>
                  </a:lnTo>
                  <a:lnTo>
                    <a:pt x="3433" y="2650"/>
                  </a:lnTo>
                  <a:lnTo>
                    <a:pt x="3481" y="2675"/>
                  </a:lnTo>
                  <a:lnTo>
                    <a:pt x="3529" y="2675"/>
                  </a:lnTo>
                  <a:lnTo>
                    <a:pt x="3590" y="2675"/>
                  </a:lnTo>
                  <a:lnTo>
                    <a:pt x="3638" y="2663"/>
                  </a:lnTo>
                  <a:lnTo>
                    <a:pt x="3686" y="2650"/>
                  </a:lnTo>
                  <a:lnTo>
                    <a:pt x="3746" y="2638"/>
                  </a:lnTo>
                  <a:lnTo>
                    <a:pt x="3794" y="2627"/>
                  </a:lnTo>
                  <a:lnTo>
                    <a:pt x="3842" y="2615"/>
                  </a:lnTo>
                  <a:lnTo>
                    <a:pt x="3901" y="2627"/>
                  </a:lnTo>
                  <a:lnTo>
                    <a:pt x="3949" y="2638"/>
                  </a:lnTo>
                  <a:lnTo>
                    <a:pt x="3997" y="2675"/>
                  </a:lnTo>
                  <a:lnTo>
                    <a:pt x="4057" y="2734"/>
                  </a:lnTo>
                  <a:lnTo>
                    <a:pt x="4105" y="2807"/>
                  </a:lnTo>
                  <a:lnTo>
                    <a:pt x="4153" y="2890"/>
                  </a:lnTo>
                  <a:lnTo>
                    <a:pt x="4214" y="2999"/>
                  </a:lnTo>
                  <a:lnTo>
                    <a:pt x="4262" y="3107"/>
                  </a:lnTo>
                  <a:lnTo>
                    <a:pt x="4310" y="3214"/>
                  </a:lnTo>
                  <a:lnTo>
                    <a:pt x="4370" y="3310"/>
                  </a:lnTo>
                  <a:lnTo>
                    <a:pt x="4418" y="3383"/>
                  </a:lnTo>
                  <a:lnTo>
                    <a:pt x="4466" y="3418"/>
                  </a:lnTo>
                  <a:lnTo>
                    <a:pt x="4525" y="3395"/>
                  </a:lnTo>
                  <a:lnTo>
                    <a:pt x="4573" y="3310"/>
                  </a:lnTo>
                  <a:lnTo>
                    <a:pt x="4621" y="3155"/>
                  </a:lnTo>
                  <a:lnTo>
                    <a:pt x="4681" y="2903"/>
                  </a:lnTo>
                  <a:lnTo>
                    <a:pt x="4729" y="2554"/>
                  </a:lnTo>
                  <a:lnTo>
                    <a:pt x="4777" y="2124"/>
                  </a:lnTo>
                  <a:lnTo>
                    <a:pt x="4838" y="1619"/>
                  </a:lnTo>
                  <a:lnTo>
                    <a:pt x="4886" y="1091"/>
                  </a:lnTo>
                  <a:lnTo>
                    <a:pt x="4934" y="576"/>
                  </a:lnTo>
                  <a:lnTo>
                    <a:pt x="4994" y="167"/>
                  </a:lnTo>
                  <a:lnTo>
                    <a:pt x="5042" y="0"/>
                  </a:lnTo>
                  <a:lnTo>
                    <a:pt x="5090" y="240"/>
                  </a:lnTo>
                  <a:lnTo>
                    <a:pt x="5149" y="1102"/>
                  </a:lnTo>
                  <a:lnTo>
                    <a:pt x="5197" y="289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327" name="Line 943"/>
            <p:cNvSpPr>
              <a:spLocks noChangeShapeType="1"/>
            </p:cNvSpPr>
            <p:nvPr/>
          </p:nvSpPr>
          <p:spPr bwMode="auto">
            <a:xfrm flipV="1">
              <a:off x="1443" y="1298"/>
              <a:ext cx="1" cy="2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328" name="Freeform 944"/>
            <p:cNvSpPr>
              <a:spLocks/>
            </p:cNvSpPr>
            <p:nvPr/>
          </p:nvSpPr>
          <p:spPr bwMode="auto">
            <a:xfrm>
              <a:off x="1443" y="1298"/>
              <a:ext cx="2598" cy="2044"/>
            </a:xfrm>
            <a:custGeom>
              <a:avLst/>
              <a:gdLst/>
              <a:ahLst/>
              <a:cxnLst>
                <a:cxn ang="0">
                  <a:pos x="0" y="4087"/>
                </a:cxn>
                <a:cxn ang="0">
                  <a:pos x="5197" y="4087"/>
                </a:cxn>
                <a:cxn ang="0">
                  <a:pos x="5197" y="0"/>
                </a:cxn>
              </a:cxnLst>
              <a:rect l="0" t="0" r="r" b="b"/>
              <a:pathLst>
                <a:path w="5197" h="4087">
                  <a:moveTo>
                    <a:pt x="0" y="4087"/>
                  </a:moveTo>
                  <a:lnTo>
                    <a:pt x="5197" y="4087"/>
                  </a:lnTo>
                  <a:lnTo>
                    <a:pt x="519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329" name="Line 945"/>
            <p:cNvSpPr>
              <a:spLocks noChangeShapeType="1"/>
            </p:cNvSpPr>
            <p:nvPr/>
          </p:nvSpPr>
          <p:spPr bwMode="auto">
            <a:xfrm>
              <a:off x="1443" y="1298"/>
              <a:ext cx="2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3330" name="AutoShape 946"/>
          <p:cNvSpPr>
            <a:spLocks noChangeArrowheads="1"/>
          </p:cNvSpPr>
          <p:nvPr/>
        </p:nvSpPr>
        <p:spPr bwMode="auto">
          <a:xfrm>
            <a:off x="5791200" y="3200400"/>
            <a:ext cx="2971800" cy="2057400"/>
          </a:xfrm>
          <a:prstGeom prst="wedgeEllipseCallout">
            <a:avLst>
              <a:gd name="adj1" fmla="val -69606"/>
              <a:gd name="adj2" fmla="val -9892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越大，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端点附近抖动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越大，称为</a:t>
            </a:r>
          </a:p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Runge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现象</a:t>
            </a:r>
            <a:endParaRPr kumimoji="1" lang="zh-CN" altLang="en-US" sz="2400" b="1" i="1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73331" name="Group 947"/>
          <p:cNvGrpSpPr>
            <a:grpSpLocks/>
          </p:cNvGrpSpPr>
          <p:nvPr/>
        </p:nvGrpSpPr>
        <p:grpSpPr bwMode="auto">
          <a:xfrm>
            <a:off x="5867400" y="1905000"/>
            <a:ext cx="2438400" cy="579438"/>
            <a:chOff x="3696" y="1200"/>
            <a:chExt cx="1536" cy="365"/>
          </a:xfrm>
        </p:grpSpPr>
        <p:sp>
          <p:nvSpPr>
            <p:cNvPr id="273332" name="Text Box 948"/>
            <p:cNvSpPr txBox="1">
              <a:spLocks noChangeArrowheads="1"/>
            </p:cNvSpPr>
            <p:nvPr/>
          </p:nvSpPr>
          <p:spPr bwMode="auto">
            <a:xfrm>
              <a:off x="3696" y="124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L</a:t>
              </a:r>
              <a:r>
                <a:rPr kumimoji="1" lang="en-US" altLang="zh-CN" sz="2400" b="1" i="1" baseline="-25000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f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(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)</a:t>
              </a:r>
              <a:endParaRPr kumimoji="1" lang="en-US" altLang="zh-CN" sz="24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3333" name="Text Box 949"/>
            <p:cNvSpPr txBox="1">
              <a:spLocks noChangeArrowheads="1"/>
            </p:cNvSpPr>
            <p:nvPr/>
          </p:nvSpPr>
          <p:spPr bwMode="auto">
            <a:xfrm>
              <a:off x="4320" y="120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</a:t>
              </a:r>
              <a:endPara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3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3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3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33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57200" y="620713"/>
            <a:ext cx="9601200" cy="623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250825" y="188913"/>
          <a:ext cx="838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1" name="剪辑" r:id="rId4" imgW="3025440" imgH="3252600" progId="MS_ClipArt_Gallery.2">
                  <p:embed/>
                </p:oleObj>
              </mc:Choice>
              <mc:Fallback>
                <p:oleObj name="剪辑" r:id="rId4" imgW="3025440" imgH="3252600" progId="MS_ClipArt_Gallery.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838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1979613" y="1052513"/>
          <a:ext cx="5029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0" name="公式" r:id="rId4" imgW="2006280" imgH="266400" progId="Equation.3">
                  <p:embed/>
                </p:oleObj>
              </mc:Choice>
              <mc:Fallback>
                <p:oleObj name="公式" r:id="rId4" imgW="200628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50292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547813" y="2492375"/>
            <a:ext cx="541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i="1"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zh-CN" altLang="en-US" sz="3200" i="1">
                <a:latin typeface="隶书" pitchFamily="49" charset="-122"/>
                <a:ea typeface="隶书" pitchFamily="49" charset="-122"/>
              </a:rPr>
              <a:t>拉格朗日多项式插值的</a:t>
            </a:r>
          </a:p>
          <a:p>
            <a:r>
              <a:rPr kumimoji="1" lang="zh-CN" altLang="en-US" sz="3200" i="1">
                <a:latin typeface="隶书" pitchFamily="49" charset="-122"/>
                <a:ea typeface="隶书" pitchFamily="49" charset="-122"/>
              </a:rPr>
              <a:t>这种振荡现象叫 </a:t>
            </a:r>
            <a:r>
              <a:rPr kumimoji="1" lang="en-US" altLang="zh-CN" sz="3200" b="1">
                <a:solidFill>
                  <a:srgbClr val="5F03B3"/>
                </a:solidFill>
                <a:latin typeface="Times New Roman" pitchFamily="18" charset="0"/>
                <a:ea typeface="仿宋_GB2312" pitchFamily="49" charset="-122"/>
              </a:rPr>
              <a:t>Runge</a:t>
            </a:r>
            <a:r>
              <a:rPr kumimoji="1" lang="zh-CN" altLang="zh-CN" sz="3200" b="1">
                <a:solidFill>
                  <a:srgbClr val="5F03B3"/>
                </a:solidFill>
                <a:latin typeface="仿宋_GB2312" pitchFamily="49" charset="-122"/>
                <a:ea typeface="仿宋_GB2312" pitchFamily="49" charset="-122"/>
              </a:rPr>
              <a:t>现象</a:t>
            </a:r>
            <a:r>
              <a:rPr kumimoji="1" lang="zh-CN" altLang="en-US" sz="3200" b="1">
                <a:solidFill>
                  <a:srgbClr val="5F03B3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kumimoji="1" lang="en-US" altLang="zh-CN" sz="3200" b="1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68292" name="Picture 4" descr="PNTOUT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4267200"/>
            <a:ext cx="3505200" cy="2590800"/>
          </a:xfrm>
          <a:prstGeom prst="rect">
            <a:avLst/>
          </a:prstGeom>
          <a:noFill/>
        </p:spPr>
      </p:pic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381000" y="381000"/>
          <a:ext cx="83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1" name="剪辑" r:id="rId7" imgW="3025440" imgH="3252600" progId="MS_ClipArt_Gallery.2">
                  <p:embed/>
                </p:oleObj>
              </mc:Choice>
              <mc:Fallback>
                <p:oleObj name="剪辑" r:id="rId7" imgW="3025440" imgH="3252600" progId="MS_ClipArt_Gallery.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38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793038" cy="1944688"/>
          </a:xfrm>
        </p:spPr>
        <p:txBody>
          <a:bodyPr/>
          <a:lstStyle/>
          <a:p>
            <a:r>
              <a:rPr lang="zh-CN" altLang="en-US" sz="3200" b="1">
                <a:solidFill>
                  <a:schemeClr val="hlink"/>
                </a:solidFill>
              </a:rPr>
              <a:t>练习：</a:t>
            </a:r>
            <a:r>
              <a:rPr lang="zh-CN" altLang="en-US" sz="2800" b="1">
                <a:solidFill>
                  <a:schemeClr val="tx1"/>
                </a:solidFill>
              </a:rPr>
              <a:t>已知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(0)=1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(1)=2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(2)=4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sz="2800" b="1">
                <a:solidFill>
                  <a:schemeClr val="tx1"/>
                </a:solidFill>
              </a:rPr>
              <a:t/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/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求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</a:rPr>
              <a:t>的二次插值多项式并求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(1.5).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 b="1" i="1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zh-CN" sz="3200" b="1" i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2555875" y="3789363"/>
          <a:ext cx="31670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1" name="公式" r:id="rId5" imgW="1498320" imgH="634680" progId="Equation.3">
                  <p:embed/>
                </p:oleObj>
              </mc:Choice>
              <mc:Fallback>
                <p:oleObj name="公式" r:id="rId5" imgW="1498320" imgH="634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89363"/>
                        <a:ext cx="3167063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67" name="Picture 7" descr="FLOWER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8475" y="4652963"/>
            <a:ext cx="2295525" cy="2055812"/>
          </a:xfrm>
          <a:prstGeom prst="rect">
            <a:avLst/>
          </a:prstGeom>
          <a:noFill/>
        </p:spPr>
      </p:pic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042988" y="3213100"/>
            <a:ext cx="158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</a:rPr>
              <a:t>答案：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2" name="Group 2"/>
          <p:cNvGrpSpPr>
            <a:grpSpLocks/>
          </p:cNvGrpSpPr>
          <p:nvPr/>
        </p:nvGrpSpPr>
        <p:grpSpPr bwMode="auto">
          <a:xfrm>
            <a:off x="1752600" y="3581400"/>
            <a:ext cx="4419600" cy="2781300"/>
            <a:chOff x="624" y="2352"/>
            <a:chExt cx="2784" cy="1752"/>
          </a:xfrm>
        </p:grpSpPr>
        <p:sp>
          <p:nvSpPr>
            <p:cNvPr id="256003" name="Line 3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4" name="Line 4"/>
            <p:cNvSpPr>
              <a:spLocks noChangeShapeType="1"/>
            </p:cNvSpPr>
            <p:nvPr/>
          </p:nvSpPr>
          <p:spPr bwMode="auto">
            <a:xfrm>
              <a:off x="960" y="37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5" name="Text Box 5"/>
            <p:cNvSpPr txBox="1">
              <a:spLocks noChangeArrowheads="1"/>
            </p:cNvSpPr>
            <p:nvPr/>
          </p:nvSpPr>
          <p:spPr bwMode="auto">
            <a:xfrm>
              <a:off x="1152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06" name="Text Box 6"/>
            <p:cNvSpPr txBox="1">
              <a:spLocks noChangeArrowheads="1"/>
            </p:cNvSpPr>
            <p:nvPr/>
          </p:nvSpPr>
          <p:spPr bwMode="auto">
            <a:xfrm>
              <a:off x="1488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2880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2448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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>
              <a:off x="1248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1" name="Line 11"/>
            <p:cNvSpPr>
              <a:spLocks noChangeShapeType="1"/>
            </p:cNvSpPr>
            <p:nvPr/>
          </p:nvSpPr>
          <p:spPr bwMode="auto">
            <a:xfrm>
              <a:off x="1584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2" name="Line 12"/>
            <p:cNvSpPr>
              <a:spLocks noChangeShapeType="1"/>
            </p:cNvSpPr>
            <p:nvPr/>
          </p:nvSpPr>
          <p:spPr bwMode="auto">
            <a:xfrm>
              <a:off x="297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 flipH="1">
              <a:off x="96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 flipH="1">
              <a:off x="96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1152" y="37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16" name="Object 16"/>
            <p:cNvGraphicFramePr>
              <a:graphicFrameLocks noChangeAspect="1"/>
            </p:cNvGraphicFramePr>
            <p:nvPr/>
          </p:nvGraphicFramePr>
          <p:xfrm>
            <a:off x="1065" y="364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2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64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7" name="Object 17"/>
            <p:cNvGraphicFramePr>
              <a:graphicFrameLocks noChangeAspect="1"/>
            </p:cNvGraphicFramePr>
            <p:nvPr/>
          </p:nvGraphicFramePr>
          <p:xfrm>
            <a:off x="1461" y="3662"/>
            <a:ext cx="30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3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662"/>
                          <a:ext cx="302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8" name="Object 18"/>
            <p:cNvGraphicFramePr>
              <a:graphicFrameLocks noChangeAspect="1"/>
            </p:cNvGraphicFramePr>
            <p:nvPr/>
          </p:nvGraphicFramePr>
          <p:xfrm>
            <a:off x="2820" y="3648"/>
            <a:ext cx="3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4" name="公式" r:id="rId7" imgW="177480" imgH="228600" progId="Equation.3">
                    <p:embed/>
                  </p:oleObj>
                </mc:Choice>
                <mc:Fallback>
                  <p:oleObj name="公式" r:id="rId7" imgW="17748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648"/>
                          <a:ext cx="3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9" name="Object 19"/>
            <p:cNvGraphicFramePr>
              <a:graphicFrameLocks noChangeAspect="1"/>
            </p:cNvGraphicFramePr>
            <p:nvPr/>
          </p:nvGraphicFramePr>
          <p:xfrm>
            <a:off x="624" y="316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5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68"/>
                          <a:ext cx="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0" name="Object 20"/>
            <p:cNvGraphicFramePr>
              <a:graphicFrameLocks noChangeAspect="1"/>
            </p:cNvGraphicFramePr>
            <p:nvPr/>
          </p:nvGraphicFramePr>
          <p:xfrm>
            <a:off x="636" y="2846"/>
            <a:ext cx="328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6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846"/>
                          <a:ext cx="328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827088" y="404813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求 解 插 值 问 题 的 基 本 思 路</a:t>
            </a:r>
            <a:endParaRPr kumimoji="1" lang="zh-CN" altLang="en-US" sz="3600">
              <a:solidFill>
                <a:srgbClr val="0066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56022" name="Group 22"/>
          <p:cNvGrpSpPr>
            <a:grpSpLocks/>
          </p:cNvGrpSpPr>
          <p:nvPr/>
        </p:nvGrpSpPr>
        <p:grpSpPr bwMode="auto">
          <a:xfrm>
            <a:off x="0" y="1341438"/>
            <a:ext cx="8763000" cy="1371600"/>
            <a:chOff x="96" y="960"/>
            <a:chExt cx="5520" cy="864"/>
          </a:xfrm>
        </p:grpSpPr>
        <p:sp>
          <p:nvSpPr>
            <p:cNvPr id="256023" name="Text Box 23"/>
            <p:cNvSpPr txBox="1">
              <a:spLocks noChangeArrowheads="1"/>
            </p:cNvSpPr>
            <p:nvPr/>
          </p:nvSpPr>
          <p:spPr bwMode="auto">
            <a:xfrm>
              <a:off x="96" y="960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仿宋_GB2312" pitchFamily="49" charset="-122"/>
                </a:rPr>
                <a:t> 构造一个</a:t>
              </a:r>
              <a:r>
                <a:rPr kumimoji="1" lang="en-US" altLang="zh-CN" sz="2800" b="1" dirty="0">
                  <a:latin typeface="Times New Roman" pitchFamily="18" charset="0"/>
                  <a:ea typeface="仿宋_GB2312" pitchFamily="49" charset="-122"/>
                </a:rPr>
                <a:t>(</a:t>
              </a:r>
              <a:r>
                <a:rPr kumimoji="1" lang="zh-CN" altLang="en-US" sz="2800" b="1" dirty="0">
                  <a:latin typeface="Times New Roman" pitchFamily="18" charset="0"/>
                  <a:ea typeface="仿宋_GB2312" pitchFamily="49" charset="-122"/>
                </a:rPr>
                <a:t>相对简单的</a:t>
              </a:r>
              <a:r>
                <a:rPr kumimoji="1" lang="en-US" altLang="zh-CN" sz="2800" b="1" dirty="0">
                  <a:latin typeface="Times New Roman" pitchFamily="18" charset="0"/>
                  <a:ea typeface="仿宋_GB2312" pitchFamily="49" charset="-122"/>
                </a:rPr>
                <a:t>)</a:t>
              </a:r>
              <a:r>
                <a:rPr kumimoji="1" lang="zh-CN" altLang="en-US" sz="2800" b="1" dirty="0">
                  <a:latin typeface="Times New Roman" pitchFamily="18" charset="0"/>
                  <a:ea typeface="仿宋_GB2312" pitchFamily="49" charset="-122"/>
                </a:rPr>
                <a:t>函数</a:t>
              </a:r>
              <a:endParaRPr kumimoji="1" lang="zh-CN" altLang="en-US" sz="2400" dirty="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24" name="Object 24"/>
            <p:cNvGraphicFramePr>
              <a:graphicFrameLocks noChangeAspect="1"/>
            </p:cNvGraphicFramePr>
            <p:nvPr/>
          </p:nvGraphicFramePr>
          <p:xfrm>
            <a:off x="2842" y="960"/>
            <a:ext cx="99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7" name="公式" r:id="rId13" imgW="609480" imgH="203040" progId="Equation.3">
                    <p:embed/>
                  </p:oleObj>
                </mc:Choice>
                <mc:Fallback>
                  <p:oleObj name="公式" r:id="rId13" imgW="609480" imgH="2030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960"/>
                          <a:ext cx="992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3792" y="960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仿宋_GB2312" pitchFamily="49" charset="-122"/>
                </a:rPr>
                <a:t>通过全部节点</a:t>
              </a:r>
              <a:r>
                <a:rPr kumimoji="1" lang="en-US" altLang="zh-CN" sz="2800" b="1">
                  <a:latin typeface="Times New Roman" pitchFamily="18" charset="0"/>
                  <a:ea typeface="仿宋_GB2312" pitchFamily="49" charset="-122"/>
                </a:rPr>
                <a:t>, </a:t>
              </a:r>
              <a:r>
                <a:rPr kumimoji="1" lang="zh-CN" altLang="en-US" sz="2800" b="1">
                  <a:latin typeface="Times New Roman" pitchFamily="18" charset="0"/>
                  <a:ea typeface="仿宋_GB2312" pitchFamily="49" charset="-122"/>
                </a:rPr>
                <a:t>即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26" name="Object 26"/>
            <p:cNvGraphicFramePr>
              <a:graphicFrameLocks noChangeAspect="1"/>
            </p:cNvGraphicFramePr>
            <p:nvPr/>
          </p:nvGraphicFramePr>
          <p:xfrm>
            <a:off x="960" y="1344"/>
            <a:ext cx="38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8" name="公式" r:id="rId15" imgW="1549080" imgH="241200" progId="Equation.3">
                    <p:embed/>
                  </p:oleObj>
                </mc:Choice>
                <mc:Fallback>
                  <p:oleObj name="公式" r:id="rId15" imgW="1549080" imgH="2412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44"/>
                          <a:ext cx="384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27" name="Group 27"/>
          <p:cNvGrpSpPr>
            <a:grpSpLocks/>
          </p:cNvGrpSpPr>
          <p:nvPr/>
        </p:nvGrpSpPr>
        <p:grpSpPr bwMode="auto">
          <a:xfrm>
            <a:off x="381000" y="2819400"/>
            <a:ext cx="6054725" cy="766763"/>
            <a:chOff x="240" y="1776"/>
            <a:chExt cx="3814" cy="483"/>
          </a:xfrm>
        </p:grpSpPr>
        <p:sp>
          <p:nvSpPr>
            <p:cNvPr id="256028" name="Text Box 28"/>
            <p:cNvSpPr txBox="1">
              <a:spLocks noChangeArrowheads="1"/>
            </p:cNvSpPr>
            <p:nvPr/>
          </p:nvSpPr>
          <p:spPr bwMode="auto">
            <a:xfrm>
              <a:off x="240" y="18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仿宋_GB2312" pitchFamily="49" charset="-122"/>
                </a:rPr>
                <a:t>再用</a:t>
              </a: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29" name="Object 29"/>
            <p:cNvGraphicFramePr>
              <a:graphicFrameLocks noChangeAspect="1"/>
            </p:cNvGraphicFramePr>
            <p:nvPr/>
          </p:nvGraphicFramePr>
          <p:xfrm>
            <a:off x="786" y="1884"/>
            <a:ext cx="4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9" name="公式" r:id="rId17" imgW="304560" imgH="190440" progId="Equation.3">
                    <p:embed/>
                  </p:oleObj>
                </mc:Choice>
                <mc:Fallback>
                  <p:oleObj name="公式" r:id="rId17" imgW="304560" imgH="19044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1884"/>
                          <a:ext cx="480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30" name="Text Box 30"/>
            <p:cNvSpPr txBox="1">
              <a:spLocks noChangeArrowheads="1"/>
            </p:cNvSpPr>
            <p:nvPr/>
          </p:nvSpPr>
          <p:spPr bwMode="auto">
            <a:xfrm>
              <a:off x="1248" y="1872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仿宋_GB2312" pitchFamily="49" charset="-122"/>
                </a:rPr>
                <a:t>计算插值，即</a:t>
              </a:r>
            </a:p>
          </p:txBody>
        </p:sp>
        <p:graphicFrame>
          <p:nvGraphicFramePr>
            <p:cNvPr id="256031" name="Object 31"/>
            <p:cNvGraphicFramePr>
              <a:graphicFrameLocks noChangeAspect="1"/>
            </p:cNvGraphicFramePr>
            <p:nvPr/>
          </p:nvGraphicFramePr>
          <p:xfrm>
            <a:off x="2735" y="1776"/>
            <a:ext cx="1319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0" name="公式" r:id="rId19" imgW="672840" imgH="228600" progId="Equation.3">
                    <p:embed/>
                  </p:oleObj>
                </mc:Choice>
                <mc:Fallback>
                  <p:oleObj name="公式" r:id="rId19" imgW="672840" imgH="228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776"/>
                          <a:ext cx="1319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32" name="Freeform 32"/>
          <p:cNvSpPr>
            <a:spLocks/>
          </p:cNvSpPr>
          <p:nvPr/>
        </p:nvSpPr>
        <p:spPr bwMode="auto">
          <a:xfrm>
            <a:off x="2743200" y="4457700"/>
            <a:ext cx="2743200" cy="723900"/>
          </a:xfrm>
          <a:custGeom>
            <a:avLst/>
            <a:gdLst/>
            <a:ahLst/>
            <a:cxnLst>
              <a:cxn ang="0">
                <a:pos x="0" y="456"/>
              </a:cxn>
              <a:cxn ang="0">
                <a:pos x="336" y="168"/>
              </a:cxn>
              <a:cxn ang="0">
                <a:pos x="816" y="24"/>
              </a:cxn>
              <a:cxn ang="0">
                <a:pos x="1296" y="24"/>
              </a:cxn>
              <a:cxn ang="0">
                <a:pos x="1728" y="168"/>
              </a:cxn>
            </a:cxnLst>
            <a:rect l="0" t="0" r="r" b="b"/>
            <a:pathLst>
              <a:path w="1728" h="456">
                <a:moveTo>
                  <a:pt x="0" y="456"/>
                </a:moveTo>
                <a:cubicBezTo>
                  <a:pt x="100" y="348"/>
                  <a:pt x="200" y="240"/>
                  <a:pt x="336" y="168"/>
                </a:cubicBezTo>
                <a:cubicBezTo>
                  <a:pt x="472" y="96"/>
                  <a:pt x="656" y="48"/>
                  <a:pt x="816" y="24"/>
                </a:cubicBezTo>
                <a:cubicBezTo>
                  <a:pt x="976" y="0"/>
                  <a:pt x="1144" y="0"/>
                  <a:pt x="1296" y="24"/>
                </a:cubicBezTo>
                <a:cubicBezTo>
                  <a:pt x="1448" y="48"/>
                  <a:pt x="1656" y="144"/>
                  <a:pt x="1728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33" name="Group 33"/>
          <p:cNvGrpSpPr>
            <a:grpSpLocks/>
          </p:cNvGrpSpPr>
          <p:nvPr/>
        </p:nvGrpSpPr>
        <p:grpSpPr bwMode="auto">
          <a:xfrm>
            <a:off x="2209800" y="3922713"/>
            <a:ext cx="1981200" cy="2401887"/>
            <a:chOff x="912" y="2567"/>
            <a:chExt cx="1248" cy="1513"/>
          </a:xfrm>
        </p:grpSpPr>
        <p:sp>
          <p:nvSpPr>
            <p:cNvPr id="256034" name="Line 34"/>
            <p:cNvSpPr>
              <a:spLocks noChangeShapeType="1"/>
            </p:cNvSpPr>
            <p:nvPr/>
          </p:nvSpPr>
          <p:spPr bwMode="auto">
            <a:xfrm flipV="1">
              <a:off x="1872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5" name="Text Box 35"/>
            <p:cNvSpPr txBox="1">
              <a:spLocks noChangeArrowheads="1"/>
            </p:cNvSpPr>
            <p:nvPr/>
          </p:nvSpPr>
          <p:spPr bwMode="auto">
            <a:xfrm>
              <a:off x="1728" y="28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  <a:ea typeface="隶书" pitchFamily="49" charset="-122"/>
                  <a:sym typeface="Wingdings" pitchFamily="2" charset="2"/>
                </a:rPr>
                <a:t></a:t>
              </a:r>
              <a:endParaRPr kumimoji="1" lang="zh-CN" altLang="en-US" sz="2400" dirty="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6036" name="Line 36"/>
            <p:cNvSpPr>
              <a:spLocks noChangeShapeType="1"/>
            </p:cNvSpPr>
            <p:nvPr/>
          </p:nvSpPr>
          <p:spPr bwMode="auto">
            <a:xfrm flipH="1">
              <a:off x="960" y="29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7" name="Text Box 37"/>
            <p:cNvSpPr txBox="1">
              <a:spLocks noChangeArrowheads="1"/>
            </p:cNvSpPr>
            <p:nvPr/>
          </p:nvSpPr>
          <p:spPr bwMode="auto">
            <a:xfrm>
              <a:off x="1776" y="37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38" name="Object 38"/>
            <p:cNvGraphicFramePr>
              <a:graphicFrameLocks noChangeAspect="1"/>
            </p:cNvGraphicFramePr>
            <p:nvPr/>
          </p:nvGraphicFramePr>
          <p:xfrm>
            <a:off x="1776" y="3696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1" name="公式" r:id="rId21" imgW="164880" imgH="203040" progId="Equation.3">
                    <p:embed/>
                  </p:oleObj>
                </mc:Choice>
                <mc:Fallback>
                  <p:oleObj name="公式" r:id="rId21" imgW="164880" imgH="2030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8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9" name="Object 39"/>
            <p:cNvGraphicFramePr>
              <a:graphicFrameLocks noChangeAspect="1"/>
            </p:cNvGraphicFramePr>
            <p:nvPr/>
          </p:nvGraphicFramePr>
          <p:xfrm>
            <a:off x="912" y="2567"/>
            <a:ext cx="41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2" name="公式" r:id="rId23" imgW="177480" imgH="228600" progId="Equation.3">
                    <p:embed/>
                  </p:oleObj>
                </mc:Choice>
                <mc:Fallback>
                  <p:oleObj name="公式" r:id="rId23" imgW="17748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67"/>
                          <a:ext cx="414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92150"/>
            <a:ext cx="6840538" cy="839788"/>
          </a:xfrm>
        </p:spPr>
        <p:txBody>
          <a:bodyPr/>
          <a:lstStyle/>
          <a:p>
            <a:r>
              <a:rPr kumimoji="1" lang="zh-CN" altLang="en-US" sz="3600" b="1">
                <a:solidFill>
                  <a:srgbClr val="006600"/>
                </a:solidFill>
                <a:sym typeface="Wingdings" pitchFamily="2" charset="2"/>
              </a:rPr>
              <a:t></a:t>
            </a:r>
            <a:r>
              <a:rPr kumimoji="1" lang="zh-CN" altLang="en-US" sz="3600" b="1">
                <a:solidFill>
                  <a:srgbClr val="006600"/>
                </a:solidFill>
              </a:rPr>
              <a:t>插值问题的一般性描述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824"/>
            <a:ext cx="7848600" cy="41767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当精确函数 </a:t>
            </a:r>
            <a:r>
              <a:rPr kumimoji="1" lang="en-US" altLang="zh-CN" sz="2800" b="1" i="1" dirty="0">
                <a:latin typeface="Times New Roman" pitchFamily="18" charset="0"/>
              </a:rPr>
              <a:t>y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非常复杂或未知时，在区间</a:t>
            </a:r>
            <a:r>
              <a:rPr kumimoji="1" lang="en-US" altLang="zh-CN" sz="2800" dirty="0">
                <a:latin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</a:rPr>
              <a:t>上一系列节点 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dirty="0">
                <a:latin typeface="宋体"/>
              </a:rPr>
              <a:t>…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n </a:t>
            </a:r>
            <a:r>
              <a:rPr kumimoji="1" lang="zh-CN" altLang="en-US" sz="2800" b="1" dirty="0">
                <a:latin typeface="Times New Roman" pitchFamily="18" charset="0"/>
              </a:rPr>
              <a:t>处测得函数值</a:t>
            </a: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latin typeface="Times New Roman" pitchFamily="18" charset="0"/>
              </a:rPr>
              <a:t>0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</a:rPr>
              <a:t>0</a:t>
            </a:r>
            <a:r>
              <a:rPr kumimoji="1" lang="en-US" altLang="zh-CN" sz="2800" b="1" dirty="0">
                <a:latin typeface="Times New Roman" pitchFamily="18" charset="0"/>
              </a:rPr>
              <a:t>),  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),  … ,  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n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)，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由此构造一个简单易算的近似函数  </a:t>
            </a:r>
            <a:r>
              <a:rPr kumimoji="1" lang="en-US" altLang="zh-CN" sz="2800" b="1" i="1" dirty="0" smtClean="0">
                <a:latin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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)，</a:t>
            </a:r>
            <a:r>
              <a:rPr kumimoji="1" lang="zh-CN" altLang="en-US" sz="2800" b="1" dirty="0">
                <a:latin typeface="Times New Roman" pitchFamily="18" charset="0"/>
              </a:rPr>
              <a:t>满足条件</a:t>
            </a:r>
          </a:p>
          <a:p>
            <a:pPr marL="0" indent="0" algn="ctr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</a:rPr>
              <a:t>      </a:t>
            </a:r>
            <a:r>
              <a:rPr kumimoji="1" lang="en-US" altLang="zh-CN" sz="2800" b="1" i="1" dirty="0" smtClean="0">
                <a:latin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 smtClean="0"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latin typeface="Times New Roman" pitchFamily="18" charset="0"/>
              </a:rPr>
              <a:t>)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zh-CN" altLang="en-US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)   </a:t>
            </a:r>
            <a:r>
              <a:rPr kumimoji="1" lang="en-US" altLang="zh-CN" sz="2400" dirty="0">
                <a:latin typeface="Times New Roman" pitchFamily="18" charset="0"/>
              </a:rPr>
              <a:t>( </a:t>
            </a:r>
            <a:r>
              <a:rPr kumimoji="1" lang="en-US" altLang="zh-CN" sz="2400" i="1" dirty="0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ym typeface="Symbol" pitchFamily="18" charset="2"/>
              </a:rPr>
              <a:t></a:t>
            </a:r>
            <a:r>
              <a:rPr kumimoji="1" lang="en-US" altLang="zh-CN" sz="2400" dirty="0">
                <a:latin typeface="Times New Roman" pitchFamily="18" charset="0"/>
              </a:rPr>
              <a:t> 0, …,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800" b="1" dirty="0">
                <a:latin typeface="Times New Roman" pitchFamily="18" charset="0"/>
              </a:rPr>
              <a:t>            </a:t>
            </a:r>
            <a:r>
              <a:rPr kumimoji="1" lang="en-US" altLang="zh-CN" sz="2800" b="1" dirty="0" smtClean="0">
                <a:latin typeface="Times New Roman" pitchFamily="18" charset="0"/>
              </a:rPr>
              <a:t>(4.2)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这个问题称为“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插值问题</a:t>
            </a:r>
            <a:r>
              <a:rPr kumimoji="1" lang="zh-CN" altLang="en-US" sz="2800" b="1" dirty="0">
                <a:latin typeface="Times New Roman" pitchFamily="18" charset="0"/>
              </a:rPr>
              <a:t>”</a:t>
            </a:r>
            <a:r>
              <a:rPr kumimoji="1" lang="en-US" altLang="zh-CN" sz="2800" b="1" dirty="0">
                <a:latin typeface="Times New Roman" pitchFamily="18" charset="0"/>
              </a:rPr>
              <a:t>.  </a:t>
            </a:r>
          </a:p>
        </p:txBody>
      </p:sp>
      <p:sp>
        <p:nvSpPr>
          <p:cNvPr id="5" name="矩形 4"/>
          <p:cNvSpPr/>
          <p:nvPr/>
        </p:nvSpPr>
        <p:spPr>
          <a:xfrm>
            <a:off x="173387" y="5949280"/>
            <a:ext cx="9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插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已</a:t>
            </a:r>
            <a:r>
              <a:rPr lang="zh-CN" altLang="en-US" sz="2800" b="1" dirty="0">
                <a:latin typeface="+mj-ea"/>
                <a:ea typeface="+mj-ea"/>
              </a:rPr>
              <a:t>知某些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>
                <a:latin typeface="+mj-ea"/>
                <a:ea typeface="+mj-ea"/>
              </a:rPr>
              <a:t>有限</a:t>
            </a:r>
            <a:r>
              <a:rPr lang="en-US" altLang="zh-CN" sz="2800" b="1" dirty="0">
                <a:latin typeface="+mj-ea"/>
                <a:ea typeface="+mj-ea"/>
              </a:rPr>
              <a:t>)</a:t>
            </a:r>
            <a:r>
              <a:rPr lang="zh-CN" altLang="en-US" sz="2800" b="1" dirty="0">
                <a:latin typeface="+mj-ea"/>
                <a:ea typeface="+mj-ea"/>
              </a:rPr>
              <a:t>点的函数值求其余点的函数值。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2564904"/>
            <a:ext cx="6269037" cy="31384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这里的 </a:t>
            </a:r>
            <a:r>
              <a:rPr kumimoji="1" lang="en-US" altLang="zh-CN" sz="2800" b="1" i="1" dirty="0" smtClean="0">
                <a:latin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称为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  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插值函数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节点 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dirty="0">
                <a:latin typeface="宋体"/>
              </a:rPr>
              <a:t>…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</a:rPr>
              <a:t>m </a:t>
            </a:r>
            <a:r>
              <a:rPr kumimoji="1" lang="zh-CN" altLang="en-US" sz="2800" b="1" dirty="0">
                <a:latin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插值节点</a:t>
            </a:r>
            <a:r>
              <a:rPr kumimoji="1" lang="zh-CN" alt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条件 </a:t>
            </a:r>
            <a:r>
              <a:rPr kumimoji="1" lang="en-US" altLang="zh-CN" sz="2800" b="1" i="1" dirty="0" smtClean="0">
                <a:latin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 smtClean="0"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latin typeface="Times New Roman" pitchFamily="18" charset="0"/>
              </a:rPr>
              <a:t>) </a:t>
            </a:r>
            <a:r>
              <a:rPr lang="en-US" altLang="zh-CN" sz="2800" dirty="0">
                <a:sym typeface="Symbol" pitchFamily="18" charset="2"/>
              </a:rPr>
              <a:t></a:t>
            </a:r>
            <a:r>
              <a:rPr kumimoji="1" lang="zh-CN" altLang="en-US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)  </a:t>
            </a:r>
            <a:r>
              <a:rPr kumimoji="1" lang="zh-CN" altLang="en-US" sz="2800" b="1" dirty="0">
                <a:latin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itchFamily="18" charset="0"/>
              </a:rPr>
              <a:t>插值条件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区间 </a:t>
            </a:r>
            <a:r>
              <a:rPr kumimoji="1" lang="en-US" altLang="zh-CN" sz="2800" dirty="0">
                <a:latin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] </a:t>
            </a:r>
            <a:r>
              <a:rPr kumimoji="1" lang="zh-CN" altLang="en-US" sz="2800" b="1" dirty="0">
                <a:latin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rgbClr val="CC9900"/>
                </a:solidFill>
                <a:latin typeface="Times New Roman" pitchFamily="18" charset="0"/>
              </a:rPr>
              <a:t>插值区间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7524750" y="5229225"/>
          <a:ext cx="14668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9" name="剪辑" r:id="rId3" imgW="3473280" imgH="3472920" progId="MS_ClipArt_Gallery.2">
                  <p:embed/>
                </p:oleObj>
              </mc:Choice>
              <mc:Fallback>
                <p:oleObj name="剪辑" r:id="rId3" imgW="3473280" imgH="3472920" progId="MS_ClipArt_Gallery.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229225"/>
                        <a:ext cx="1466850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Line 2"/>
          <p:cNvSpPr>
            <a:spLocks noChangeShapeType="1"/>
          </p:cNvSpPr>
          <p:nvPr/>
        </p:nvSpPr>
        <p:spPr bwMode="auto">
          <a:xfrm flipV="1">
            <a:off x="250825" y="5300663"/>
            <a:ext cx="8569325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9075" name="Freeform 3"/>
          <p:cNvSpPr>
            <a:spLocks/>
          </p:cNvSpPr>
          <p:nvPr/>
        </p:nvSpPr>
        <p:spPr bwMode="auto">
          <a:xfrm>
            <a:off x="250825" y="1989138"/>
            <a:ext cx="8424863" cy="187325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92" y="248"/>
              </a:cxn>
              <a:cxn ang="0">
                <a:pos x="576" y="200"/>
              </a:cxn>
              <a:cxn ang="0">
                <a:pos x="1200" y="344"/>
              </a:cxn>
              <a:cxn ang="0">
                <a:pos x="1776" y="296"/>
              </a:cxn>
              <a:cxn ang="0">
                <a:pos x="2448" y="56"/>
              </a:cxn>
              <a:cxn ang="0">
                <a:pos x="3072" y="8"/>
              </a:cxn>
              <a:cxn ang="0">
                <a:pos x="3504" y="104"/>
              </a:cxn>
            </a:cxnLst>
            <a:rect l="0" t="0" r="r" b="b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395288" y="1989138"/>
            <a:ext cx="8455025" cy="3841750"/>
            <a:chOff x="249" y="1253"/>
            <a:chExt cx="5326" cy="2420"/>
          </a:xfrm>
        </p:grpSpPr>
        <p:sp>
          <p:nvSpPr>
            <p:cNvPr id="259077" name="Line 5"/>
            <p:cNvSpPr>
              <a:spLocks noChangeShapeType="1"/>
            </p:cNvSpPr>
            <p:nvPr/>
          </p:nvSpPr>
          <p:spPr bwMode="auto">
            <a:xfrm flipH="1" flipV="1">
              <a:off x="385" y="2115"/>
              <a:ext cx="0" cy="1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78" name="Line 6"/>
            <p:cNvSpPr>
              <a:spLocks noChangeShapeType="1"/>
            </p:cNvSpPr>
            <p:nvPr/>
          </p:nvSpPr>
          <p:spPr bwMode="auto">
            <a:xfrm flipV="1">
              <a:off x="1111" y="1933"/>
              <a:ext cx="0" cy="1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V="1">
              <a:off x="2109" y="2387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 flipV="1">
              <a:off x="4740" y="1253"/>
              <a:ext cx="0" cy="2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1" name="Line 9"/>
            <p:cNvSpPr>
              <a:spLocks noChangeShapeType="1"/>
            </p:cNvSpPr>
            <p:nvPr/>
          </p:nvSpPr>
          <p:spPr bwMode="auto">
            <a:xfrm>
              <a:off x="5420" y="1570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2" name="Text Box 10"/>
            <p:cNvSpPr txBox="1">
              <a:spLocks noChangeArrowheads="1"/>
            </p:cNvSpPr>
            <p:nvPr/>
          </p:nvSpPr>
          <p:spPr bwMode="auto">
            <a:xfrm>
              <a:off x="249" y="3385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59083" name="Text Box 11"/>
            <p:cNvSpPr txBox="1">
              <a:spLocks noChangeArrowheads="1"/>
            </p:cNvSpPr>
            <p:nvPr/>
          </p:nvSpPr>
          <p:spPr bwMode="auto">
            <a:xfrm>
              <a:off x="975" y="3385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9084" name="Text Box 12"/>
            <p:cNvSpPr txBox="1">
              <a:spLocks noChangeArrowheads="1"/>
            </p:cNvSpPr>
            <p:nvPr/>
          </p:nvSpPr>
          <p:spPr bwMode="auto">
            <a:xfrm>
              <a:off x="1973" y="3339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9085" name="Text Box 13"/>
            <p:cNvSpPr txBox="1">
              <a:spLocks noChangeArrowheads="1"/>
            </p:cNvSpPr>
            <p:nvPr/>
          </p:nvSpPr>
          <p:spPr bwMode="auto">
            <a:xfrm>
              <a:off x="4604" y="3294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59086" name="Text Box 14"/>
            <p:cNvSpPr txBox="1">
              <a:spLocks noChangeArrowheads="1"/>
            </p:cNvSpPr>
            <p:nvPr/>
          </p:nvSpPr>
          <p:spPr bwMode="auto">
            <a:xfrm>
              <a:off x="5284" y="3294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59087" name="Freeform 15"/>
          <p:cNvSpPr>
            <a:spLocks/>
          </p:cNvSpPr>
          <p:nvPr/>
        </p:nvSpPr>
        <p:spPr bwMode="auto">
          <a:xfrm>
            <a:off x="468313" y="1844675"/>
            <a:ext cx="8353425" cy="2016125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192" y="224"/>
              </a:cxn>
              <a:cxn ang="0">
                <a:pos x="480" y="224"/>
              </a:cxn>
              <a:cxn ang="0">
                <a:pos x="768" y="368"/>
              </a:cxn>
              <a:cxn ang="0">
                <a:pos x="1056" y="416"/>
              </a:cxn>
              <a:cxn ang="0">
                <a:pos x="1440" y="368"/>
              </a:cxn>
              <a:cxn ang="0">
                <a:pos x="1872" y="224"/>
              </a:cxn>
              <a:cxn ang="0">
                <a:pos x="2400" y="32"/>
              </a:cxn>
              <a:cxn ang="0">
                <a:pos x="2928" y="32"/>
              </a:cxn>
              <a:cxn ang="0">
                <a:pos x="3216" y="128"/>
              </a:cxn>
              <a:cxn ang="0">
                <a:pos x="3504" y="128"/>
              </a:cxn>
            </a:cxnLst>
            <a:rect l="0" t="0" r="r" b="b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59088" name="Group 16"/>
          <p:cNvGrpSpPr>
            <a:grpSpLocks/>
          </p:cNvGrpSpPr>
          <p:nvPr/>
        </p:nvGrpSpPr>
        <p:grpSpPr bwMode="auto">
          <a:xfrm>
            <a:off x="4932363" y="2565400"/>
            <a:ext cx="935037" cy="3192463"/>
            <a:chOff x="3107" y="1616"/>
            <a:chExt cx="589" cy="2011"/>
          </a:xfrm>
        </p:grpSpPr>
        <p:grpSp>
          <p:nvGrpSpPr>
            <p:cNvPr id="259089" name="Group 17"/>
            <p:cNvGrpSpPr>
              <a:grpSpLocks/>
            </p:cNvGrpSpPr>
            <p:nvPr/>
          </p:nvGrpSpPr>
          <p:grpSpPr bwMode="auto">
            <a:xfrm>
              <a:off x="3107" y="1616"/>
              <a:ext cx="589" cy="2011"/>
              <a:chOff x="3107" y="1616"/>
              <a:chExt cx="589" cy="2011"/>
            </a:xfrm>
          </p:grpSpPr>
          <p:sp>
            <p:nvSpPr>
              <p:cNvPr id="259090" name="Line 18"/>
              <p:cNvSpPr>
                <a:spLocks noChangeShapeType="1"/>
              </p:cNvSpPr>
              <p:nvPr/>
            </p:nvSpPr>
            <p:spPr bwMode="auto">
              <a:xfrm flipH="1">
                <a:off x="3379" y="1616"/>
                <a:ext cx="9" cy="1723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prstDash val="dash"/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091" name="Text Box 19"/>
              <p:cNvSpPr txBox="1">
                <a:spLocks noChangeArrowheads="1"/>
              </p:cNvSpPr>
              <p:nvPr/>
            </p:nvSpPr>
            <p:spPr bwMode="auto">
              <a:xfrm>
                <a:off x="3107" y="3294"/>
                <a:ext cx="589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kumimoji="1"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rPr>
                  <a:t>x</a:t>
                </a:r>
              </a:p>
            </p:txBody>
          </p:sp>
        </p:grp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 flipV="1">
              <a:off x="3379" y="1797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9093" name="AutoShape 21"/>
          <p:cNvSpPr>
            <a:spLocks noChangeArrowheads="1"/>
          </p:cNvSpPr>
          <p:nvPr/>
        </p:nvSpPr>
        <p:spPr bwMode="auto">
          <a:xfrm>
            <a:off x="2195513" y="2060575"/>
            <a:ext cx="1512887" cy="1008063"/>
          </a:xfrm>
          <a:prstGeom prst="wedgeEllipseCallout">
            <a:avLst>
              <a:gd name="adj1" fmla="val 158815"/>
              <a:gd name="adj2" fmla="val 28111"/>
            </a:avLst>
          </a:prstGeom>
          <a:gradFill rotWithShape="1">
            <a:gsLst>
              <a:gs pos="0">
                <a:schemeClr val="accent1">
                  <a:alpha val="49001"/>
                </a:schemeClr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259094" name="AutoShape 22"/>
          <p:cNvSpPr>
            <a:spLocks noChangeArrowheads="1"/>
          </p:cNvSpPr>
          <p:nvPr/>
        </p:nvSpPr>
        <p:spPr bwMode="auto">
          <a:xfrm>
            <a:off x="5580063" y="3644900"/>
            <a:ext cx="2160587" cy="863600"/>
          </a:xfrm>
          <a:prstGeom prst="wedgeEllipseCallout">
            <a:avLst>
              <a:gd name="adj1" fmla="val -53380"/>
              <a:gd name="adj2" fmla="val -186949"/>
            </a:avLst>
          </a:prstGeom>
          <a:gradFill rotWithShape="1">
            <a:gsLst>
              <a:gs pos="0">
                <a:srgbClr val="CC9900">
                  <a:gamma/>
                  <a:shade val="86275"/>
                  <a:invGamma/>
                </a:srgbClr>
              </a:gs>
              <a:gs pos="50000">
                <a:srgbClr val="CC9900">
                  <a:alpha val="38000"/>
                </a:srgbClr>
              </a:gs>
              <a:gs pos="100000">
                <a:srgbClr val="CC9900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itchFamily="18" charset="0"/>
              </a:rPr>
              <a:t>)</a:t>
            </a:r>
            <a:endParaRPr kumimoji="1" lang="zh-CN" altLang="en-US" sz="28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1116013" y="692150"/>
            <a:ext cx="7056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6600"/>
              </a:buClr>
              <a:buSzPct val="60000"/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006600"/>
                </a:solidFill>
                <a:sym typeface="Wingdings" pitchFamily="2" charset="2"/>
              </a:rPr>
              <a:t></a:t>
            </a:r>
            <a:r>
              <a:rPr lang="zh-CN" altLang="en-US" sz="3600" b="1">
                <a:solidFill>
                  <a:srgbClr val="006600"/>
                </a:solidFill>
                <a:ea typeface="黑体" pitchFamily="49" charset="-122"/>
              </a:rPr>
              <a:t>插值函数与原函数的关系图示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5" grpId="0" animBg="1"/>
      <p:bldP spid="259087" grpId="0" animBg="1"/>
      <p:bldP spid="259093" grpId="0" animBg="1"/>
      <p:bldP spid="2590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98588" y="2060848"/>
            <a:ext cx="5334000" cy="1143000"/>
          </a:xfrm>
          <a:noFill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/>
              <a:t>最常用的插值函数</a:t>
            </a:r>
            <a:r>
              <a:rPr lang="zh-CN" altLang="en-US" b="1" dirty="0">
                <a:latin typeface="Times New Roman" pitchFamily="18" charset="0"/>
              </a:rPr>
              <a:t>是 …?</a:t>
            </a:r>
          </a:p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292725" y="2122760"/>
            <a:ext cx="2376488" cy="4873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代数多项式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362075" y="2929210"/>
            <a:ext cx="7170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System" charset="-122"/>
                <a:ea typeface="楷体_GB2312" pitchFamily="49" charset="-122"/>
              </a:rPr>
              <a:t>用代数多项式作插值函数的插值</a:t>
            </a:r>
            <a:r>
              <a:rPr kumimoji="1" lang="en-US" altLang="zh-CN" sz="3200" b="1">
                <a:latin typeface="System" charset="-122"/>
                <a:ea typeface="楷体_GB2312" pitchFamily="49" charset="-122"/>
              </a:rPr>
              <a:t>,</a:t>
            </a:r>
            <a:r>
              <a:rPr kumimoji="1" lang="zh-CN" altLang="en-US" sz="3200" b="1">
                <a:latin typeface="System" charset="-122"/>
                <a:ea typeface="楷体_GB2312" pitchFamily="49" charset="-122"/>
              </a:rPr>
              <a:t>称为</a:t>
            </a:r>
            <a:r>
              <a:rPr kumimoji="1" lang="zh-CN" altLang="en-US" sz="3200" b="1">
                <a:solidFill>
                  <a:srgbClr val="006600"/>
                </a:solidFill>
                <a:latin typeface="System" charset="-122"/>
                <a:ea typeface="楷体_GB2312" pitchFamily="49" charset="-122"/>
              </a:rPr>
              <a:t>代数插值</a:t>
            </a: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4500563" y="4029348"/>
            <a:ext cx="4248150" cy="685800"/>
          </a:xfrm>
          <a:prstGeom prst="wedgeEllipseCallout">
            <a:avLst>
              <a:gd name="adj1" fmla="val -80157"/>
              <a:gd name="adj2" fmla="val -67361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本章主要讨论的内容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079500" y="987425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rgbClr val="006600"/>
                </a:solidFill>
                <a:sym typeface="Wingdings" pitchFamily="2" charset="2"/>
              </a:rPr>
              <a:t></a:t>
            </a:r>
            <a:r>
              <a:rPr kumimoji="1" lang="zh-CN" altLang="en-US" sz="36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插值函数的类型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有很多种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1389063" y="508503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插值问题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3544888" y="489294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插值法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5364163" y="514377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插值函数</a:t>
            </a:r>
          </a:p>
        </p:txBody>
      </p:sp>
      <p:sp>
        <p:nvSpPr>
          <p:cNvPr id="191498" name="AutoShape 10"/>
          <p:cNvSpPr>
            <a:spLocks noChangeArrowheads="1"/>
          </p:cNvSpPr>
          <p:nvPr/>
        </p:nvSpPr>
        <p:spPr bwMode="auto">
          <a:xfrm>
            <a:off x="3446463" y="5237435"/>
            <a:ext cx="1752600" cy="485775"/>
          </a:xfrm>
          <a:prstGeom prst="rightArrow">
            <a:avLst>
              <a:gd name="adj1" fmla="val 50000"/>
              <a:gd name="adj2" fmla="val 901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443038" y="5867697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求插值函数的方法称为插值法。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 autoUpdateAnimBg="0"/>
      <p:bldP spid="191491" grpId="0" animBg="1" autoUpdateAnimBg="0"/>
      <p:bldP spid="191492" grpId="0" autoUpdateAnimBg="0"/>
      <p:bldP spid="191493" grpId="0" animBg="1" autoUpdateAnimBg="0"/>
      <p:bldP spid="191495" grpId="0" autoUpdateAnimBg="0"/>
      <p:bldP spid="191496" grpId="0" autoUpdateAnimBg="0"/>
      <p:bldP spid="191497" grpId="0" autoUpdateAnimBg="0"/>
      <p:bldP spid="191498" grpId="0" animBg="1"/>
      <p:bldP spid="11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2754</TotalTime>
  <Words>2555</Words>
  <Application>Microsoft Office PowerPoint</Application>
  <PresentationFormat>全屏显示(4:3)</PresentationFormat>
  <Paragraphs>288</Paragraphs>
  <Slides>45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Blends</vt:lpstr>
      <vt:lpstr>剪辑</vt:lpstr>
      <vt:lpstr>公式</vt:lpstr>
      <vt:lpstr>Equation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插值问题的一般性描述</vt:lpstr>
      <vt:lpstr>PowerPoint 演示文稿</vt:lpstr>
      <vt:lpstr>PowerPoint 演示文稿</vt:lpstr>
      <vt:lpstr>PowerPoint 演示文稿</vt:lpstr>
      <vt:lpstr>PowerPoint 演示文稿</vt:lpstr>
      <vt:lpstr> 代数插值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拉格朗日插值多项式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练习：已知 f(0)=1，f(1)=2，f(2)=4，  求 f(x)的二次插值多项式并求f(1.5).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练习：已知 f(0)=1，f(1)=2，f(2)=4，  求 f(x)的二次插值多项式并求f(1.5).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xb21cn</cp:lastModifiedBy>
  <cp:revision>281</cp:revision>
  <dcterms:created xsi:type="dcterms:W3CDTF">1601-01-01T00:00:00Z</dcterms:created>
  <dcterms:modified xsi:type="dcterms:W3CDTF">2021-06-01T03:57:40Z</dcterms:modified>
</cp:coreProperties>
</file>