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8" r:id="rId2"/>
    <p:sldMasterId id="2147483681" r:id="rId3"/>
  </p:sldMasterIdLst>
  <p:notesMasterIdLst>
    <p:notesMasterId r:id="rId33"/>
  </p:notesMasterIdLst>
  <p:handoutMasterIdLst>
    <p:handoutMasterId r:id="rId34"/>
  </p:handoutMasterIdLst>
  <p:sldIdLst>
    <p:sldId id="405" r:id="rId4"/>
    <p:sldId id="436" r:id="rId5"/>
    <p:sldId id="407" r:id="rId6"/>
    <p:sldId id="361" r:id="rId7"/>
    <p:sldId id="437" r:id="rId8"/>
    <p:sldId id="439" r:id="rId9"/>
    <p:sldId id="440" r:id="rId10"/>
    <p:sldId id="438" r:id="rId11"/>
    <p:sldId id="410" r:id="rId12"/>
    <p:sldId id="441" r:id="rId13"/>
    <p:sldId id="442" r:id="rId14"/>
    <p:sldId id="443" r:id="rId15"/>
    <p:sldId id="444" r:id="rId16"/>
    <p:sldId id="446" r:id="rId17"/>
    <p:sldId id="445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FF9900"/>
    <a:srgbClr val="006600"/>
    <a:srgbClr val="339966"/>
    <a:srgbClr val="006666"/>
    <a:srgbClr val="CC3300"/>
    <a:srgbClr val="66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8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52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51.wmf"/><Relationship Id="rId2" Type="http://schemas.openxmlformats.org/officeDocument/2006/relationships/image" Target="../media/image13.wmf"/><Relationship Id="rId16" Type="http://schemas.openxmlformats.org/officeDocument/2006/relationships/image" Target="../media/image55.wmf"/><Relationship Id="rId1" Type="http://schemas.openxmlformats.org/officeDocument/2006/relationships/image" Target="../media/image12.wmf"/><Relationship Id="rId6" Type="http://schemas.openxmlformats.org/officeDocument/2006/relationships/image" Target="../media/image23.wmf"/><Relationship Id="rId11" Type="http://schemas.openxmlformats.org/officeDocument/2006/relationships/image" Target="../media/image50.wmf"/><Relationship Id="rId5" Type="http://schemas.openxmlformats.org/officeDocument/2006/relationships/image" Target="../media/image22.wmf"/><Relationship Id="rId15" Type="http://schemas.openxmlformats.org/officeDocument/2006/relationships/image" Target="../media/image54.wmf"/><Relationship Id="rId10" Type="http://schemas.openxmlformats.org/officeDocument/2006/relationships/image" Target="../media/image24.wmf"/><Relationship Id="rId4" Type="http://schemas.openxmlformats.org/officeDocument/2006/relationships/image" Target="../media/image15.wmf"/><Relationship Id="rId9" Type="http://schemas.openxmlformats.org/officeDocument/2006/relationships/image" Target="../media/image18.wmf"/><Relationship Id="rId1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52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51.wmf"/><Relationship Id="rId17" Type="http://schemas.openxmlformats.org/officeDocument/2006/relationships/image" Target="../media/image76.wmf"/><Relationship Id="rId2" Type="http://schemas.openxmlformats.org/officeDocument/2006/relationships/image" Target="../media/image13.wmf"/><Relationship Id="rId16" Type="http://schemas.openxmlformats.org/officeDocument/2006/relationships/image" Target="../media/image75.wmf"/><Relationship Id="rId1" Type="http://schemas.openxmlformats.org/officeDocument/2006/relationships/image" Target="../media/image12.wmf"/><Relationship Id="rId6" Type="http://schemas.openxmlformats.org/officeDocument/2006/relationships/image" Target="../media/image23.wmf"/><Relationship Id="rId11" Type="http://schemas.openxmlformats.org/officeDocument/2006/relationships/image" Target="../media/image50.wmf"/><Relationship Id="rId5" Type="http://schemas.openxmlformats.org/officeDocument/2006/relationships/image" Target="../media/image22.wmf"/><Relationship Id="rId15" Type="http://schemas.openxmlformats.org/officeDocument/2006/relationships/image" Target="../media/image54.wmf"/><Relationship Id="rId10" Type="http://schemas.openxmlformats.org/officeDocument/2006/relationships/image" Target="../media/image24.wmf"/><Relationship Id="rId4" Type="http://schemas.openxmlformats.org/officeDocument/2006/relationships/image" Target="../media/image15.wmf"/><Relationship Id="rId9" Type="http://schemas.openxmlformats.org/officeDocument/2006/relationships/image" Target="../media/image18.wmf"/><Relationship Id="rId1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5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20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23.wmf"/><Relationship Id="rId11" Type="http://schemas.openxmlformats.org/officeDocument/2006/relationships/image" Target="../media/image19.wmf"/><Relationship Id="rId5" Type="http://schemas.openxmlformats.org/officeDocument/2006/relationships/image" Target="../media/image22.wmf"/><Relationship Id="rId15" Type="http://schemas.openxmlformats.org/officeDocument/2006/relationships/image" Target="../media/image26.wmf"/><Relationship Id="rId10" Type="http://schemas.openxmlformats.org/officeDocument/2006/relationships/image" Target="../media/image24.wmf"/><Relationship Id="rId4" Type="http://schemas.openxmlformats.org/officeDocument/2006/relationships/image" Target="../media/image15.wmf"/><Relationship Id="rId9" Type="http://schemas.openxmlformats.org/officeDocument/2006/relationships/image" Target="../media/image18.wmf"/><Relationship Id="rId1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7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39.wmf"/><Relationship Id="rId2" Type="http://schemas.openxmlformats.org/officeDocument/2006/relationships/image" Target="../media/image13.wmf"/><Relationship Id="rId16" Type="http://schemas.openxmlformats.org/officeDocument/2006/relationships/image" Target="../media/image42.wmf"/><Relationship Id="rId1" Type="http://schemas.openxmlformats.org/officeDocument/2006/relationships/image" Target="../media/image12.wmf"/><Relationship Id="rId6" Type="http://schemas.openxmlformats.org/officeDocument/2006/relationships/image" Target="../media/image23.wmf"/><Relationship Id="rId11" Type="http://schemas.openxmlformats.org/officeDocument/2006/relationships/image" Target="../media/image21.wmf"/><Relationship Id="rId5" Type="http://schemas.openxmlformats.org/officeDocument/2006/relationships/image" Target="../media/image22.wmf"/><Relationship Id="rId15" Type="http://schemas.openxmlformats.org/officeDocument/2006/relationships/image" Target="../media/image41.wmf"/><Relationship Id="rId10" Type="http://schemas.openxmlformats.org/officeDocument/2006/relationships/image" Target="../media/image38.wmf"/><Relationship Id="rId4" Type="http://schemas.openxmlformats.org/officeDocument/2006/relationships/image" Target="../media/image15.wmf"/><Relationship Id="rId9" Type="http://schemas.openxmlformats.org/officeDocument/2006/relationships/image" Target="../media/image37.wmf"/><Relationship Id="rId1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18FD-D071-460B-ABE4-257F4222B40F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C1818-F252-4298-AC0E-62C5F9523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6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12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2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12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35776205-5320-4F6E-AA38-824E365EF8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121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2DE95-C7FB-4A89-B1D5-7F7F8A6B7B3C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489" y="4722694"/>
            <a:ext cx="4958186" cy="4474131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3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0DB429-9811-4A27-B4F2-FCCB36EFCEE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EE6B6-4896-4BC2-824C-E86CBFF0A93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63177-8587-4525-AC02-6B2565049BF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D9EC4F-4A07-4606-84A6-14AE610F42B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5715C1-C1DA-4479-94AE-EBFA499E39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848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143000"/>
            <a:ext cx="8001000" cy="495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338BD3-576D-4A43-BF51-C82BE1274B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830468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5863D-844F-4509-9750-3772633242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18372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8BC66-8FD9-4738-8163-93E1BEA9CE5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02519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DF0A6-9D1E-4410-9CD1-AE39AD4D5BD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59722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1430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6546D-6694-44D9-9BEE-2E725E7403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24060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0128F-5327-4CE9-AD3F-C6C62E45629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20905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EA062-AFCA-4E05-B16F-DC1872E29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D436B-8B0C-466B-BA3C-496E5DAB92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72014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2029B-03DC-4186-BEDA-A7D8E42977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96267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7C7D8-BFEA-48A4-9F47-8CB04A1323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18413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4596-9D6E-4DA8-A677-1A2D45B97BF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67681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2705D-CBFE-4205-A548-7588B707BED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03030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304800"/>
            <a:ext cx="20002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848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AFF38-8F51-4FB0-9AC8-090CAE0B64C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30853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848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143000"/>
            <a:ext cx="8001000" cy="495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338BD3-576D-4A43-BF51-C82BE1274BD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1077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5863D-844F-4509-9750-3772633242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59796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8BC66-8FD9-4738-8163-93E1BEA9CE5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94822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DF0A6-9D1E-4410-9CD1-AE39AD4D5BD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45715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656D6-F613-4C28-9145-0033A20956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1430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6546D-6694-44D9-9BEE-2E725E7403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69398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0128F-5327-4CE9-AD3F-C6C62E45629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37665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D436B-8B0C-466B-BA3C-496E5DAB92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54396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2029B-03DC-4186-BEDA-A7D8E42977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1569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7C7D8-BFEA-48A4-9F47-8CB04A1323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88588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4596-9D6E-4DA8-A677-1A2D45B97BF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6443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2705D-CBFE-4205-A548-7588B707BED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99564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304800"/>
            <a:ext cx="20002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848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AFF38-8F51-4FB0-9AC8-090CAE0B64C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91817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848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143000"/>
            <a:ext cx="8001000" cy="495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338BD3-576D-4A43-BF51-C82BE1274BD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07455"/>
      </p:ext>
    </p:extLst>
  </p:cSld>
  <p:clrMapOvr>
    <a:masterClrMapping/>
  </p:clrMapOvr>
  <p:transition spd="med">
    <p:random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2978A-419F-4D9D-A57A-A909B2860C4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690EB-BA0E-49AE-B96B-B0396EEF62B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1D20F-0C14-4010-BDE2-FE3EDA99971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25066-C8E3-4AA4-A1FE-FC90A5F5B2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1C84A-BBAD-4E2A-99A9-447B4232790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2E5BD-098B-4979-83F3-1CA01EB541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audio" Target="../media/audio1.wav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63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63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AB76A1-F95D-47F4-83E5-E2F77B57CE0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8001000" cy="4953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AEF324E7-C0D1-4802-ADD6-964F94FC9927}" type="slidenum"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1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ransition spd="med">
    <p:random/>
    <p:sndAc>
      <p:stSnd>
        <p:snd r:embed="rId14" name="camera.wav"/>
      </p:stSnd>
    </p:sndAc>
  </p:transition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8001000" cy="4953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kumimoji="1" lang="en-US" altLang="zh-CN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AEF324E7-C0D1-4802-ADD6-964F94FC9927}" type="slidenum">
              <a:rPr kumimoji="1" lang="en-US" altLang="zh-CN" smtClean="0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ransition spd="med">
    <p:random/>
    <p:sndAc>
      <p:stSnd>
        <p:snd r:embed="rId14" name="camera.wav"/>
      </p:stSnd>
    </p:sndAc>
  </p:transition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"/>
          <a:cs typeface="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1.bin"/><Relationship Id="rId39" Type="http://schemas.openxmlformats.org/officeDocument/2006/relationships/image" Target="../media/image42.wmf"/><Relationship Id="rId3" Type="http://schemas.openxmlformats.org/officeDocument/2006/relationships/audio" Target="../media/audio1.wav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65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2.bin"/><Relationship Id="rId17" Type="http://schemas.openxmlformats.org/officeDocument/2006/relationships/oleObject" Target="../embeddings/oleObject55.bin"/><Relationship Id="rId25" Type="http://schemas.openxmlformats.org/officeDocument/2006/relationships/image" Target="../media/image37.wmf"/><Relationship Id="rId33" Type="http://schemas.openxmlformats.org/officeDocument/2006/relationships/image" Target="../media/image27.wmf"/><Relationship Id="rId38" Type="http://schemas.openxmlformats.org/officeDocument/2006/relationships/oleObject" Target="../embeddings/oleObject67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60.bin"/><Relationship Id="rId32" Type="http://schemas.openxmlformats.org/officeDocument/2006/relationships/oleObject" Target="../embeddings/oleObject64.bin"/><Relationship Id="rId37" Type="http://schemas.openxmlformats.org/officeDocument/2006/relationships/image" Target="../media/image41.wmf"/><Relationship Id="rId5" Type="http://schemas.openxmlformats.org/officeDocument/2006/relationships/image" Target="../media/image12.wmf"/><Relationship Id="rId15" Type="http://schemas.openxmlformats.org/officeDocument/2006/relationships/image" Target="../media/image23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62.bin"/><Relationship Id="rId36" Type="http://schemas.openxmlformats.org/officeDocument/2006/relationships/oleObject" Target="../embeddings/oleObject66.bin"/><Relationship Id="rId10" Type="http://schemas.openxmlformats.org/officeDocument/2006/relationships/oleObject" Target="../embeddings/oleObject51.bin"/><Relationship Id="rId19" Type="http://schemas.openxmlformats.org/officeDocument/2006/relationships/oleObject" Target="../embeddings/oleObject57.bin"/><Relationship Id="rId31" Type="http://schemas.openxmlformats.org/officeDocument/2006/relationships/image" Target="../media/image39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63.bin"/><Relationship Id="rId35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8.bin"/><Relationship Id="rId39" Type="http://schemas.openxmlformats.org/officeDocument/2006/relationships/image" Target="../media/image55.wmf"/><Relationship Id="rId3" Type="http://schemas.openxmlformats.org/officeDocument/2006/relationships/audio" Target="../media/audio1.wav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92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2.bin"/><Relationship Id="rId25" Type="http://schemas.openxmlformats.org/officeDocument/2006/relationships/image" Target="../media/image18.wmf"/><Relationship Id="rId33" Type="http://schemas.openxmlformats.org/officeDocument/2006/relationships/image" Target="../media/image52.wmf"/><Relationship Id="rId38" Type="http://schemas.openxmlformats.org/officeDocument/2006/relationships/oleObject" Target="../embeddings/oleObject94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5.bin"/><Relationship Id="rId29" Type="http://schemas.openxmlformats.org/officeDocument/2006/relationships/image" Target="../media/image50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87.bin"/><Relationship Id="rId32" Type="http://schemas.openxmlformats.org/officeDocument/2006/relationships/oleObject" Target="../embeddings/oleObject91.bin"/><Relationship Id="rId37" Type="http://schemas.openxmlformats.org/officeDocument/2006/relationships/image" Target="../media/image54.wmf"/><Relationship Id="rId5" Type="http://schemas.openxmlformats.org/officeDocument/2006/relationships/image" Target="../media/image12.wmf"/><Relationship Id="rId15" Type="http://schemas.openxmlformats.org/officeDocument/2006/relationships/image" Target="../media/image2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89.bin"/><Relationship Id="rId36" Type="http://schemas.openxmlformats.org/officeDocument/2006/relationships/oleObject" Target="../embeddings/oleObject93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4.bin"/><Relationship Id="rId31" Type="http://schemas.openxmlformats.org/officeDocument/2006/relationships/image" Target="../media/image51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6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90.bin"/><Relationship Id="rId35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6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22.bin"/><Relationship Id="rId26" Type="http://schemas.openxmlformats.org/officeDocument/2006/relationships/oleObject" Target="../embeddings/oleObject127.bin"/><Relationship Id="rId39" Type="http://schemas.openxmlformats.org/officeDocument/2006/relationships/image" Target="../media/image75.wmf"/><Relationship Id="rId3" Type="http://schemas.openxmlformats.org/officeDocument/2006/relationships/audio" Target="../media/audio1.wav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131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8.bin"/><Relationship Id="rId17" Type="http://schemas.openxmlformats.org/officeDocument/2006/relationships/oleObject" Target="../embeddings/oleObject121.bin"/><Relationship Id="rId25" Type="http://schemas.openxmlformats.org/officeDocument/2006/relationships/image" Target="../media/image18.wmf"/><Relationship Id="rId33" Type="http://schemas.openxmlformats.org/officeDocument/2006/relationships/image" Target="../media/image52.wmf"/><Relationship Id="rId38" Type="http://schemas.openxmlformats.org/officeDocument/2006/relationships/oleObject" Target="../embeddings/oleObject133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50.wmf"/><Relationship Id="rId41" Type="http://schemas.openxmlformats.org/officeDocument/2006/relationships/image" Target="../media/image76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126.bin"/><Relationship Id="rId32" Type="http://schemas.openxmlformats.org/officeDocument/2006/relationships/oleObject" Target="../embeddings/oleObject130.bin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134.bin"/><Relationship Id="rId5" Type="http://schemas.openxmlformats.org/officeDocument/2006/relationships/image" Target="../media/image12.wmf"/><Relationship Id="rId15" Type="http://schemas.openxmlformats.org/officeDocument/2006/relationships/image" Target="../media/image2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28.bin"/><Relationship Id="rId36" Type="http://schemas.openxmlformats.org/officeDocument/2006/relationships/oleObject" Target="../embeddings/oleObject132.bin"/><Relationship Id="rId10" Type="http://schemas.openxmlformats.org/officeDocument/2006/relationships/oleObject" Target="../embeddings/oleObject117.bin"/><Relationship Id="rId19" Type="http://schemas.openxmlformats.org/officeDocument/2006/relationships/oleObject" Target="../embeddings/oleObject123.bin"/><Relationship Id="rId31" Type="http://schemas.openxmlformats.org/officeDocument/2006/relationships/image" Target="../media/image51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129.bin"/><Relationship Id="rId35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8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../4&#30446;&#24405;.ppt" TargetMode="Externa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6.bin"/><Relationship Id="rId3" Type="http://schemas.openxmlformats.org/officeDocument/2006/relationships/audio" Target="../media/audio1.wav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2.bin"/><Relationship Id="rId39" Type="http://schemas.openxmlformats.org/officeDocument/2006/relationships/image" Target="../media/image27.wmf"/><Relationship Id="rId3" Type="http://schemas.openxmlformats.org/officeDocument/2006/relationships/audio" Target="../media/audio1.wav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36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18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38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26.wmf"/><Relationship Id="rId5" Type="http://schemas.openxmlformats.org/officeDocument/2006/relationships/image" Target="../media/image12.wmf"/><Relationship Id="rId15" Type="http://schemas.openxmlformats.org/officeDocument/2006/relationships/image" Target="../media/image2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33.bin"/><Relationship Id="rId36" Type="http://schemas.openxmlformats.org/officeDocument/2006/relationships/oleObject" Target="../embeddings/oleObject37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8.bin"/><Relationship Id="rId31" Type="http://schemas.openxmlformats.org/officeDocument/2006/relationships/image" Target="../media/image20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2" name="Object 2"/>
          <p:cNvGraphicFramePr>
            <a:graphicFrameLocks noChangeAspect="1"/>
          </p:cNvGraphicFramePr>
          <p:nvPr/>
        </p:nvGraphicFramePr>
        <p:xfrm>
          <a:off x="1258888" y="333375"/>
          <a:ext cx="8207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8" name="剪辑" r:id="rId4" imgW="1857600" imgH="3995640" progId="MS_ClipArt_Gallery.2">
                  <p:embed/>
                </p:oleObj>
              </mc:Choice>
              <mc:Fallback>
                <p:oleObj name="剪辑" r:id="rId4" imgW="1857600" imgH="3995640" progId="MS_ClipArt_Gallery.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3375"/>
                        <a:ext cx="820737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86095"/>
              </p:ext>
            </p:extLst>
          </p:nvPr>
        </p:nvGraphicFramePr>
        <p:xfrm>
          <a:off x="2689151" y="2122245"/>
          <a:ext cx="723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9" name="公式" r:id="rId6" imgW="330120" imgH="228600" progId="Equation.3">
                  <p:embed/>
                </p:oleObj>
              </mc:Choice>
              <mc:Fallback>
                <p:oleObj name="公式" r:id="rId6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51" y="2122245"/>
                        <a:ext cx="723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764064"/>
              </p:ext>
            </p:extLst>
          </p:nvPr>
        </p:nvGraphicFramePr>
        <p:xfrm>
          <a:off x="3382888" y="1869832"/>
          <a:ext cx="19526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0" name="公式" r:id="rId8" imgW="888840" imgH="545760" progId="Equation.3">
                  <p:embed/>
                </p:oleObj>
              </mc:Choice>
              <mc:Fallback>
                <p:oleObj name="公式" r:id="rId8" imgW="8888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888" y="1869832"/>
                        <a:ext cx="195262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713106"/>
              </p:ext>
            </p:extLst>
          </p:nvPr>
        </p:nvGraphicFramePr>
        <p:xfrm>
          <a:off x="5897488" y="2069857"/>
          <a:ext cx="20653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1" name="公式" r:id="rId10" imgW="939600" imgH="203040" progId="Equation.3">
                  <p:embed/>
                </p:oleObj>
              </mc:Choice>
              <mc:Fallback>
                <p:oleObj name="公式" r:id="rId10" imgW="93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488" y="2069857"/>
                        <a:ext cx="20653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2195736" y="1073059"/>
            <a:ext cx="583394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</a:rPr>
              <a:t>Lagrange</a:t>
            </a:r>
            <a:r>
              <a:rPr lang="zh-CN" altLang="zh-CN" sz="2800" b="1" dirty="0">
                <a:solidFill>
                  <a:srgbClr val="FF0000"/>
                </a:solidFill>
              </a:rPr>
              <a:t>插值多项式的插值基函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455649" y="3323515"/>
            <a:ext cx="84772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</a:rPr>
              <a:t>形式上太复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杂，计</a:t>
            </a:r>
            <a:r>
              <a:rPr lang="zh-CN" altLang="en-US" sz="2800" b="1" dirty="0">
                <a:solidFill>
                  <a:srgbClr val="0000FF"/>
                </a:solidFill>
              </a:rPr>
              <a:t>算量很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大，并</a:t>
            </a:r>
            <a:r>
              <a:rPr lang="zh-CN" altLang="en-US" sz="2800" b="1" dirty="0">
                <a:solidFill>
                  <a:srgbClr val="0000FF"/>
                </a:solidFill>
              </a:rPr>
              <a:t>且重复计算也很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多。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648" y="4011550"/>
            <a:ext cx="8076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    拉格朗日</a:t>
            </a:r>
            <a:r>
              <a:rPr lang="zh-CN" altLang="en-US" sz="2800" b="1" dirty="0"/>
              <a:t>插值为提高精度增加插值节点时，要重新计算全部基函数，整个插值多项式的结构都会改变的问题。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667" name="Group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416800" cy="4692651"/>
        </p:xfrm>
        <a:graphic>
          <a:graphicData uri="http://schemas.openxmlformats.org/drawingml/2006/table">
            <a:tbl>
              <a:tblPr/>
              <a:tblGrid>
                <a:gridCol w="1143000"/>
                <a:gridCol w="1409700"/>
                <a:gridCol w="1512888"/>
                <a:gridCol w="1597025"/>
                <a:gridCol w="1754187"/>
              </a:tblGrid>
              <a:tr h="9509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函数值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一阶插值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二阶插值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三阶插值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771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00367"/>
              </p:ext>
            </p:extLst>
          </p:nvPr>
        </p:nvGraphicFramePr>
        <p:xfrm>
          <a:off x="1066800" y="2238078"/>
          <a:ext cx="336848" cy="336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58" name="Equation" r:id="rId4" imgW="165028" imgH="228501" progId="Equation.DSMT4">
                  <p:embed/>
                </p:oleObj>
              </mc:Choice>
              <mc:Fallback>
                <p:oleObj name="Equation" r:id="rId4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5590" b="15590"/>
                      <a:stretch>
                        <a:fillRect/>
                      </a:stretch>
                    </p:blipFill>
                    <p:spPr bwMode="auto">
                      <a:xfrm>
                        <a:off x="1066800" y="2238078"/>
                        <a:ext cx="336848" cy="336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12" name="Rectangle 48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431545"/>
              </p:ext>
            </p:extLst>
          </p:nvPr>
        </p:nvGraphicFramePr>
        <p:xfrm>
          <a:off x="1066800" y="2976366"/>
          <a:ext cx="336848" cy="48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59"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6366"/>
                        <a:ext cx="336848" cy="481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14" name="Rectangle 50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1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60784"/>
              </p:ext>
            </p:extLst>
          </p:nvPr>
        </p:nvGraphicFramePr>
        <p:xfrm>
          <a:off x="1066800" y="3725844"/>
          <a:ext cx="336848" cy="50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0"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25844"/>
                        <a:ext cx="336848" cy="5064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16" name="Rectangle 52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17" name="Rectangle 53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1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756058"/>
              </p:ext>
            </p:extLst>
          </p:nvPr>
        </p:nvGraphicFramePr>
        <p:xfrm>
          <a:off x="1043608" y="4437112"/>
          <a:ext cx="332656" cy="47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1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437112"/>
                        <a:ext cx="332656" cy="4765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19" name="Rectangle 55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2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38283"/>
              </p:ext>
            </p:extLst>
          </p:nvPr>
        </p:nvGraphicFramePr>
        <p:xfrm>
          <a:off x="1043608" y="5229200"/>
          <a:ext cx="332656" cy="47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2"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229200"/>
                        <a:ext cx="332656" cy="4752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21" name="Rectangle 57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22" name="Rectangle 58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23" name="Object 59"/>
          <p:cNvGraphicFramePr>
            <a:graphicFrameLocks noChangeAspect="1"/>
          </p:cNvGraphicFramePr>
          <p:nvPr/>
        </p:nvGraphicFramePr>
        <p:xfrm>
          <a:off x="3962400" y="61722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3"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1722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24" name="Rectangle 60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25" name="Object 61"/>
          <p:cNvGraphicFramePr>
            <a:graphicFrameLocks noChangeAspect="1"/>
          </p:cNvGraphicFramePr>
          <p:nvPr/>
        </p:nvGraphicFramePr>
        <p:xfrm>
          <a:off x="2667000" y="61722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4" name="Equation" r:id="rId16" imgW="76035" imgH="177415" progId="Equation.DSMT4">
                  <p:embed/>
                </p:oleObj>
              </mc:Choice>
              <mc:Fallback>
                <p:oleObj name="Equation" r:id="rId16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1722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26" name="Rectangle 62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2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841961"/>
              </p:ext>
            </p:extLst>
          </p:nvPr>
        </p:nvGraphicFramePr>
        <p:xfrm>
          <a:off x="1115616" y="6165304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5" name="Equation" r:id="rId17" imgW="76035" imgH="177415" progId="Equation.DSMT4">
                  <p:embed/>
                </p:oleObj>
              </mc:Choice>
              <mc:Fallback>
                <p:oleObj name="Equation" r:id="rId17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165304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28" name="Rectangle 64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29" name="Object 65"/>
          <p:cNvGraphicFramePr>
            <a:graphicFrameLocks noChangeAspect="1"/>
          </p:cNvGraphicFramePr>
          <p:nvPr/>
        </p:nvGraphicFramePr>
        <p:xfrm>
          <a:off x="7162800" y="61722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6" name="Equation" r:id="rId18" imgW="76035" imgH="177415" progId="Equation.DSMT4">
                  <p:embed/>
                </p:oleObj>
              </mc:Choice>
              <mc:Fallback>
                <p:oleObj name="Equation" r:id="rId18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61722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30" name="Object 66"/>
          <p:cNvGraphicFramePr>
            <a:graphicFrameLocks noChangeAspect="1"/>
          </p:cNvGraphicFramePr>
          <p:nvPr/>
        </p:nvGraphicFramePr>
        <p:xfrm>
          <a:off x="5486400" y="61722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7" name="Equation" r:id="rId19" imgW="76035" imgH="177415" progId="Equation.DSMT4">
                  <p:embed/>
                </p:oleObj>
              </mc:Choice>
              <mc:Fallback>
                <p:oleObj name="Equation" r:id="rId19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722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31" name="Rectangle 67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32" name="Rectangle 68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33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68680"/>
              </p:ext>
            </p:extLst>
          </p:nvPr>
        </p:nvGraphicFramePr>
        <p:xfrm>
          <a:off x="1900808" y="3042084"/>
          <a:ext cx="1231032" cy="61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8" name="Equation" r:id="rId20" imgW="393529" imgH="228501" progId="Equation.DSMT4">
                  <p:embed/>
                </p:oleObj>
              </mc:Choice>
              <mc:Fallback>
                <p:oleObj name="Equation" r:id="rId20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808" y="3042084"/>
                        <a:ext cx="1231032" cy="615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34" name="Rectangle 70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35" name="Rectangle 71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36" name="Rectangle 72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37" name="Rectangle 73"/>
          <p:cNvSpPr>
            <a:spLocks noChangeArrowheads="1"/>
          </p:cNvSpPr>
          <p:nvPr/>
        </p:nvSpPr>
        <p:spPr bwMode="auto">
          <a:xfrm>
            <a:off x="4479925" y="311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3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08792"/>
              </p:ext>
            </p:extLst>
          </p:nvPr>
        </p:nvGraphicFramePr>
        <p:xfrm>
          <a:off x="3367410" y="3789040"/>
          <a:ext cx="12795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69" name="Equation" r:id="rId22" imgW="406080" imgH="228600" progId="Equation.DSMT4">
                  <p:embed/>
                </p:oleObj>
              </mc:Choice>
              <mc:Fallback>
                <p:oleObj name="Equation" r:id="rId22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410" y="3789040"/>
                        <a:ext cx="12795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39" name="Rectangle 75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40" name="Rectangle 76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41" name="Rectangle 77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42" name="Rectangle 78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7743" name="Rectangle 79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774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667530"/>
              </p:ext>
            </p:extLst>
          </p:nvPr>
        </p:nvGraphicFramePr>
        <p:xfrm>
          <a:off x="3348608" y="4481036"/>
          <a:ext cx="1295400" cy="62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70" name="Equation" r:id="rId24" imgW="406080" imgH="228600" progId="Equation.DSMT4">
                  <p:embed/>
                </p:oleObj>
              </mc:Choice>
              <mc:Fallback>
                <p:oleObj name="Equation" r:id="rId24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608" y="4481036"/>
                        <a:ext cx="1295400" cy="624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45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22486"/>
              </p:ext>
            </p:extLst>
          </p:nvPr>
        </p:nvGraphicFramePr>
        <p:xfrm>
          <a:off x="3347863" y="5229018"/>
          <a:ext cx="1224137" cy="65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71" name="Equation" r:id="rId26" imgW="406080" imgH="228600" progId="Equation.DSMT4">
                  <p:embed/>
                </p:oleObj>
              </mc:Choice>
              <mc:Fallback>
                <p:oleObj name="Equation" r:id="rId26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3" y="5229018"/>
                        <a:ext cx="1224137" cy="655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46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327945"/>
              </p:ext>
            </p:extLst>
          </p:nvPr>
        </p:nvGraphicFramePr>
        <p:xfrm>
          <a:off x="4860032" y="4509120"/>
          <a:ext cx="1391320" cy="59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72" name="Equation" r:id="rId28" imgW="457200" imgH="228600" progId="Equation.DSMT4">
                  <p:embed/>
                </p:oleObj>
              </mc:Choice>
              <mc:Fallback>
                <p:oleObj name="Equation" r:id="rId28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509120"/>
                        <a:ext cx="1391320" cy="59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47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19069"/>
              </p:ext>
            </p:extLst>
          </p:nvPr>
        </p:nvGraphicFramePr>
        <p:xfrm>
          <a:off x="4860032" y="5301208"/>
          <a:ext cx="1368152" cy="64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73" name="Equation" r:id="rId30" imgW="444240" imgH="228600" progId="Equation.DSMT4">
                  <p:embed/>
                </p:oleObj>
              </mc:Choice>
              <mc:Fallback>
                <p:oleObj name="Equation" r:id="rId30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301208"/>
                        <a:ext cx="1368152" cy="640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4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7965"/>
              </p:ext>
            </p:extLst>
          </p:nvPr>
        </p:nvGraphicFramePr>
        <p:xfrm>
          <a:off x="6588224" y="5229200"/>
          <a:ext cx="1337198" cy="63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74" name="Equation" r:id="rId32" imgW="495000" imgH="228600" progId="Equation.DSMT4">
                  <p:embed/>
                </p:oleObj>
              </mc:Choice>
              <mc:Fallback>
                <p:oleObj name="Equation" r:id="rId32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229200"/>
                        <a:ext cx="1337198" cy="639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49" name="Object 85"/>
          <p:cNvGraphicFramePr>
            <a:graphicFrameLocks noChangeAspect="1"/>
          </p:cNvGraphicFramePr>
          <p:nvPr/>
        </p:nvGraphicFramePr>
        <p:xfrm>
          <a:off x="1905000" y="3657600"/>
          <a:ext cx="1327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75" name="Equation" r:id="rId34" imgW="380880" imgH="228600" progId="Equation.DSMT4">
                  <p:embed/>
                </p:oleObj>
              </mc:Choice>
              <mc:Fallback>
                <p:oleObj name="Equation" r:id="rId34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0"/>
                        <a:ext cx="1327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50" name="Object 86"/>
          <p:cNvGraphicFramePr>
            <a:graphicFrameLocks noChangeAspect="1"/>
          </p:cNvGraphicFramePr>
          <p:nvPr/>
        </p:nvGraphicFramePr>
        <p:xfrm>
          <a:off x="1905000" y="44196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76" name="Equation" r:id="rId36" imgW="393480" imgH="228600" progId="Equation.DSMT4">
                  <p:embed/>
                </p:oleObj>
              </mc:Choice>
              <mc:Fallback>
                <p:oleObj name="Equation" r:id="rId36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51" name="Object 87"/>
          <p:cNvGraphicFramePr>
            <a:graphicFrameLocks noChangeAspect="1"/>
          </p:cNvGraphicFramePr>
          <p:nvPr/>
        </p:nvGraphicFramePr>
        <p:xfrm>
          <a:off x="1828800" y="51816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77" name="Equation" r:id="rId38" imgW="393480" imgH="228600" progId="Equation.DSMT4">
                  <p:embed/>
                </p:oleObj>
              </mc:Choice>
              <mc:Fallback>
                <p:oleObj name="Equation" r:id="rId38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81600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752" name="Rectangle 88"/>
          <p:cNvSpPr>
            <a:spLocks noChangeArrowheads="1"/>
          </p:cNvSpPr>
          <p:nvPr/>
        </p:nvSpPr>
        <p:spPr bwMode="auto">
          <a:xfrm>
            <a:off x="914400" y="1066800"/>
            <a:ext cx="324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 b="1" dirty="0">
                <a:solidFill>
                  <a:schemeClr val="tx1"/>
                </a:solidFill>
                <a:ea typeface=""/>
              </a:rPr>
              <a:t>4.3.3  </a:t>
            </a:r>
            <a:r>
              <a:rPr kumimoji="0" lang="zh-CN" altLang="en-US" sz="3200" b="1" dirty="0">
                <a:solidFill>
                  <a:schemeClr val="tx1"/>
                </a:solidFill>
                <a:ea typeface=""/>
              </a:rPr>
              <a:t>内维尔插值</a:t>
            </a:r>
          </a:p>
        </p:txBody>
      </p:sp>
    </p:spTree>
    <p:extLst>
      <p:ext uri="{BB962C8B-B14F-4D97-AF65-F5344CB8AC3E}">
        <p14:creationId xmlns:p14="http://schemas.microsoft.com/office/powerpoint/2010/main" val="1147783029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5827" y="908720"/>
            <a:ext cx="7848600" cy="685800"/>
          </a:xfrm>
        </p:spPr>
        <p:txBody>
          <a:bodyPr/>
          <a:lstStyle/>
          <a:p>
            <a:pPr algn="l"/>
            <a:r>
              <a:rPr lang="en-US" altLang="zh-CN" dirty="0"/>
              <a:t>4.4  </a:t>
            </a:r>
            <a:r>
              <a:rPr lang="zh-CN" altLang="en-US" dirty="0"/>
              <a:t>牛顿插值</a:t>
            </a:r>
          </a:p>
        </p:txBody>
      </p:sp>
      <p:sp>
        <p:nvSpPr>
          <p:cNvPr id="528387" name="Rectangle 1027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88" name="Rectangle 1028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89" name="Rectangle 1029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0" name="Rectangle 1030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1" name="Rectangle 1031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2" name="Rectangle 1032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3" name="Rectangle 1033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4" name="Rectangle 1034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5" name="Rectangle 1035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6" name="Rectangle 1036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7" name="Rectangle 1037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8" name="Rectangle 1038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399" name="Rectangle 1039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400" name="Rectangle 1040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401" name="Rectangle 1041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402" name="Rectangle 1042"/>
          <p:cNvSpPr>
            <a:spLocks noChangeArrowheads="1"/>
          </p:cNvSpPr>
          <p:nvPr/>
        </p:nvSpPr>
        <p:spPr bwMode="auto">
          <a:xfrm>
            <a:off x="4479925" y="311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403" name="Rectangle 1043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404" name="Rectangle 1044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405" name="Rectangle 1045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406" name="Rectangle 1046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407" name="Rectangle 1047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28408" name="Rectangle 1048"/>
          <p:cNvSpPr>
            <a:spLocks noChangeArrowheads="1"/>
          </p:cNvSpPr>
          <p:nvPr/>
        </p:nvSpPr>
        <p:spPr bwMode="auto">
          <a:xfrm>
            <a:off x="755576" y="2321719"/>
            <a:ext cx="79248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        </a:t>
            </a:r>
            <a:r>
              <a:rPr kumimoji="0"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牛顿插值解决拉格朗日插值为提高精度增加插值节点时，要重新计算全部基函数，整个插值多项式的结构都会改变的问题。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    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差</a:t>
            </a:r>
            <a:r>
              <a:rPr kumimoji="0"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商及其性质</a:t>
            </a:r>
            <a:r>
              <a:rPr kumimoji="0"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kumimoji="0"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牛顿</a:t>
            </a:r>
            <a:r>
              <a:rPr kumimoji="0" lang="zh-CN" altLang="en-US" sz="2800" b="1" smtClean="0">
                <a:solidFill>
                  <a:srgbClr val="FF0000"/>
                </a:solidFill>
                <a:latin typeface="+mj-ea"/>
                <a:ea typeface="+mj-ea"/>
              </a:rPr>
              <a:t>插值多项式</a:t>
            </a:r>
            <a:endParaRPr kumimoji="0" lang="zh-CN" altLang="en-US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4857180"/>
      </p:ext>
    </p:extLst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Text Box 1028"/>
          <p:cNvSpPr txBox="1">
            <a:spLocks noChangeArrowheads="1"/>
          </p:cNvSpPr>
          <p:nvPr/>
        </p:nvSpPr>
        <p:spPr bwMode="auto">
          <a:xfrm>
            <a:off x="457200" y="609600"/>
            <a:ext cx="25527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legacyOblique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91240B29-F687-4F45-9708-019B960494DF}">
              <a14:hiddenLine xmlns:a14="http://schemas.microsoft.com/office/drawing/2010/main" w="3175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  <a:flatTx/>
          </a:bodyPr>
          <a:lstStyle/>
          <a:p>
            <a:pPr algn="l"/>
            <a:r>
              <a:rPr lang="zh-CN" altLang="en-US" sz="2800"/>
              <a:t>一、差商</a:t>
            </a:r>
            <a:r>
              <a:rPr lang="en-US" altLang="zh-CN" sz="2800"/>
              <a:t>(</a:t>
            </a:r>
            <a:r>
              <a:rPr lang="zh-CN" altLang="en-US" sz="2800"/>
              <a:t>均差</a:t>
            </a:r>
            <a:r>
              <a:rPr lang="en-US" altLang="zh-CN" sz="2800"/>
              <a:t>)</a:t>
            </a:r>
          </a:p>
        </p:txBody>
      </p:sp>
      <p:sp>
        <p:nvSpPr>
          <p:cNvPr id="146437" name="Text Box 1029"/>
          <p:cNvSpPr txBox="1">
            <a:spLocks noChangeArrowheads="1"/>
          </p:cNvSpPr>
          <p:nvPr/>
        </p:nvSpPr>
        <p:spPr bwMode="auto">
          <a:xfrm>
            <a:off x="272231" y="1371600"/>
            <a:ext cx="1092263" cy="463846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3300"/>
                </a:solidFill>
              </a:rPr>
              <a:t>定义</a:t>
            </a:r>
            <a:r>
              <a:rPr lang="en-US" altLang="zh-CN" sz="2400" b="1" dirty="0">
                <a:solidFill>
                  <a:srgbClr val="FF3300"/>
                </a:solidFill>
              </a:rPr>
              <a:t>1.</a:t>
            </a:r>
            <a:endParaRPr lang="en-US" altLang="zh-CN" sz="2400" b="1" dirty="0"/>
          </a:p>
        </p:txBody>
      </p:sp>
      <p:graphicFrame>
        <p:nvGraphicFramePr>
          <p:cNvPr id="146438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525509"/>
              </p:ext>
            </p:extLst>
          </p:nvPr>
        </p:nvGraphicFramePr>
        <p:xfrm>
          <a:off x="1513656" y="1419225"/>
          <a:ext cx="7162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57" name="公式" r:id="rId3" imgW="3365280" imgH="228600" progId="Equation.3">
                  <p:embed/>
                </p:oleObj>
              </mc:Choice>
              <mc:Fallback>
                <p:oleObj name="公式" r:id="rId3" imgW="336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656" y="1419225"/>
                        <a:ext cx="7162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7" name="Group 1039"/>
          <p:cNvGrpSpPr>
            <a:grpSpLocks/>
          </p:cNvGrpSpPr>
          <p:nvPr/>
        </p:nvGrpSpPr>
        <p:grpSpPr bwMode="auto">
          <a:xfrm>
            <a:off x="1828800" y="2057400"/>
            <a:ext cx="4114800" cy="1066800"/>
            <a:chOff x="1152" y="1296"/>
            <a:chExt cx="2592" cy="672"/>
          </a:xfrm>
        </p:grpSpPr>
        <p:sp>
          <p:nvSpPr>
            <p:cNvPr id="146445" name="Rectangle 1037"/>
            <p:cNvSpPr>
              <a:spLocks noChangeArrowheads="1"/>
            </p:cNvSpPr>
            <p:nvPr/>
          </p:nvSpPr>
          <p:spPr bwMode="auto">
            <a:xfrm>
              <a:off x="1152" y="1296"/>
              <a:ext cx="2592" cy="6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6440" name="Object 10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803979"/>
                </p:ext>
              </p:extLst>
            </p:nvPr>
          </p:nvGraphicFramePr>
          <p:xfrm>
            <a:off x="1261" y="1362"/>
            <a:ext cx="2291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058" name="Equation" r:id="rId5" imgW="1726920" imgH="457200" progId="Equation.DSMT4">
                    <p:embed/>
                  </p:oleObj>
                </mc:Choice>
                <mc:Fallback>
                  <p:oleObj name="Equation" r:id="rId5" imgW="17269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1362"/>
                          <a:ext cx="2291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41" name="Object 1033"/>
          <p:cNvGraphicFramePr>
            <a:graphicFrameLocks noChangeAspect="1"/>
          </p:cNvGraphicFramePr>
          <p:nvPr/>
        </p:nvGraphicFramePr>
        <p:xfrm>
          <a:off x="1371600" y="3200400"/>
          <a:ext cx="5943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59" name="公式" r:id="rId7" imgW="2476440" imgH="241200" progId="Equation.3">
                  <p:embed/>
                </p:oleObj>
              </mc:Choice>
              <mc:Fallback>
                <p:oleObj name="公式" r:id="rId7" imgW="2476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5943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8" name="Group 1040"/>
          <p:cNvGrpSpPr>
            <a:grpSpLocks/>
          </p:cNvGrpSpPr>
          <p:nvPr/>
        </p:nvGrpSpPr>
        <p:grpSpPr bwMode="auto">
          <a:xfrm>
            <a:off x="1447800" y="3810000"/>
            <a:ext cx="6858000" cy="990600"/>
            <a:chOff x="912" y="2400"/>
            <a:chExt cx="4320" cy="624"/>
          </a:xfrm>
        </p:grpSpPr>
        <p:sp>
          <p:nvSpPr>
            <p:cNvPr id="146446" name="Rectangle 1038"/>
            <p:cNvSpPr>
              <a:spLocks noChangeArrowheads="1"/>
            </p:cNvSpPr>
            <p:nvPr/>
          </p:nvSpPr>
          <p:spPr bwMode="auto">
            <a:xfrm>
              <a:off x="912" y="2400"/>
              <a:ext cx="4320" cy="6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6442" name="Object 10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573851"/>
                </p:ext>
              </p:extLst>
            </p:nvPr>
          </p:nvGraphicFramePr>
          <p:xfrm>
            <a:off x="1030" y="2400"/>
            <a:ext cx="3857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060" name="Equation" r:id="rId9" imgW="2908080" imgH="457200" progId="Equation.DSMT4">
                    <p:embed/>
                  </p:oleObj>
                </mc:Choice>
                <mc:Fallback>
                  <p:oleObj name="Equation" r:id="rId9" imgW="29080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400"/>
                          <a:ext cx="3857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43" name="Object 1035"/>
          <p:cNvGraphicFramePr>
            <a:graphicFrameLocks noChangeAspect="1"/>
          </p:cNvGraphicFramePr>
          <p:nvPr/>
        </p:nvGraphicFramePr>
        <p:xfrm>
          <a:off x="1447800" y="4983163"/>
          <a:ext cx="41703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61" name="公式" r:id="rId11" imgW="1981080" imgH="241200" progId="Equation.3">
                  <p:embed/>
                </p:oleObj>
              </mc:Choice>
              <mc:Fallback>
                <p:oleObj name="公式" r:id="rId11" imgW="1981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83163"/>
                        <a:ext cx="41703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01530" y="5733256"/>
            <a:ext cx="7946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差商的定义   差商是函数增量与其自变量的增量的比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商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80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 autoUpdateAnimBg="0"/>
      <p:bldP spid="14643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883096" y="1242541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ea typeface="黑体" pitchFamily="49" charset="-122"/>
              </a:rPr>
              <a:t>函</a:t>
            </a:r>
            <a:r>
              <a:rPr lang="zh-CN" altLang="en-US" sz="2800" b="1" dirty="0" smtClean="0">
                <a:solidFill>
                  <a:schemeClr val="tx1"/>
                </a:solidFill>
                <a:ea typeface="黑体" pitchFamily="49" charset="-122"/>
              </a:rPr>
              <a:t>数的</a:t>
            </a:r>
            <a:r>
              <a:rPr lang="en-US" altLang="zh-CN" sz="2800" b="1" i="1" dirty="0">
                <a:solidFill>
                  <a:srgbClr val="FF6600"/>
                </a:solidFill>
                <a:ea typeface="黑体" pitchFamily="49" charset="-122"/>
              </a:rPr>
              <a:t>n</a:t>
            </a:r>
            <a:r>
              <a:rPr lang="zh-CN" altLang="en-US" sz="2800" b="1" dirty="0">
                <a:solidFill>
                  <a:srgbClr val="FF6600"/>
                </a:solidFill>
                <a:ea typeface="黑体" pitchFamily="49" charset="-122"/>
              </a:rPr>
              <a:t>阶差商</a:t>
            </a:r>
            <a:r>
              <a:rPr lang="zh-CN" altLang="en-US" sz="2800" dirty="0">
                <a:solidFill>
                  <a:srgbClr val="FF6600"/>
                </a:solidFill>
              </a:rPr>
              <a:t> </a:t>
            </a:r>
          </a:p>
        </p:txBody>
      </p:sp>
      <p:graphicFrame>
        <p:nvGraphicFramePr>
          <p:cNvPr id="414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66648"/>
              </p:ext>
            </p:extLst>
          </p:nvPr>
        </p:nvGraphicFramePr>
        <p:xfrm>
          <a:off x="730696" y="1928341"/>
          <a:ext cx="8229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50" name="Equation" r:id="rId3" imgW="4343400" imgH="431640" progId="Equation.DSMT4">
                  <p:embed/>
                </p:oleObj>
              </mc:Choice>
              <mc:Fallback>
                <p:oleObj name="Equation" r:id="rId3" imgW="4343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96" y="1928341"/>
                        <a:ext cx="8229600" cy="1143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56271"/>
              </p:ext>
            </p:extLst>
          </p:nvPr>
        </p:nvGraphicFramePr>
        <p:xfrm>
          <a:off x="2407096" y="4442941"/>
          <a:ext cx="372586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51" name="Equation" r:id="rId5" imgW="2070000" imgH="393480" progId="Equation.DSMT4">
                  <p:embed/>
                </p:oleObj>
              </mc:Choice>
              <mc:Fallback>
                <p:oleObj name="Equation" r:id="rId5" imgW="2070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96" y="4442941"/>
                        <a:ext cx="3725863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883096" y="3163416"/>
            <a:ext cx="8001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</a:rPr>
              <a:t>高阶差商是由比它低一阶的两个差商的差商组成。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</a:rPr>
              <a:t>例如</a:t>
            </a:r>
          </a:p>
        </p:txBody>
      </p:sp>
      <p:sp>
        <p:nvSpPr>
          <p:cNvPr id="414732" name="Text Box 12"/>
          <p:cNvSpPr txBox="1">
            <a:spLocks noChangeArrowheads="1"/>
          </p:cNvSpPr>
          <p:nvPr/>
        </p:nvSpPr>
        <p:spPr bwMode="auto">
          <a:xfrm>
            <a:off x="654496" y="4916016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77869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9" grpId="0" build="p" autoUpdateAnimBg="0"/>
      <p:bldP spid="41473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9059" name="Group 3"/>
          <p:cNvGraphicFramePr>
            <a:graphicFrameLocks noGrp="1"/>
          </p:cNvGraphicFramePr>
          <p:nvPr>
            <p:ph idx="1"/>
          </p:nvPr>
        </p:nvGraphicFramePr>
        <p:xfrm>
          <a:off x="838200" y="1143000"/>
          <a:ext cx="7634288" cy="4692651"/>
        </p:xfrm>
        <a:graphic>
          <a:graphicData uri="http://schemas.openxmlformats.org/drawingml/2006/table">
            <a:tbl>
              <a:tblPr/>
              <a:tblGrid>
                <a:gridCol w="1504950"/>
                <a:gridCol w="1122363"/>
                <a:gridCol w="1557337"/>
                <a:gridCol w="1643063"/>
                <a:gridCol w="1806575"/>
              </a:tblGrid>
              <a:tr h="9509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零阶差商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一阶差商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二阶差商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三阶差商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9103" name="Object 47"/>
          <p:cNvGraphicFramePr>
            <a:graphicFrameLocks noChangeAspect="1"/>
          </p:cNvGraphicFramePr>
          <p:nvPr/>
        </p:nvGraphicFramePr>
        <p:xfrm>
          <a:off x="1371600" y="1447800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0" name="Equation" r:id="rId4" imgW="165028" imgH="228501" progId="Equation.DSMT4">
                  <p:embed/>
                </p:oleObj>
              </mc:Choice>
              <mc:Fallback>
                <p:oleObj name="Equation" r:id="rId4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5590" b="15590"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889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04" name="Rectangle 48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05" name="Object 49"/>
          <p:cNvGraphicFramePr>
            <a:graphicFrameLocks noChangeAspect="1"/>
          </p:cNvGraphicFramePr>
          <p:nvPr/>
        </p:nvGraphicFramePr>
        <p:xfrm>
          <a:off x="1447800" y="2286000"/>
          <a:ext cx="2333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1"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2333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06" name="Rectangle 50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07" name="Object 51"/>
          <p:cNvGraphicFramePr>
            <a:graphicFrameLocks noChangeAspect="1"/>
          </p:cNvGraphicFramePr>
          <p:nvPr/>
        </p:nvGraphicFramePr>
        <p:xfrm>
          <a:off x="1447800" y="3048000"/>
          <a:ext cx="230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2"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2301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08" name="Rectangle 52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29109" name="Rectangle 53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10" name="Object 54"/>
          <p:cNvGraphicFramePr>
            <a:graphicFrameLocks noChangeAspect="1"/>
          </p:cNvGraphicFramePr>
          <p:nvPr/>
        </p:nvGraphicFramePr>
        <p:xfrm>
          <a:off x="1447800" y="3733800"/>
          <a:ext cx="2238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3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22383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11" name="Rectangle 55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12" name="Object 56"/>
          <p:cNvGraphicFramePr>
            <a:graphicFrameLocks noChangeAspect="1"/>
          </p:cNvGraphicFramePr>
          <p:nvPr/>
        </p:nvGraphicFramePr>
        <p:xfrm>
          <a:off x="1371600" y="4572000"/>
          <a:ext cx="2333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4"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2333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13" name="Rectangle 57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29115" name="Rectangle 59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16" name="Object 60"/>
          <p:cNvGraphicFramePr>
            <a:graphicFrameLocks noChangeAspect="1"/>
          </p:cNvGraphicFramePr>
          <p:nvPr/>
        </p:nvGraphicFramePr>
        <p:xfrm>
          <a:off x="41910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5"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17" name="Rectangle 61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18" name="Object 62"/>
          <p:cNvGraphicFramePr>
            <a:graphicFrameLocks noChangeAspect="1"/>
          </p:cNvGraphicFramePr>
          <p:nvPr/>
        </p:nvGraphicFramePr>
        <p:xfrm>
          <a:off x="28194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6" name="Equation" r:id="rId16" imgW="76035" imgH="177415" progId="Equation.DSMT4">
                  <p:embed/>
                </p:oleObj>
              </mc:Choice>
              <mc:Fallback>
                <p:oleObj name="Equation" r:id="rId16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19" name="Rectangle 63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20" name="Object 64"/>
          <p:cNvGraphicFramePr>
            <a:graphicFrameLocks noChangeAspect="1"/>
          </p:cNvGraphicFramePr>
          <p:nvPr/>
        </p:nvGraphicFramePr>
        <p:xfrm>
          <a:off x="14478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7" name="Equation" r:id="rId17" imgW="76035" imgH="177415" progId="Equation.DSMT4">
                  <p:embed/>
                </p:oleObj>
              </mc:Choice>
              <mc:Fallback>
                <p:oleObj name="Equation" r:id="rId17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21" name="Rectangle 65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22" name="Object 66"/>
          <p:cNvGraphicFramePr>
            <a:graphicFrameLocks noChangeAspect="1"/>
          </p:cNvGraphicFramePr>
          <p:nvPr/>
        </p:nvGraphicFramePr>
        <p:xfrm>
          <a:off x="74676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8" name="Equation" r:id="rId18" imgW="76035" imgH="177415" progId="Equation.DSMT4">
                  <p:embed/>
                </p:oleObj>
              </mc:Choice>
              <mc:Fallback>
                <p:oleObj name="Equation" r:id="rId18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23" name="Object 67"/>
          <p:cNvGraphicFramePr>
            <a:graphicFrameLocks noChangeAspect="1"/>
          </p:cNvGraphicFramePr>
          <p:nvPr/>
        </p:nvGraphicFramePr>
        <p:xfrm>
          <a:off x="57150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39" name="Equation" r:id="rId19" imgW="76035" imgH="177415" progId="Equation.DSMT4">
                  <p:embed/>
                </p:oleObj>
              </mc:Choice>
              <mc:Fallback>
                <p:oleObj name="Equation" r:id="rId19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24" name="Rectangle 68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29126" name="Rectangle 70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27" name="Object 71"/>
          <p:cNvGraphicFramePr>
            <a:graphicFrameLocks noChangeAspect="1"/>
          </p:cNvGraphicFramePr>
          <p:nvPr/>
        </p:nvGraphicFramePr>
        <p:xfrm>
          <a:off x="2590800" y="2362200"/>
          <a:ext cx="503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0" name="Equation" r:id="rId20" imgW="393529" imgH="228501" progId="Equation.DSMT4">
                  <p:embed/>
                </p:oleObj>
              </mc:Choice>
              <mc:Fallback>
                <p:oleObj name="Equation" r:id="rId20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503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28" name="Rectangle 72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29" name="Object 73"/>
          <p:cNvGraphicFramePr>
            <a:graphicFrameLocks noChangeAspect="1"/>
          </p:cNvGraphicFramePr>
          <p:nvPr/>
        </p:nvGraphicFramePr>
        <p:xfrm>
          <a:off x="2590800" y="3048000"/>
          <a:ext cx="522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1" name="Equation" r:id="rId22" imgW="381000" imgH="228600" progId="Equation.DSMT4">
                  <p:embed/>
                </p:oleObj>
              </mc:Choice>
              <mc:Fallback>
                <p:oleObj name="Equation" r:id="rId22" imgW="3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5222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30" name="Rectangle 74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31" name="Object 75"/>
          <p:cNvGraphicFramePr>
            <a:graphicFrameLocks noChangeAspect="1"/>
          </p:cNvGraphicFramePr>
          <p:nvPr/>
        </p:nvGraphicFramePr>
        <p:xfrm>
          <a:off x="2590800" y="3810000"/>
          <a:ext cx="503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2" name="Equation" r:id="rId24" imgW="393529" imgH="228501" progId="Equation.DSMT4">
                  <p:embed/>
                </p:oleObj>
              </mc:Choice>
              <mc:Fallback>
                <p:oleObj name="Equation" r:id="rId24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0"/>
                        <a:ext cx="503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32" name="Rectangle 76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33" name="Object 77"/>
          <p:cNvGraphicFramePr>
            <a:graphicFrameLocks noChangeAspect="1"/>
          </p:cNvGraphicFramePr>
          <p:nvPr/>
        </p:nvGraphicFramePr>
        <p:xfrm>
          <a:off x="2514600" y="4572000"/>
          <a:ext cx="5476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3" name="Equation" r:id="rId26" imgW="393529" imgH="228501" progId="Equation.DSMT4">
                  <p:embed/>
                </p:oleObj>
              </mc:Choice>
              <mc:Fallback>
                <p:oleObj name="Equation" r:id="rId26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72000"/>
                        <a:ext cx="54768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34" name="Rectangle 78"/>
          <p:cNvSpPr>
            <a:spLocks noChangeArrowheads="1"/>
          </p:cNvSpPr>
          <p:nvPr/>
        </p:nvSpPr>
        <p:spPr bwMode="auto">
          <a:xfrm>
            <a:off x="4479925" y="311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35" name="Object 79"/>
          <p:cNvGraphicFramePr>
            <a:graphicFrameLocks noChangeAspect="1"/>
          </p:cNvGraphicFramePr>
          <p:nvPr/>
        </p:nvGraphicFramePr>
        <p:xfrm>
          <a:off x="3810000" y="3048000"/>
          <a:ext cx="7556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4" name="Equation" r:id="rId28" imgW="545863" imgH="228501" progId="Equation.DSMT4">
                  <p:embed/>
                </p:oleObj>
              </mc:Choice>
              <mc:Fallback>
                <p:oleObj name="Equation" r:id="rId28" imgW="54586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7556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36" name="Rectangle 80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37" name="Object 81"/>
          <p:cNvGraphicFramePr>
            <a:graphicFrameLocks noChangeAspect="1"/>
          </p:cNvGraphicFramePr>
          <p:nvPr/>
        </p:nvGraphicFramePr>
        <p:xfrm>
          <a:off x="3810000" y="3810000"/>
          <a:ext cx="7842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5" name="Equation" r:id="rId30" imgW="558800" imgH="228600" progId="Equation.DSMT4">
                  <p:embed/>
                </p:oleObj>
              </mc:Choice>
              <mc:Fallback>
                <p:oleObj name="Equation" r:id="rId30" imgW="55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7842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38" name="Rectangle 82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39" name="Object 83"/>
          <p:cNvGraphicFramePr>
            <a:graphicFrameLocks noChangeAspect="1"/>
          </p:cNvGraphicFramePr>
          <p:nvPr/>
        </p:nvGraphicFramePr>
        <p:xfrm>
          <a:off x="3810000" y="4572000"/>
          <a:ext cx="7667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6" name="Equation" r:id="rId32" imgW="558800" imgH="228600" progId="Equation.DSMT4">
                  <p:embed/>
                </p:oleObj>
              </mc:Choice>
              <mc:Fallback>
                <p:oleObj name="Equation" r:id="rId32" imgW="55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0"/>
                        <a:ext cx="766763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40" name="Rectangle 84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41" name="Object 85"/>
          <p:cNvGraphicFramePr>
            <a:graphicFrameLocks noChangeAspect="1"/>
          </p:cNvGraphicFramePr>
          <p:nvPr/>
        </p:nvGraphicFramePr>
        <p:xfrm>
          <a:off x="5257800" y="3810000"/>
          <a:ext cx="9715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7" name="Equation" r:id="rId34" imgW="736600" imgH="228600" progId="Equation.DSMT4">
                  <p:embed/>
                </p:oleObj>
              </mc:Choice>
              <mc:Fallback>
                <p:oleObj name="Equation" r:id="rId34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0000"/>
                        <a:ext cx="971550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42" name="Rectangle 86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43" name="Object 87"/>
          <p:cNvGraphicFramePr>
            <a:graphicFrameLocks noChangeAspect="1"/>
          </p:cNvGraphicFramePr>
          <p:nvPr/>
        </p:nvGraphicFramePr>
        <p:xfrm>
          <a:off x="5257800" y="4495800"/>
          <a:ext cx="10033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8" name="Equation" r:id="rId36" imgW="736600" imgH="228600" progId="Equation.DSMT4">
                  <p:embed/>
                </p:oleObj>
              </mc:Choice>
              <mc:Fallback>
                <p:oleObj name="Equation" r:id="rId36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100330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44" name="Rectangle 88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29145" name="Object 89"/>
          <p:cNvGraphicFramePr>
            <a:graphicFrameLocks noChangeAspect="1"/>
          </p:cNvGraphicFramePr>
          <p:nvPr/>
        </p:nvGraphicFramePr>
        <p:xfrm>
          <a:off x="6934200" y="4572000"/>
          <a:ext cx="12811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49" name="Equation" r:id="rId38" imgW="927100" imgH="228600" progId="Equation.DSMT4">
                  <p:embed/>
                </p:oleObj>
              </mc:Choice>
              <mc:Fallback>
                <p:oleObj name="Equation" r:id="rId38" imgW="927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572000"/>
                        <a:ext cx="1281113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46" name="Rectangle 90"/>
          <p:cNvSpPr>
            <a:spLocks noChangeArrowheads="1"/>
          </p:cNvSpPr>
          <p:nvPr/>
        </p:nvSpPr>
        <p:spPr bwMode="auto">
          <a:xfrm>
            <a:off x="762000" y="3048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b="1">
                <a:solidFill>
                  <a:schemeClr val="tx1"/>
                </a:solidFill>
                <a:ea typeface=""/>
              </a:rPr>
              <a:t>差商表</a:t>
            </a:r>
          </a:p>
        </p:txBody>
      </p:sp>
    </p:spTree>
    <p:extLst>
      <p:ext uri="{BB962C8B-B14F-4D97-AF65-F5344CB8AC3E}">
        <p14:creationId xmlns:p14="http://schemas.microsoft.com/office/powerpoint/2010/main" val="4232763264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27" name="Group 23"/>
          <p:cNvGrpSpPr>
            <a:grpSpLocks/>
          </p:cNvGrpSpPr>
          <p:nvPr/>
        </p:nvGrpSpPr>
        <p:grpSpPr bwMode="auto">
          <a:xfrm>
            <a:off x="152400" y="990600"/>
            <a:ext cx="8839200" cy="5029200"/>
            <a:chOff x="144" y="816"/>
            <a:chExt cx="5568" cy="3168"/>
          </a:xfrm>
        </p:grpSpPr>
        <p:graphicFrame>
          <p:nvGraphicFramePr>
            <p:cNvPr id="149510" name="Object 6"/>
            <p:cNvGraphicFramePr>
              <a:graphicFrameLocks noChangeAspect="1"/>
            </p:cNvGraphicFramePr>
            <p:nvPr/>
          </p:nvGraphicFramePr>
          <p:xfrm>
            <a:off x="231" y="864"/>
            <a:ext cx="5363" cy="3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376" name="公式" r:id="rId3" imgW="3962160" imgH="2311200" progId="Equation.3">
                    <p:embed/>
                  </p:oleObj>
                </mc:Choice>
                <mc:Fallback>
                  <p:oleObj name="公式" r:id="rId3" imgW="3962160" imgH="231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" y="864"/>
                          <a:ext cx="5363" cy="3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22" name="Line 18"/>
            <p:cNvSpPr>
              <a:spLocks noChangeShapeType="1"/>
            </p:cNvSpPr>
            <p:nvPr/>
          </p:nvSpPr>
          <p:spPr bwMode="auto">
            <a:xfrm>
              <a:off x="144" y="816"/>
              <a:ext cx="5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>
              <a:off x="144" y="1200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>
              <a:off x="144" y="3984"/>
              <a:ext cx="5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5" name="Line 21"/>
            <p:cNvSpPr>
              <a:spLocks noChangeShapeType="1"/>
            </p:cNvSpPr>
            <p:nvPr/>
          </p:nvSpPr>
          <p:spPr bwMode="auto">
            <a:xfrm>
              <a:off x="480" y="816"/>
              <a:ext cx="0" cy="31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6" name="Line 22"/>
            <p:cNvSpPr>
              <a:spLocks noChangeShapeType="1"/>
            </p:cNvSpPr>
            <p:nvPr/>
          </p:nvSpPr>
          <p:spPr bwMode="auto">
            <a:xfrm>
              <a:off x="1104" y="816"/>
              <a:ext cx="0" cy="31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3794125" cy="4889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scene3d>
            <a:camera prst="legacyOblique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  <a:extLst>
            <a:ext uri="{91240B29-F687-4F45-9708-019B960494DF}">
              <a14:hiddenLine xmlns:a14="http://schemas.microsoft.com/office/drawing/2010/main" w="635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  <a:flatTx/>
          </a:bodyPr>
          <a:lstStyle/>
          <a:p>
            <a:pPr algn="l"/>
            <a:r>
              <a:rPr lang="zh-CN" altLang="en-US"/>
              <a:t>差商的计算方法</a:t>
            </a:r>
            <a:r>
              <a:rPr lang="en-US" altLang="zh-CN"/>
              <a:t>(</a:t>
            </a:r>
            <a:r>
              <a:rPr lang="zh-CN" altLang="en-US"/>
              <a:t>表格法</a:t>
            </a:r>
            <a:r>
              <a:rPr lang="en-US" altLang="zh-CN"/>
              <a:t>):</a:t>
            </a:r>
          </a:p>
        </p:txBody>
      </p:sp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828800" y="2139950"/>
          <a:ext cx="10239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77" name="公式" r:id="rId5" imgW="571320" imgH="215640" progId="Equation.3">
                  <p:embed/>
                </p:oleObj>
              </mc:Choice>
              <mc:Fallback>
                <p:oleObj name="公式" r:id="rId5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9950"/>
                        <a:ext cx="10239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1828800" y="3054350"/>
          <a:ext cx="1023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78" name="公式" r:id="rId7" imgW="571320" imgH="203040" progId="Equation.3">
                  <p:embed/>
                </p:oleObj>
              </mc:Choice>
              <mc:Fallback>
                <p:oleObj name="公式" r:id="rId7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54350"/>
                        <a:ext cx="10239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1828800" y="4106863"/>
          <a:ext cx="10239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79" name="公式" r:id="rId9" imgW="571320" imgH="215640" progId="Equation.3">
                  <p:embed/>
                </p:oleObj>
              </mc:Choice>
              <mc:Fallback>
                <p:oleObj name="公式" r:id="rId9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06863"/>
                        <a:ext cx="102393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5" name="Object 11"/>
          <p:cNvGraphicFramePr>
            <a:graphicFrameLocks noChangeAspect="1"/>
          </p:cNvGraphicFramePr>
          <p:nvPr/>
        </p:nvGraphicFramePr>
        <p:xfrm>
          <a:off x="1828800" y="5103813"/>
          <a:ext cx="10239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80" name="公式" r:id="rId11" imgW="571320" imgH="215640" progId="Equation.3">
                  <p:embed/>
                </p:oleObj>
              </mc:Choice>
              <mc:Fallback>
                <p:oleObj name="公式" r:id="rId11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3813"/>
                        <a:ext cx="102393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3429000" y="2589213"/>
          <a:ext cx="13652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81" name="公式" r:id="rId13" imgW="761760" imgH="215640" progId="Equation.3">
                  <p:embed/>
                </p:oleObj>
              </mc:Choice>
              <mc:Fallback>
                <p:oleObj name="公式" r:id="rId13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89213"/>
                        <a:ext cx="13652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7" name="Object 13"/>
          <p:cNvGraphicFramePr>
            <a:graphicFrameLocks noChangeAspect="1"/>
          </p:cNvGraphicFramePr>
          <p:nvPr/>
        </p:nvGraphicFramePr>
        <p:xfrm>
          <a:off x="3429000" y="3656013"/>
          <a:ext cx="13652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82" name="公式" r:id="rId15" imgW="761760" imgH="215640" progId="Equation.3">
                  <p:embed/>
                </p:oleObj>
              </mc:Choice>
              <mc:Fallback>
                <p:oleObj name="公式" r:id="rId15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6013"/>
                        <a:ext cx="13652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3429000" y="4646613"/>
          <a:ext cx="13858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83" name="公式" r:id="rId17" imgW="774360" imgH="215640" progId="Equation.3">
                  <p:embed/>
                </p:oleObj>
              </mc:Choice>
              <mc:Fallback>
                <p:oleObj name="公式" r:id="rId17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6613"/>
                        <a:ext cx="13858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5280025" y="2970213"/>
          <a:ext cx="17303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84" name="公式" r:id="rId19" imgW="965160" imgH="215640" progId="Equation.3">
                  <p:embed/>
                </p:oleObj>
              </mc:Choice>
              <mc:Fallback>
                <p:oleObj name="公式" r:id="rId19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2970213"/>
                        <a:ext cx="17303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5356225" y="4259263"/>
          <a:ext cx="17303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85" name="公式" r:id="rId21" imgW="965160" imgH="215640" progId="Equation.3">
                  <p:embed/>
                </p:oleObj>
              </mc:Choice>
              <mc:Fallback>
                <p:oleObj name="公式" r:id="rId21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4259263"/>
                        <a:ext cx="17303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7337425" y="3581400"/>
          <a:ext cx="17303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86" name="公式" r:id="rId23" imgW="965160" imgH="215640" progId="Equation.3">
                  <p:embed/>
                </p:oleObj>
              </mc:Choice>
              <mc:Fallback>
                <p:oleObj name="公式" r:id="rId23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3581400"/>
                        <a:ext cx="17303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50" name="Group 46"/>
          <p:cNvGrpSpPr>
            <a:grpSpLocks/>
          </p:cNvGrpSpPr>
          <p:nvPr/>
        </p:nvGrpSpPr>
        <p:grpSpPr bwMode="auto">
          <a:xfrm>
            <a:off x="1600200" y="1905000"/>
            <a:ext cx="304800" cy="838200"/>
            <a:chOff x="1008" y="1200"/>
            <a:chExt cx="192" cy="528"/>
          </a:xfrm>
        </p:grpSpPr>
        <p:sp>
          <p:nvSpPr>
            <p:cNvPr id="149528" name="Line 24"/>
            <p:cNvSpPr>
              <a:spLocks noChangeShapeType="1"/>
            </p:cNvSpPr>
            <p:nvPr/>
          </p:nvSpPr>
          <p:spPr bwMode="auto">
            <a:xfrm>
              <a:off x="1008" y="120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38" name="Line 34"/>
            <p:cNvSpPr>
              <a:spLocks noChangeShapeType="1"/>
            </p:cNvSpPr>
            <p:nvPr/>
          </p:nvSpPr>
          <p:spPr bwMode="auto">
            <a:xfrm flipV="1">
              <a:off x="1008" y="1488"/>
              <a:ext cx="19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51" name="Group 47"/>
          <p:cNvGrpSpPr>
            <a:grpSpLocks/>
          </p:cNvGrpSpPr>
          <p:nvPr/>
        </p:nvGrpSpPr>
        <p:grpSpPr bwMode="auto">
          <a:xfrm>
            <a:off x="1600200" y="2895600"/>
            <a:ext cx="304800" cy="762000"/>
            <a:chOff x="1008" y="1824"/>
            <a:chExt cx="192" cy="480"/>
          </a:xfrm>
        </p:grpSpPr>
        <p:sp>
          <p:nvSpPr>
            <p:cNvPr id="149529" name="Line 25"/>
            <p:cNvSpPr>
              <a:spLocks noChangeShapeType="1"/>
            </p:cNvSpPr>
            <p:nvPr/>
          </p:nvSpPr>
          <p:spPr bwMode="auto">
            <a:xfrm>
              <a:off x="1008" y="1824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39" name="Line 35"/>
            <p:cNvSpPr>
              <a:spLocks noChangeShapeType="1"/>
            </p:cNvSpPr>
            <p:nvPr/>
          </p:nvSpPr>
          <p:spPr bwMode="auto">
            <a:xfrm flipV="1">
              <a:off x="1008" y="2064"/>
              <a:ext cx="19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52" name="Group 48"/>
          <p:cNvGrpSpPr>
            <a:grpSpLocks/>
          </p:cNvGrpSpPr>
          <p:nvPr/>
        </p:nvGrpSpPr>
        <p:grpSpPr bwMode="auto">
          <a:xfrm>
            <a:off x="1600200" y="3886200"/>
            <a:ext cx="304800" cy="914400"/>
            <a:chOff x="1008" y="2448"/>
            <a:chExt cx="192" cy="576"/>
          </a:xfrm>
        </p:grpSpPr>
        <p:sp>
          <p:nvSpPr>
            <p:cNvPr id="149530" name="Line 26"/>
            <p:cNvSpPr>
              <a:spLocks noChangeShapeType="1"/>
            </p:cNvSpPr>
            <p:nvPr/>
          </p:nvSpPr>
          <p:spPr bwMode="auto">
            <a:xfrm>
              <a:off x="1008" y="2448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0" name="Line 36"/>
            <p:cNvSpPr>
              <a:spLocks noChangeShapeType="1"/>
            </p:cNvSpPr>
            <p:nvPr/>
          </p:nvSpPr>
          <p:spPr bwMode="auto">
            <a:xfrm flipV="1">
              <a:off x="1008" y="2784"/>
              <a:ext cx="19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55" name="Group 51"/>
          <p:cNvGrpSpPr>
            <a:grpSpLocks/>
          </p:cNvGrpSpPr>
          <p:nvPr/>
        </p:nvGrpSpPr>
        <p:grpSpPr bwMode="auto">
          <a:xfrm>
            <a:off x="2895600" y="2438400"/>
            <a:ext cx="533400" cy="838200"/>
            <a:chOff x="1824" y="1536"/>
            <a:chExt cx="336" cy="528"/>
          </a:xfrm>
        </p:grpSpPr>
        <p:sp>
          <p:nvSpPr>
            <p:cNvPr id="149532" name="Line 28"/>
            <p:cNvSpPr>
              <a:spLocks noChangeShapeType="1"/>
            </p:cNvSpPr>
            <p:nvPr/>
          </p:nvSpPr>
          <p:spPr bwMode="auto">
            <a:xfrm>
              <a:off x="1872" y="153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V="1">
              <a:off x="1824" y="1776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56" name="Group 52"/>
          <p:cNvGrpSpPr>
            <a:grpSpLocks/>
          </p:cNvGrpSpPr>
          <p:nvPr/>
        </p:nvGrpSpPr>
        <p:grpSpPr bwMode="auto">
          <a:xfrm>
            <a:off x="2895600" y="3429000"/>
            <a:ext cx="533400" cy="838200"/>
            <a:chOff x="1824" y="2160"/>
            <a:chExt cx="336" cy="528"/>
          </a:xfrm>
        </p:grpSpPr>
        <p:sp>
          <p:nvSpPr>
            <p:cNvPr id="149533" name="Line 29"/>
            <p:cNvSpPr>
              <a:spLocks noChangeShapeType="1"/>
            </p:cNvSpPr>
            <p:nvPr/>
          </p:nvSpPr>
          <p:spPr bwMode="auto">
            <a:xfrm>
              <a:off x="1872" y="2160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 flipV="1">
              <a:off x="1824" y="2400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59" name="Group 55"/>
          <p:cNvGrpSpPr>
            <a:grpSpLocks/>
          </p:cNvGrpSpPr>
          <p:nvPr/>
        </p:nvGrpSpPr>
        <p:grpSpPr bwMode="auto">
          <a:xfrm>
            <a:off x="4800600" y="2819400"/>
            <a:ext cx="533400" cy="914400"/>
            <a:chOff x="3024" y="1776"/>
            <a:chExt cx="336" cy="576"/>
          </a:xfrm>
        </p:grpSpPr>
        <p:sp>
          <p:nvSpPr>
            <p:cNvPr id="149535" name="Line 31"/>
            <p:cNvSpPr>
              <a:spLocks noChangeShapeType="1"/>
            </p:cNvSpPr>
            <p:nvPr/>
          </p:nvSpPr>
          <p:spPr bwMode="auto">
            <a:xfrm>
              <a:off x="3072" y="177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V="1">
              <a:off x="3024" y="2064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60" name="Group 56"/>
          <p:cNvGrpSpPr>
            <a:grpSpLocks/>
          </p:cNvGrpSpPr>
          <p:nvPr/>
        </p:nvGrpSpPr>
        <p:grpSpPr bwMode="auto">
          <a:xfrm>
            <a:off x="4876800" y="3962400"/>
            <a:ext cx="533400" cy="838200"/>
            <a:chOff x="3072" y="2496"/>
            <a:chExt cx="336" cy="528"/>
          </a:xfrm>
        </p:grpSpPr>
        <p:sp>
          <p:nvSpPr>
            <p:cNvPr id="149536" name="Line 32"/>
            <p:cNvSpPr>
              <a:spLocks noChangeShapeType="1"/>
            </p:cNvSpPr>
            <p:nvPr/>
          </p:nvSpPr>
          <p:spPr bwMode="auto">
            <a:xfrm>
              <a:off x="3072" y="249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61" name="Group 57"/>
          <p:cNvGrpSpPr>
            <a:grpSpLocks/>
          </p:cNvGrpSpPr>
          <p:nvPr/>
        </p:nvGrpSpPr>
        <p:grpSpPr bwMode="auto">
          <a:xfrm>
            <a:off x="7010400" y="3276600"/>
            <a:ext cx="381000" cy="1143000"/>
            <a:chOff x="4416" y="2064"/>
            <a:chExt cx="240" cy="720"/>
          </a:xfrm>
        </p:grpSpPr>
        <p:sp>
          <p:nvSpPr>
            <p:cNvPr id="149537" name="Line 33"/>
            <p:cNvSpPr>
              <a:spLocks noChangeShapeType="1"/>
            </p:cNvSpPr>
            <p:nvPr/>
          </p:nvSpPr>
          <p:spPr bwMode="auto">
            <a:xfrm>
              <a:off x="4416" y="2064"/>
              <a:ext cx="192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45" name="Line 41"/>
            <p:cNvSpPr>
              <a:spLocks noChangeShapeType="1"/>
            </p:cNvSpPr>
            <p:nvPr/>
          </p:nvSpPr>
          <p:spPr bwMode="auto">
            <a:xfrm flipV="1">
              <a:off x="4464" y="2400"/>
              <a:ext cx="192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5091113" y="349250"/>
            <a:ext cx="1171575" cy="488950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/>
              <a:t>差商表</a:t>
            </a:r>
          </a:p>
        </p:txBody>
      </p:sp>
      <p:grpSp>
        <p:nvGrpSpPr>
          <p:cNvPr id="149554" name="Group 50"/>
          <p:cNvGrpSpPr>
            <a:grpSpLocks/>
          </p:cNvGrpSpPr>
          <p:nvPr/>
        </p:nvGrpSpPr>
        <p:grpSpPr bwMode="auto">
          <a:xfrm>
            <a:off x="1600200" y="4800600"/>
            <a:ext cx="304800" cy="838200"/>
            <a:chOff x="1008" y="3024"/>
            <a:chExt cx="192" cy="528"/>
          </a:xfrm>
        </p:grpSpPr>
        <p:sp>
          <p:nvSpPr>
            <p:cNvPr id="149531" name="Line 27"/>
            <p:cNvSpPr>
              <a:spLocks noChangeShapeType="1"/>
            </p:cNvSpPr>
            <p:nvPr/>
          </p:nvSpPr>
          <p:spPr bwMode="auto">
            <a:xfrm>
              <a:off x="1008" y="3024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3" name="Line 49"/>
            <p:cNvSpPr>
              <a:spLocks noChangeShapeType="1"/>
            </p:cNvSpPr>
            <p:nvPr/>
          </p:nvSpPr>
          <p:spPr bwMode="auto">
            <a:xfrm flipV="1">
              <a:off x="1008" y="3264"/>
              <a:ext cx="192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9558" name="Group 54"/>
          <p:cNvGrpSpPr>
            <a:grpSpLocks/>
          </p:cNvGrpSpPr>
          <p:nvPr/>
        </p:nvGrpSpPr>
        <p:grpSpPr bwMode="auto">
          <a:xfrm>
            <a:off x="2819400" y="4419600"/>
            <a:ext cx="609600" cy="762000"/>
            <a:chOff x="1776" y="2784"/>
            <a:chExt cx="384" cy="480"/>
          </a:xfrm>
        </p:grpSpPr>
        <p:sp>
          <p:nvSpPr>
            <p:cNvPr id="149534" name="Line 30"/>
            <p:cNvSpPr>
              <a:spLocks noChangeShapeType="1"/>
            </p:cNvSpPr>
            <p:nvPr/>
          </p:nvSpPr>
          <p:spPr bwMode="auto">
            <a:xfrm>
              <a:off x="1872" y="2784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57" name="Line 53"/>
            <p:cNvSpPr>
              <a:spLocks noChangeShapeType="1"/>
            </p:cNvSpPr>
            <p:nvPr/>
          </p:nvSpPr>
          <p:spPr bwMode="auto">
            <a:xfrm flipV="1">
              <a:off x="1776" y="3024"/>
              <a:ext cx="38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96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 autoUpdateAnimBg="0"/>
      <p:bldP spid="14954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4799533" y="299419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44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42887"/>
              </p:ext>
            </p:extLst>
          </p:nvPr>
        </p:nvGraphicFramePr>
        <p:xfrm>
          <a:off x="3002483" y="1916832"/>
          <a:ext cx="1782814" cy="43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67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483" y="1916832"/>
                        <a:ext cx="1782814" cy="4323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51954"/>
              </p:ext>
            </p:extLst>
          </p:nvPr>
        </p:nvGraphicFramePr>
        <p:xfrm>
          <a:off x="6372200" y="1916832"/>
          <a:ext cx="2480128" cy="41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68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916832"/>
                        <a:ext cx="2480128" cy="4101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33385"/>
              </p:ext>
            </p:extLst>
          </p:nvPr>
        </p:nvGraphicFramePr>
        <p:xfrm>
          <a:off x="107504" y="2749932"/>
          <a:ext cx="8792651" cy="91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69" name="Equation" r:id="rId7" imgW="3848040" imgH="444240" progId="Equation.DSMT4">
                  <p:embed/>
                </p:oleObj>
              </mc:Choice>
              <mc:Fallback>
                <p:oleObj name="Equation" r:id="rId7" imgW="3848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749932"/>
                        <a:ext cx="8792651" cy="912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5" name="Rectangle 9"/>
          <p:cNvSpPr>
            <a:spLocks noChangeArrowheads="1"/>
          </p:cNvSpPr>
          <p:nvPr/>
        </p:nvSpPr>
        <p:spPr bwMode="auto">
          <a:xfrm>
            <a:off x="4799533" y="366571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4427" name="Rectangle 11"/>
          <p:cNvSpPr>
            <a:spLocks noChangeArrowheads="1"/>
          </p:cNvSpPr>
          <p:nvPr/>
        </p:nvSpPr>
        <p:spPr bwMode="auto">
          <a:xfrm>
            <a:off x="4799533" y="378001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4799533" y="378001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4431" name="Rectangle 15"/>
          <p:cNvSpPr>
            <a:spLocks noChangeArrowheads="1"/>
          </p:cNvSpPr>
          <p:nvPr/>
        </p:nvSpPr>
        <p:spPr bwMode="auto">
          <a:xfrm>
            <a:off x="4799533" y="380858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4433" name="Rectangle 17"/>
          <p:cNvSpPr>
            <a:spLocks noChangeArrowheads="1"/>
          </p:cNvSpPr>
          <p:nvPr/>
        </p:nvSpPr>
        <p:spPr bwMode="auto">
          <a:xfrm>
            <a:off x="4799533" y="376572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4435" name="Rectangle 19"/>
          <p:cNvSpPr>
            <a:spLocks noChangeArrowheads="1"/>
          </p:cNvSpPr>
          <p:nvPr/>
        </p:nvSpPr>
        <p:spPr bwMode="auto">
          <a:xfrm>
            <a:off x="4799533" y="380858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4437" name="Rectangle 21"/>
          <p:cNvSpPr>
            <a:spLocks noChangeArrowheads="1"/>
          </p:cNvSpPr>
          <p:nvPr/>
        </p:nvSpPr>
        <p:spPr bwMode="auto">
          <a:xfrm>
            <a:off x="4799533" y="367047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4439" name="Rectangle 23"/>
          <p:cNvSpPr>
            <a:spLocks noChangeArrowheads="1"/>
          </p:cNvSpPr>
          <p:nvPr/>
        </p:nvSpPr>
        <p:spPr bwMode="auto">
          <a:xfrm>
            <a:off x="4799533" y="378001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4442" name="Rectangle 26"/>
          <p:cNvSpPr>
            <a:spLocks noChangeArrowheads="1"/>
          </p:cNvSpPr>
          <p:nvPr/>
        </p:nvSpPr>
        <p:spPr bwMode="auto">
          <a:xfrm>
            <a:off x="395536" y="1862822"/>
            <a:ext cx="864096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（</a:t>
            </a:r>
            <a:r>
              <a:rPr kumimoji="0" lang="en-US" altLang="zh-CN" sz="2400" dirty="0">
                <a:solidFill>
                  <a:schemeClr val="tx1"/>
                </a:solidFill>
              </a:rPr>
              <a:t>1</a:t>
            </a:r>
            <a:r>
              <a:rPr kumimoji="0" lang="zh-CN" altLang="en-US" sz="2400" dirty="0">
                <a:solidFill>
                  <a:schemeClr val="tx1"/>
                </a:solidFill>
              </a:rPr>
              <a:t>）    </a:t>
            </a:r>
            <a:r>
              <a:rPr kumimoji="0"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CN" sz="2400" dirty="0">
                <a:solidFill>
                  <a:schemeClr val="tx1"/>
                </a:solidFill>
              </a:rPr>
              <a:t> </a:t>
            </a:r>
            <a:r>
              <a:rPr kumimoji="0" lang="zh-CN" altLang="en-US" sz="2400" b="1" dirty="0">
                <a:solidFill>
                  <a:schemeClr val="tx1"/>
                </a:solidFill>
              </a:rPr>
              <a:t>阶差商                        是函数值 </a:t>
            </a:r>
            <a:endParaRPr kumimoji="0" lang="en-US" altLang="zh-CN" sz="2400" b="1" dirty="0" smtClean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400" b="1" dirty="0" smtClean="0">
                <a:solidFill>
                  <a:schemeClr val="tx1"/>
                </a:solidFill>
              </a:rPr>
              <a:t>            的</a:t>
            </a:r>
            <a:r>
              <a:rPr kumimoji="0" lang="zh-CN" altLang="en-US" sz="2400" b="1" dirty="0">
                <a:solidFill>
                  <a:schemeClr val="tx1"/>
                </a:solidFill>
              </a:rPr>
              <a:t>线性组合，即</a:t>
            </a:r>
          </a:p>
          <a:p>
            <a:pPr>
              <a:spcBef>
                <a:spcPct val="50000"/>
              </a:spcBef>
            </a:pPr>
            <a:endParaRPr kumimoji="0" lang="zh-CN" altLang="en-US" sz="2400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kumimoji="0" lang="zh-CN" altLang="en-US" sz="2400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400" dirty="0">
                <a:solidFill>
                  <a:schemeClr val="tx1"/>
                </a:solidFill>
              </a:rPr>
              <a:t>（</a:t>
            </a:r>
            <a:r>
              <a:rPr kumimoji="0" lang="en-US" altLang="zh-CN" sz="2400" dirty="0">
                <a:solidFill>
                  <a:schemeClr val="tx1"/>
                </a:solidFill>
              </a:rPr>
              <a:t>2</a:t>
            </a:r>
            <a:r>
              <a:rPr kumimoji="0" lang="zh-CN" altLang="en-US" sz="2400" dirty="0">
                <a:solidFill>
                  <a:schemeClr val="tx1"/>
                </a:solidFill>
              </a:rPr>
              <a:t>）   </a:t>
            </a:r>
            <a:r>
              <a:rPr lang="zh-CN" altLang="en-US" sz="2400" b="1" dirty="0">
                <a:solidFill>
                  <a:schemeClr val="tx1"/>
                </a:solidFill>
              </a:rPr>
              <a:t>差商具有</a:t>
            </a:r>
            <a:r>
              <a:rPr lang="zh-CN" altLang="en-US" sz="2400" b="1" dirty="0">
                <a:solidFill>
                  <a:srgbClr val="FF6600"/>
                </a:solidFill>
                <a:ea typeface="黑体" pitchFamily="49" charset="-122"/>
              </a:rPr>
              <a:t>对称性</a:t>
            </a:r>
            <a:r>
              <a:rPr lang="zh-CN" altLang="en-US" sz="2400" b="1" dirty="0">
                <a:solidFill>
                  <a:schemeClr val="tx1"/>
                </a:solidFill>
              </a:rPr>
              <a:t>：任意改变节点的次序差商值不变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</a:rPr>
              <a:t>            例如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[0,2]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[2,0] </a:t>
            </a:r>
          </a:p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                   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[0,2,4]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[2,0,4]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[4,2,0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444443" name="Rectangle 27"/>
          <p:cNvSpPr>
            <a:spLocks noChangeArrowheads="1"/>
          </p:cNvSpPr>
          <p:nvPr/>
        </p:nvSpPr>
        <p:spPr bwMode="auto">
          <a:xfrm>
            <a:off x="1005408" y="1011411"/>
            <a:ext cx="2740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 b="1">
                <a:solidFill>
                  <a:schemeClr val="tx1"/>
                </a:solidFill>
                <a:ea typeface=""/>
              </a:rPr>
              <a:t>2   </a:t>
            </a:r>
            <a:r>
              <a:rPr kumimoji="0" lang="zh-CN" altLang="en-US" sz="3200" b="1">
                <a:solidFill>
                  <a:schemeClr val="tx1"/>
                </a:solidFill>
                <a:ea typeface=""/>
              </a:rPr>
              <a:t>差商的性质</a:t>
            </a:r>
          </a:p>
        </p:txBody>
      </p:sp>
    </p:spTree>
    <p:extLst>
      <p:ext uri="{BB962C8B-B14F-4D97-AF65-F5344CB8AC3E}">
        <p14:creationId xmlns:p14="http://schemas.microsoft.com/office/powerpoint/2010/main" val="20436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9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043714"/>
              </p:ext>
            </p:extLst>
          </p:nvPr>
        </p:nvGraphicFramePr>
        <p:xfrm>
          <a:off x="838200" y="2979960"/>
          <a:ext cx="69929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0" name="Equation" r:id="rId3" imgW="3720960" imgH="1346040" progId="Equation.DSMT4">
                  <p:embed/>
                </p:oleObj>
              </mc:Choice>
              <mc:Fallback>
                <p:oleObj name="Equation" r:id="rId3" imgW="37209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9960"/>
                        <a:ext cx="6992938" cy="267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762000" y="2294160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按差商的定义</a:t>
            </a:r>
          </a:p>
        </p:txBody>
      </p:sp>
      <p:graphicFrame>
        <p:nvGraphicFramePr>
          <p:cNvPr id="439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070842"/>
              </p:ext>
            </p:extLst>
          </p:nvPr>
        </p:nvGraphicFramePr>
        <p:xfrm>
          <a:off x="2479675" y="2277797"/>
          <a:ext cx="26273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1" name="Equation" r:id="rId5" imgW="1460160" imgH="431640" progId="Equation.DSMT4">
                  <p:embed/>
                </p:oleObj>
              </mc:Choice>
              <mc:Fallback>
                <p:oleObj name="Equation" r:id="rId5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277797"/>
                        <a:ext cx="2627313" cy="7762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93596"/>
              </p:ext>
            </p:extLst>
          </p:nvPr>
        </p:nvGraphicFramePr>
        <p:xfrm>
          <a:off x="5508104" y="2294160"/>
          <a:ext cx="3541713" cy="71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2" name="Equation" r:id="rId7" imgW="1968480" imgH="431640" progId="Equation.DSMT4">
                  <p:embed/>
                </p:oleObj>
              </mc:Choice>
              <mc:Fallback>
                <p:oleObj name="Equation" r:id="rId7" imgW="1968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294160"/>
                        <a:ext cx="3541713" cy="71911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422623"/>
              </p:ext>
            </p:extLst>
          </p:nvPr>
        </p:nvGraphicFramePr>
        <p:xfrm>
          <a:off x="4419600" y="4884960"/>
          <a:ext cx="45243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3" name="Equation" r:id="rId9" imgW="2514600" imgH="431640" progId="Equation.DSMT4">
                  <p:embed/>
                </p:oleObj>
              </mc:Choice>
              <mc:Fallback>
                <p:oleObj name="Equation" r:id="rId9" imgW="2514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84960"/>
                        <a:ext cx="4524375" cy="7762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1328301" y="1089889"/>
            <a:ext cx="48006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</a:rPr>
              <a:t>4.3.2</a:t>
            </a:r>
            <a:r>
              <a:rPr lang="zh-CN" altLang="en-US" sz="3200" b="1" dirty="0">
                <a:solidFill>
                  <a:schemeClr val="tx1"/>
                </a:solidFill>
              </a:rPr>
              <a:t>牛顿插值公式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1.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牛</a:t>
            </a:r>
            <a:r>
              <a:rPr lang="zh-CN" altLang="en-US" sz="2800" b="1" dirty="0">
                <a:solidFill>
                  <a:schemeClr val="tx1"/>
                </a:solidFill>
              </a:rPr>
              <a:t>顿插值公式的建立</a:t>
            </a:r>
          </a:p>
        </p:txBody>
      </p:sp>
    </p:spTree>
    <p:extLst>
      <p:ext uri="{BB962C8B-B14F-4D97-AF65-F5344CB8AC3E}">
        <p14:creationId xmlns:p14="http://schemas.microsoft.com/office/powerpoint/2010/main" val="928936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483" name="Object 3"/>
          <p:cNvGraphicFramePr>
            <a:graphicFrameLocks noChangeAspect="1"/>
          </p:cNvGraphicFramePr>
          <p:nvPr/>
        </p:nvGraphicFramePr>
        <p:xfrm>
          <a:off x="1120775" y="919163"/>
          <a:ext cx="10645775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7" name="Equation" r:id="rId3" imgW="5663880" imgH="1828800" progId="Equation.DSMT4">
                  <p:embed/>
                </p:oleObj>
              </mc:Choice>
              <mc:Fallback>
                <p:oleObj name="Equation" r:id="rId3" imgW="566388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919163"/>
                        <a:ext cx="10645775" cy="362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762000" y="2286000"/>
            <a:ext cx="533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牛顿插值多项式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的前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项）</a:t>
            </a:r>
          </a:p>
        </p:txBody>
      </p:sp>
      <p:sp>
        <p:nvSpPr>
          <p:cNvPr id="532490" name="Rectangle 10"/>
          <p:cNvSpPr>
            <a:spLocks noChangeArrowheads="1"/>
          </p:cNvSpPr>
          <p:nvPr/>
        </p:nvSpPr>
        <p:spPr bwMode="auto">
          <a:xfrm>
            <a:off x="152400" y="3657600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牛顿插值余项   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的最后一项）</a:t>
            </a:r>
          </a:p>
        </p:txBody>
      </p:sp>
    </p:spTree>
    <p:extLst>
      <p:ext uri="{BB962C8B-B14F-4D97-AF65-F5344CB8AC3E}">
        <p14:creationId xmlns:p14="http://schemas.microsoft.com/office/powerpoint/2010/main" val="2161432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ea typeface="宋体" pitchFamily="2" charset="-122"/>
              </a:rPr>
              <a:t>牛顿插值多项式的构成</a:t>
            </a:r>
            <a:endParaRPr lang="zh-CN" altLang="en-US"/>
          </a:p>
        </p:txBody>
      </p:sp>
      <p:graphicFrame>
        <p:nvGraphicFramePr>
          <p:cNvPr id="511067" name="Group 91"/>
          <p:cNvGraphicFramePr>
            <a:graphicFrameLocks noGrp="1"/>
          </p:cNvGraphicFramePr>
          <p:nvPr>
            <p:ph idx="1"/>
          </p:nvPr>
        </p:nvGraphicFramePr>
        <p:xfrm>
          <a:off x="838200" y="1143000"/>
          <a:ext cx="7634288" cy="4692651"/>
        </p:xfrm>
        <a:graphic>
          <a:graphicData uri="http://schemas.openxmlformats.org/drawingml/2006/table">
            <a:tbl>
              <a:tblPr/>
              <a:tblGrid>
                <a:gridCol w="1504950"/>
                <a:gridCol w="1122363"/>
                <a:gridCol w="1557337"/>
                <a:gridCol w="1454150"/>
                <a:gridCol w="1995488"/>
              </a:tblGrid>
              <a:tr h="9509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零阶差商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一阶差商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二阶差商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乘积因子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…….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23" name="Object 47"/>
          <p:cNvGraphicFramePr>
            <a:graphicFrameLocks noChangeAspect="1"/>
          </p:cNvGraphicFramePr>
          <p:nvPr/>
        </p:nvGraphicFramePr>
        <p:xfrm>
          <a:off x="1371600" y="1447800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1" name="Equation" r:id="rId4" imgW="165028" imgH="228501" progId="Equation.DSMT4">
                  <p:embed/>
                </p:oleObj>
              </mc:Choice>
              <mc:Fallback>
                <p:oleObj name="Equation" r:id="rId4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5590" b="15590"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889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24" name="Rectangle 48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25" name="Object 49"/>
          <p:cNvGraphicFramePr>
            <a:graphicFrameLocks noChangeAspect="1"/>
          </p:cNvGraphicFramePr>
          <p:nvPr/>
        </p:nvGraphicFramePr>
        <p:xfrm>
          <a:off x="1447800" y="2286000"/>
          <a:ext cx="2333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2"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2333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26" name="Rectangle 50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27" name="Object 51"/>
          <p:cNvGraphicFramePr>
            <a:graphicFrameLocks noChangeAspect="1"/>
          </p:cNvGraphicFramePr>
          <p:nvPr/>
        </p:nvGraphicFramePr>
        <p:xfrm>
          <a:off x="1447800" y="3048000"/>
          <a:ext cx="230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3"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2301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28" name="Rectangle 52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11029" name="Rectangle 53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30" name="Object 54"/>
          <p:cNvGraphicFramePr>
            <a:graphicFrameLocks noChangeAspect="1"/>
          </p:cNvGraphicFramePr>
          <p:nvPr/>
        </p:nvGraphicFramePr>
        <p:xfrm>
          <a:off x="1447800" y="3733800"/>
          <a:ext cx="2238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4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22383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31" name="Rectangle 55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32" name="Object 56"/>
          <p:cNvGraphicFramePr>
            <a:graphicFrameLocks noChangeAspect="1"/>
          </p:cNvGraphicFramePr>
          <p:nvPr/>
        </p:nvGraphicFramePr>
        <p:xfrm>
          <a:off x="1371600" y="4572000"/>
          <a:ext cx="2333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5"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2333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33" name="Rectangle 57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11034" name="Rectangle 58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35" name="Object 59"/>
          <p:cNvGraphicFramePr>
            <a:graphicFrameLocks noChangeAspect="1"/>
          </p:cNvGraphicFramePr>
          <p:nvPr/>
        </p:nvGraphicFramePr>
        <p:xfrm>
          <a:off x="41910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6"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36" name="Rectangle 60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37" name="Object 61"/>
          <p:cNvGraphicFramePr>
            <a:graphicFrameLocks noChangeAspect="1"/>
          </p:cNvGraphicFramePr>
          <p:nvPr/>
        </p:nvGraphicFramePr>
        <p:xfrm>
          <a:off x="28194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7" name="Equation" r:id="rId16" imgW="76035" imgH="177415" progId="Equation.DSMT4">
                  <p:embed/>
                </p:oleObj>
              </mc:Choice>
              <mc:Fallback>
                <p:oleObj name="Equation" r:id="rId16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38" name="Rectangle 62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39" name="Object 63"/>
          <p:cNvGraphicFramePr>
            <a:graphicFrameLocks noChangeAspect="1"/>
          </p:cNvGraphicFramePr>
          <p:nvPr/>
        </p:nvGraphicFramePr>
        <p:xfrm>
          <a:off x="14478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8" name="Equation" r:id="rId17" imgW="76035" imgH="177415" progId="Equation.DSMT4">
                  <p:embed/>
                </p:oleObj>
              </mc:Choice>
              <mc:Fallback>
                <p:oleObj name="Equation" r:id="rId17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40" name="Rectangle 64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41" name="Object 65"/>
          <p:cNvGraphicFramePr>
            <a:graphicFrameLocks noChangeAspect="1"/>
          </p:cNvGraphicFramePr>
          <p:nvPr/>
        </p:nvGraphicFramePr>
        <p:xfrm>
          <a:off x="74676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9" name="Equation" r:id="rId18" imgW="76035" imgH="177415" progId="Equation.DSMT4">
                  <p:embed/>
                </p:oleObj>
              </mc:Choice>
              <mc:Fallback>
                <p:oleObj name="Equation" r:id="rId18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42" name="Object 66"/>
          <p:cNvGraphicFramePr>
            <a:graphicFrameLocks noChangeAspect="1"/>
          </p:cNvGraphicFramePr>
          <p:nvPr/>
        </p:nvGraphicFramePr>
        <p:xfrm>
          <a:off x="5715000" y="53340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0" name="Equation" r:id="rId19" imgW="76035" imgH="177415" progId="Equation.DSMT4">
                  <p:embed/>
                </p:oleObj>
              </mc:Choice>
              <mc:Fallback>
                <p:oleObj name="Equation" r:id="rId19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43" name="Rectangle 67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11044" name="Rectangle 68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45" name="Object 69"/>
          <p:cNvGraphicFramePr>
            <a:graphicFrameLocks noChangeAspect="1"/>
          </p:cNvGraphicFramePr>
          <p:nvPr/>
        </p:nvGraphicFramePr>
        <p:xfrm>
          <a:off x="2590800" y="2362200"/>
          <a:ext cx="503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1" name="Equation" r:id="rId20" imgW="393529" imgH="228501" progId="Equation.DSMT4">
                  <p:embed/>
                </p:oleObj>
              </mc:Choice>
              <mc:Fallback>
                <p:oleObj name="Equation" r:id="rId20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503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46" name="Rectangle 70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47" name="Object 71"/>
          <p:cNvGraphicFramePr>
            <a:graphicFrameLocks noChangeAspect="1"/>
          </p:cNvGraphicFramePr>
          <p:nvPr/>
        </p:nvGraphicFramePr>
        <p:xfrm>
          <a:off x="2590800" y="3048000"/>
          <a:ext cx="522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2" name="Equation" r:id="rId22" imgW="381000" imgH="228600" progId="Equation.DSMT4">
                  <p:embed/>
                </p:oleObj>
              </mc:Choice>
              <mc:Fallback>
                <p:oleObj name="Equation" r:id="rId22" imgW="3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5222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48" name="Rectangle 72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49" name="Object 73"/>
          <p:cNvGraphicFramePr>
            <a:graphicFrameLocks noChangeAspect="1"/>
          </p:cNvGraphicFramePr>
          <p:nvPr/>
        </p:nvGraphicFramePr>
        <p:xfrm>
          <a:off x="2590800" y="3810000"/>
          <a:ext cx="503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3" name="Equation" r:id="rId24" imgW="393529" imgH="228501" progId="Equation.DSMT4">
                  <p:embed/>
                </p:oleObj>
              </mc:Choice>
              <mc:Fallback>
                <p:oleObj name="Equation" r:id="rId24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0"/>
                        <a:ext cx="503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50" name="Rectangle 74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51" name="Object 75"/>
          <p:cNvGraphicFramePr>
            <a:graphicFrameLocks noChangeAspect="1"/>
          </p:cNvGraphicFramePr>
          <p:nvPr/>
        </p:nvGraphicFramePr>
        <p:xfrm>
          <a:off x="2514600" y="4572000"/>
          <a:ext cx="5476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4" name="Equation" r:id="rId26" imgW="393529" imgH="228501" progId="Equation.DSMT4">
                  <p:embed/>
                </p:oleObj>
              </mc:Choice>
              <mc:Fallback>
                <p:oleObj name="Equation" r:id="rId26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72000"/>
                        <a:ext cx="54768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52" name="Rectangle 76"/>
          <p:cNvSpPr>
            <a:spLocks noChangeArrowheads="1"/>
          </p:cNvSpPr>
          <p:nvPr/>
        </p:nvSpPr>
        <p:spPr bwMode="auto">
          <a:xfrm>
            <a:off x="4479925" y="311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53" name="Object 77"/>
          <p:cNvGraphicFramePr>
            <a:graphicFrameLocks noChangeAspect="1"/>
          </p:cNvGraphicFramePr>
          <p:nvPr/>
        </p:nvGraphicFramePr>
        <p:xfrm>
          <a:off x="3810000" y="3048000"/>
          <a:ext cx="7556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5" name="Equation" r:id="rId28" imgW="545863" imgH="228501" progId="Equation.DSMT4">
                  <p:embed/>
                </p:oleObj>
              </mc:Choice>
              <mc:Fallback>
                <p:oleObj name="Equation" r:id="rId28" imgW="54586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7556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54" name="Rectangle 78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55" name="Object 79"/>
          <p:cNvGraphicFramePr>
            <a:graphicFrameLocks noChangeAspect="1"/>
          </p:cNvGraphicFramePr>
          <p:nvPr/>
        </p:nvGraphicFramePr>
        <p:xfrm>
          <a:off x="3810000" y="3810000"/>
          <a:ext cx="7842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6" name="Equation" r:id="rId30" imgW="558800" imgH="228600" progId="Equation.DSMT4">
                  <p:embed/>
                </p:oleObj>
              </mc:Choice>
              <mc:Fallback>
                <p:oleObj name="Equation" r:id="rId30" imgW="55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7842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56" name="Rectangle 80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57" name="Object 81"/>
          <p:cNvGraphicFramePr>
            <a:graphicFrameLocks noChangeAspect="1"/>
          </p:cNvGraphicFramePr>
          <p:nvPr/>
        </p:nvGraphicFramePr>
        <p:xfrm>
          <a:off x="3810000" y="4572000"/>
          <a:ext cx="7667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7" name="Equation" r:id="rId32" imgW="558800" imgH="228600" progId="Equation.DSMT4">
                  <p:embed/>
                </p:oleObj>
              </mc:Choice>
              <mc:Fallback>
                <p:oleObj name="Equation" r:id="rId32" imgW="55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0"/>
                        <a:ext cx="766763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58" name="Rectangle 82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59" name="Object 83"/>
          <p:cNvGraphicFramePr>
            <a:graphicFrameLocks noChangeAspect="1"/>
          </p:cNvGraphicFramePr>
          <p:nvPr/>
        </p:nvGraphicFramePr>
        <p:xfrm>
          <a:off x="5257800" y="3810000"/>
          <a:ext cx="9715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8" name="Equation" r:id="rId34" imgW="736600" imgH="228600" progId="Equation.DSMT4">
                  <p:embed/>
                </p:oleObj>
              </mc:Choice>
              <mc:Fallback>
                <p:oleObj name="Equation" r:id="rId34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0000"/>
                        <a:ext cx="971550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60" name="Rectangle 84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61" name="Object 85"/>
          <p:cNvGraphicFramePr>
            <a:graphicFrameLocks noChangeAspect="1"/>
          </p:cNvGraphicFramePr>
          <p:nvPr/>
        </p:nvGraphicFramePr>
        <p:xfrm>
          <a:off x="5257800" y="4495800"/>
          <a:ext cx="10033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9" name="Equation" r:id="rId36" imgW="736600" imgH="228600" progId="Equation.DSMT4">
                  <p:embed/>
                </p:oleObj>
              </mc:Choice>
              <mc:Fallback>
                <p:oleObj name="Equation" r:id="rId36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100330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62" name="Rectangle 86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11064" name="Object 88"/>
          <p:cNvGraphicFramePr>
            <a:graphicFrameLocks noChangeAspect="1"/>
          </p:cNvGraphicFramePr>
          <p:nvPr/>
        </p:nvGraphicFramePr>
        <p:xfrm>
          <a:off x="7156450" y="3048000"/>
          <a:ext cx="6842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90" name="Equation" r:id="rId38" imgW="495000" imgH="228600" progId="Equation.DSMT4">
                  <p:embed/>
                </p:oleObj>
              </mc:Choice>
              <mc:Fallback>
                <p:oleObj name="Equation" r:id="rId38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3048000"/>
                        <a:ext cx="684213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65" name="Object 89"/>
          <p:cNvGraphicFramePr>
            <a:graphicFrameLocks noChangeAspect="1"/>
          </p:cNvGraphicFramePr>
          <p:nvPr/>
        </p:nvGraphicFramePr>
        <p:xfrm>
          <a:off x="6940550" y="3810000"/>
          <a:ext cx="12811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91" name="Equation" r:id="rId40" imgW="927000" imgH="228600" progId="Equation.DSMT4">
                  <p:embed/>
                </p:oleObj>
              </mc:Choice>
              <mc:Fallback>
                <p:oleObj name="Equation" r:id="rId40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3810000"/>
                        <a:ext cx="1281113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926411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547664" y="1973034"/>
            <a:ext cx="3672408" cy="93610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ea typeface="华文琥珀" pitchFamily="2" charset="-122"/>
              </a:rPr>
              <a:t>逐次线性插值</a:t>
            </a:r>
            <a:endParaRPr lang="en-US" altLang="zh-CN" kern="0" dirty="0" smtClean="0">
              <a:ea typeface="华文琥珀" pitchFamily="2" charset="-122"/>
            </a:endParaRPr>
          </a:p>
          <a:p>
            <a:endParaRPr lang="en-US" altLang="zh-CN" kern="0" dirty="0" smtClean="0">
              <a:ea typeface="华文琥珀" pitchFamily="2" charset="-122"/>
            </a:endParaRPr>
          </a:p>
          <a:p>
            <a:r>
              <a:rPr lang="zh-CN" altLang="en-US" kern="0" dirty="0" smtClean="0"/>
              <a:t> </a:t>
            </a:r>
            <a:endParaRPr lang="zh-CN" altLang="en-US" kern="0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763688" y="4509120"/>
            <a:ext cx="2880320" cy="685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ea typeface="华文琥珀" pitchFamily="2" charset="-122"/>
              </a:rPr>
              <a:t>牛顿插值</a:t>
            </a:r>
            <a:r>
              <a:rPr lang="zh-CN" altLang="en-US" kern="0" dirty="0" smtClean="0"/>
              <a:t> </a:t>
            </a:r>
            <a:endParaRPr lang="zh-CN" altLang="en-US" kern="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763688" y="2901788"/>
            <a:ext cx="33273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kumimoji="1" sz="3600" b="1">
                <a:latin typeface="仿宋_GB2312" pitchFamily="49" charset="-122"/>
                <a:ea typeface="仿宋_GB2312" pitchFamily="49" charset="-122"/>
              </a:defRPr>
            </a:lvl1pPr>
          </a:lstStyle>
          <a:p>
            <a:pPr marL="571500" indent="-571500">
              <a:buFont typeface="Wingdings" pitchFamily="2" charset="2"/>
              <a:buChar char="p"/>
            </a:pPr>
            <a:r>
              <a:rPr lang="zh-CN" altLang="en-US" dirty="0"/>
              <a:t>埃特金</a:t>
            </a:r>
            <a:r>
              <a:rPr lang="zh-CN" altLang="en-US" dirty="0" smtClean="0"/>
              <a:t>插值</a:t>
            </a:r>
            <a:endParaRPr lang="en-US" altLang="zh-CN" dirty="0" smtClean="0"/>
          </a:p>
          <a:p>
            <a:pPr marL="571500" indent="-571500">
              <a:buFont typeface="Wingdings" pitchFamily="2" charset="2"/>
              <a:buChar char="p"/>
            </a:pPr>
            <a:r>
              <a:rPr lang="zh-CN" altLang="en-US" dirty="0" smtClean="0"/>
              <a:t>内维</a:t>
            </a:r>
            <a:r>
              <a:rPr lang="zh-CN" altLang="en-US" dirty="0"/>
              <a:t>尔插值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43708" y="782062"/>
            <a:ext cx="2967354" cy="93610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ea typeface="华文琥珀" pitchFamily="2" charset="-122"/>
              </a:rPr>
              <a:t>主要内容</a:t>
            </a:r>
            <a:endParaRPr lang="en-US" altLang="zh-CN" kern="0" dirty="0" smtClean="0">
              <a:ea typeface="华文琥珀" pitchFamily="2" charset="-122"/>
            </a:endParaRPr>
          </a:p>
          <a:p>
            <a:r>
              <a:rPr lang="zh-CN" altLang="en-US" kern="0" dirty="0" smtClean="0"/>
              <a:t> </a:t>
            </a:r>
            <a:endParaRPr lang="zh-CN" altLang="en-US" kern="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1969695"/>
            <a:ext cx="3584575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6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ChangeArrowheads="1"/>
          </p:cNvSpPr>
          <p:nvPr/>
        </p:nvSpPr>
        <p:spPr bwMode="auto">
          <a:xfrm>
            <a:off x="0" y="36434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2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24853"/>
              </p:ext>
            </p:extLst>
          </p:nvPr>
        </p:nvGraphicFramePr>
        <p:xfrm>
          <a:off x="1259632" y="836712"/>
          <a:ext cx="694213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6" name="Equation" r:id="rId3" imgW="4203360" imgH="457200" progId="Equation.DSMT4">
                  <p:embed/>
                </p:oleObj>
              </mc:Choice>
              <mc:Fallback>
                <p:oleObj name="Equation" r:id="rId3" imgW="4203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836712"/>
                        <a:ext cx="6942138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533400" y="1916832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400" b="1" dirty="0" smtClean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kumimoji="0"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牛</a:t>
            </a:r>
            <a:r>
              <a:rPr kumimoji="0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顿插值的特点</a:t>
            </a:r>
          </a:p>
          <a:p>
            <a:r>
              <a:rPr kumimoji="0"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(1) 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次数不超过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次，项数不超过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n+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项。各项系数是差商表上对角线的各阶差商值。</a:t>
            </a:r>
          </a:p>
          <a:p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(2)  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满足插值条件，在节点上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+mn-ea"/>
                <a:ea typeface="+mn-ea"/>
              </a:rPr>
              <a:t>i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=P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+mn-ea"/>
                <a:ea typeface="+mn-ea"/>
              </a:rPr>
              <a:t>i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en-US" altLang="zh-CN" sz="2400" b="1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     (3) 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增加一个节点，只需增加一项。</a:t>
            </a:r>
          </a:p>
        </p:txBody>
      </p:sp>
      <p:graphicFrame>
        <p:nvGraphicFramePr>
          <p:cNvPr id="442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88993"/>
              </p:ext>
            </p:extLst>
          </p:nvPr>
        </p:nvGraphicFramePr>
        <p:xfrm>
          <a:off x="533400" y="4005064"/>
          <a:ext cx="76850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7" name="Equation" r:id="rId5" imgW="4089240" imgH="647640" progId="Equation.DSMT4">
                  <p:embed/>
                </p:oleObj>
              </mc:Choice>
              <mc:Fallback>
                <p:oleObj name="Equation" r:id="rId5" imgW="408924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05064"/>
                        <a:ext cx="768508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380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1259632" y="1268760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次牛顿插值多项式</a:t>
            </a: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25908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9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02466"/>
              </p:ext>
            </p:extLst>
          </p:nvPr>
        </p:nvGraphicFramePr>
        <p:xfrm>
          <a:off x="1295400" y="1874168"/>
          <a:ext cx="6581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84" name="Equation" r:id="rId3" imgW="3657600" imgH="228600" progId="Equation.DSMT4">
                  <p:embed/>
                </p:oleObj>
              </mc:Choice>
              <mc:Fallback>
                <p:oleObj name="Equation" r:id="rId3" imgW="365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74168"/>
                        <a:ext cx="6581775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47809"/>
              </p:ext>
            </p:extLst>
          </p:nvPr>
        </p:nvGraphicFramePr>
        <p:xfrm>
          <a:off x="2133600" y="2331368"/>
          <a:ext cx="5713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85" name="Equation" r:id="rId5" imgW="3174840" imgH="228600" progId="Equation.3">
                  <p:embed/>
                </p:oleObj>
              </mc:Choice>
              <mc:Fallback>
                <p:oleObj name="Equation" r:id="rId5" imgW="317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31368"/>
                        <a:ext cx="5713413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1" name="Text Box 11"/>
          <p:cNvSpPr txBox="1">
            <a:spLocks noChangeArrowheads="1"/>
          </p:cNvSpPr>
          <p:nvPr/>
        </p:nvSpPr>
        <p:spPr bwMode="auto">
          <a:xfrm>
            <a:off x="990600" y="3474368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457200" y="3702968"/>
            <a:ext cx="8458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计算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牛顿插值多项式的步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骤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作差商表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(2)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写出牛顿插值多项式（表中对角线上各差商值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就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是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的各项系数）。</a:t>
            </a:r>
          </a:p>
          <a:p>
            <a:pPr algn="just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(3)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计算插值点的近似值。 </a:t>
            </a:r>
          </a:p>
        </p:txBody>
      </p:sp>
      <p:sp>
        <p:nvSpPr>
          <p:cNvPr id="419854" name="Text Box 14"/>
          <p:cNvSpPr txBox="1">
            <a:spLocks noChangeArrowheads="1"/>
          </p:cNvSpPr>
          <p:nvPr/>
        </p:nvSpPr>
        <p:spPr bwMode="auto">
          <a:xfrm>
            <a:off x="624136" y="2905780"/>
            <a:ext cx="1966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余项公式</a:t>
            </a:r>
          </a:p>
        </p:txBody>
      </p:sp>
      <p:graphicFrame>
        <p:nvGraphicFramePr>
          <p:cNvPr id="419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02020"/>
              </p:ext>
            </p:extLst>
          </p:nvPr>
        </p:nvGraphicFramePr>
        <p:xfrm>
          <a:off x="2286000" y="2940968"/>
          <a:ext cx="5437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86" name="Equation" r:id="rId7" imgW="3022560" imgH="228600" progId="Equation.DSMT4">
                  <p:embed/>
                </p:oleObj>
              </mc:Choice>
              <mc:Fallback>
                <p:oleObj name="Equation" r:id="rId7" imgW="3022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40968"/>
                        <a:ext cx="5437188" cy="457200"/>
                      </a:xfrm>
                      <a:prstGeom prst="rect">
                        <a:avLst/>
                      </a:prstGeom>
                      <a:solidFill>
                        <a:srgbClr val="00F4B4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851210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2" grpId="0" build="p" autoUpdateAnimBg="0"/>
      <p:bldP spid="41985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990600" y="633264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又证</a:t>
            </a:r>
            <a:r>
              <a:rPr lang="en-US" altLang="zh-CN" sz="2400" b="1">
                <a:solidFill>
                  <a:schemeClr val="tx1"/>
                </a:solidFill>
              </a:rPr>
              <a:t>:</a:t>
            </a:r>
            <a:r>
              <a:rPr lang="zh-CN" altLang="en-US" sz="2400" b="1">
                <a:solidFill>
                  <a:schemeClr val="tx1"/>
                </a:solidFill>
              </a:rPr>
              <a:t>牛顿插值多项式 </a:t>
            </a:r>
          </a:p>
        </p:txBody>
      </p:sp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1066800" y="1166664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</a:rPr>
              <a:t>根据线性插值的点斜式</a:t>
            </a:r>
          </a:p>
        </p:txBody>
      </p:sp>
      <p:graphicFrame>
        <p:nvGraphicFramePr>
          <p:cNvPr id="418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051445"/>
              </p:ext>
            </p:extLst>
          </p:nvPr>
        </p:nvGraphicFramePr>
        <p:xfrm>
          <a:off x="4499992" y="1090464"/>
          <a:ext cx="39735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18" name="Equation" r:id="rId3" imgW="2489040" imgH="444240" progId="Equation.3">
                  <p:embed/>
                </p:oleObj>
              </mc:Choice>
              <mc:Fallback>
                <p:oleObj name="Equation" r:id="rId3" imgW="248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090464"/>
                        <a:ext cx="3973513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1066800" y="1828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</a:rPr>
              <a:t>可得</a:t>
            </a:r>
            <a:r>
              <a:rPr lang="zh-CN" altLang="en-US" sz="2400" b="1" dirty="0">
                <a:solidFill>
                  <a:srgbClr val="FF6600"/>
                </a:solidFill>
              </a:rPr>
              <a:t>牛顿差商型线性插值多项式： </a:t>
            </a:r>
          </a:p>
        </p:txBody>
      </p:sp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1371600" y="2971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设 </a:t>
            </a:r>
          </a:p>
        </p:txBody>
      </p:sp>
      <p:graphicFrame>
        <p:nvGraphicFramePr>
          <p:cNvPr id="418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56609"/>
              </p:ext>
            </p:extLst>
          </p:nvPr>
        </p:nvGraphicFramePr>
        <p:xfrm>
          <a:off x="1867693" y="3026629"/>
          <a:ext cx="38846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19" name="Equation" r:id="rId5" imgW="2158920" imgH="228600" progId="Equation.3">
                  <p:embed/>
                </p:oleObj>
              </mc:Choice>
              <mc:Fallback>
                <p:oleObj name="Equation" r:id="rId5" imgW="2158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693" y="3026629"/>
                        <a:ext cx="3884613" cy="411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899123"/>
              </p:ext>
            </p:extLst>
          </p:nvPr>
        </p:nvGraphicFramePr>
        <p:xfrm>
          <a:off x="1447800" y="3605064"/>
          <a:ext cx="57594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20" name="Equation" r:id="rId7" imgW="3200400" imgH="457200" progId="Equation.3">
                  <p:embed/>
                </p:oleObj>
              </mc:Choice>
              <mc:Fallback>
                <p:oleObj name="Equation" r:id="rId7" imgW="320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05064"/>
                        <a:ext cx="57594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9" name="Text Box 13"/>
          <p:cNvSpPr txBox="1">
            <a:spLocks noChangeArrowheads="1"/>
          </p:cNvSpPr>
          <p:nvPr/>
        </p:nvSpPr>
        <p:spPr bwMode="auto">
          <a:xfrm>
            <a:off x="685800" y="3528864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由 </a:t>
            </a:r>
          </a:p>
        </p:txBody>
      </p:sp>
      <p:sp>
        <p:nvSpPr>
          <p:cNvPr id="418830" name="Text Box 14"/>
          <p:cNvSpPr txBox="1">
            <a:spLocks noChangeArrowheads="1"/>
          </p:cNvSpPr>
          <p:nvPr/>
        </p:nvSpPr>
        <p:spPr bwMode="auto">
          <a:xfrm>
            <a:off x="685800" y="4519464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可得</a:t>
            </a:r>
            <a:r>
              <a:rPr lang="zh-CN" altLang="en-US" sz="2400" b="1" i="1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18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385127"/>
              </p:ext>
            </p:extLst>
          </p:nvPr>
        </p:nvGraphicFramePr>
        <p:xfrm>
          <a:off x="1600200" y="4595664"/>
          <a:ext cx="58721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21" name="Equation" r:id="rId9" imgW="3263760" imgH="228600" progId="Equation.3">
                  <p:embed/>
                </p:oleObj>
              </mc:Choice>
              <mc:Fallback>
                <p:oleObj name="Equation" r:id="rId9" imgW="326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95664"/>
                        <a:ext cx="587216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244547"/>
              </p:ext>
            </p:extLst>
          </p:nvPr>
        </p:nvGraphicFramePr>
        <p:xfrm>
          <a:off x="838200" y="5510064"/>
          <a:ext cx="7267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22" name="Equation" r:id="rId11" imgW="4038480" imgH="228600" progId="Equation.3">
                  <p:embed/>
                </p:oleObj>
              </mc:Choice>
              <mc:Fallback>
                <p:oleObj name="Equation" r:id="rId11" imgW="403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10064"/>
                        <a:ext cx="7267575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33" name="Text Box 17"/>
          <p:cNvSpPr txBox="1">
            <a:spLocks noChangeArrowheads="1"/>
          </p:cNvSpPr>
          <p:nvPr/>
        </p:nvSpPr>
        <p:spPr bwMode="auto">
          <a:xfrm>
            <a:off x="1295400" y="5052864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6600"/>
                </a:solidFill>
              </a:rPr>
              <a:t>牛顿差商型二次插值多项式：</a:t>
            </a:r>
            <a:r>
              <a:rPr lang="zh-CN" altLang="en-US" sz="2400" b="1" i="1">
                <a:solidFill>
                  <a:srgbClr val="FF6600"/>
                </a:solidFill>
              </a:rPr>
              <a:t> </a:t>
            </a:r>
          </a:p>
        </p:txBody>
      </p:sp>
      <p:graphicFrame>
        <p:nvGraphicFramePr>
          <p:cNvPr id="418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764757"/>
              </p:ext>
            </p:extLst>
          </p:nvPr>
        </p:nvGraphicFramePr>
        <p:xfrm>
          <a:off x="1905000" y="2286000"/>
          <a:ext cx="4495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23" name="Equation" r:id="rId13" imgW="2133360" imgH="228600" progId="Equation.3">
                  <p:embed/>
                </p:oleObj>
              </mc:Choice>
              <mc:Fallback>
                <p:oleObj name="Equation" r:id="rId13" imgW="2133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4495800" cy="481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776449"/>
              </p:ext>
            </p:extLst>
          </p:nvPr>
        </p:nvGraphicFramePr>
        <p:xfrm>
          <a:off x="4267200" y="404664"/>
          <a:ext cx="16240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24" name="Equation" r:id="rId15" imgW="1015920" imgH="431640" progId="Equation.DSMT4">
                  <p:embed/>
                </p:oleObj>
              </mc:Choice>
              <mc:Fallback>
                <p:oleObj name="Equation" r:id="rId15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4664"/>
                        <a:ext cx="1624013" cy="690563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104704"/>
              </p:ext>
            </p:extLst>
          </p:nvPr>
        </p:nvGraphicFramePr>
        <p:xfrm>
          <a:off x="6096000" y="404664"/>
          <a:ext cx="27019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25" name="Equation" r:id="rId17" imgW="1688760" imgH="431640" progId="Equation.DSMT4">
                  <p:embed/>
                </p:oleObj>
              </mc:Choice>
              <mc:Fallback>
                <p:oleObj name="Equation" r:id="rId17" imgW="1688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04664"/>
                        <a:ext cx="2701925" cy="690563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41578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8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8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8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3" grpId="0" build="p" autoUpdateAnimBg="0"/>
      <p:bldP spid="418825" grpId="0" build="p" autoUpdateAnimBg="0"/>
      <p:bldP spid="418826" grpId="0" build="p" autoUpdateAnimBg="0"/>
      <p:bldP spid="418829" grpId="0" build="p" autoUpdateAnimBg="0"/>
      <p:bldP spid="418830" grpId="0" build="p" autoUpdateAnimBg="0"/>
      <p:bldP spid="41883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578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91833"/>
              </p:ext>
            </p:extLst>
          </p:nvPr>
        </p:nvGraphicFramePr>
        <p:xfrm>
          <a:off x="1031875" y="2141339"/>
          <a:ext cx="6964363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7" name="Equation" r:id="rId3" imgW="3606480" imgH="965160" progId="Equation.DSMT4">
                  <p:embed/>
                </p:oleObj>
              </mc:Choice>
              <mc:Fallback>
                <p:oleObj name="Equation" r:id="rId3" imgW="36064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141339"/>
                        <a:ext cx="6964363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526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hlinkClick r:id="rId2"/>
          </p:cNvPr>
          <p:cNvSpPr>
            <a:spLocks noChangeArrowheads="1"/>
          </p:cNvSpPr>
          <p:nvPr/>
        </p:nvSpPr>
        <p:spPr bwMode="auto">
          <a:xfrm>
            <a:off x="8153400" y="6019800"/>
            <a:ext cx="990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zh-CN" sz="6000" smtClean="0">
              <a:solidFill>
                <a:srgbClr val="7DA6D3"/>
              </a:solidFill>
              <a:latin typeface="Webdings" pitchFamily="18" charset="2"/>
            </a:endParaRP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914400" y="12954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smtClean="0">
                <a:solidFill>
                  <a:srgbClr val="80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先作差商表</a:t>
            </a: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17526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000" b="1" i="1" baseline="-2500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kumimoji="1" lang="en-US" altLang="zh-CN" sz="2000" b="1" i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2438400" y="1828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smtClean="0">
                <a:solidFill>
                  <a:srgbClr val="000000"/>
                </a:solidFill>
                <a:latin typeface="Times New Roman" pitchFamily="18" charset="0"/>
              </a:rPr>
              <a:t>f(x</a:t>
            </a:r>
            <a:r>
              <a:rPr kumimoji="1" lang="en-US" altLang="zh-CN" sz="2000" b="1" i="1" baseline="-2500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zh-CN" sz="2000" b="1" i="1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3200400" y="1828800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  1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阶</a:t>
            </a:r>
          </a:p>
        </p:txBody>
      </p:sp>
      <p:sp>
        <p:nvSpPr>
          <p:cNvPr id="537607" name="Text Box 7"/>
          <p:cNvSpPr txBox="1">
            <a:spLocks noChangeArrowheads="1"/>
          </p:cNvSpPr>
          <p:nvPr/>
        </p:nvSpPr>
        <p:spPr bwMode="auto">
          <a:xfrm>
            <a:off x="3886200" y="1828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          2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阶</a:t>
            </a: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4686300" y="1828800"/>
            <a:ext cx="224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                3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阶</a:t>
            </a:r>
          </a:p>
        </p:txBody>
      </p:sp>
      <p:sp>
        <p:nvSpPr>
          <p:cNvPr id="537609" name="Text Box 9"/>
          <p:cNvSpPr txBox="1">
            <a:spLocks noChangeArrowheads="1"/>
          </p:cNvSpPr>
          <p:nvPr/>
        </p:nvSpPr>
        <p:spPr bwMode="auto">
          <a:xfrm>
            <a:off x="5486400" y="18288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                     4</a:t>
            </a: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阶</a:t>
            </a:r>
          </a:p>
        </p:txBody>
      </p:sp>
      <p:sp>
        <p:nvSpPr>
          <p:cNvPr id="537610" name="Text Box 10"/>
          <p:cNvSpPr txBox="1">
            <a:spLocks noChangeArrowheads="1"/>
          </p:cNvSpPr>
          <p:nvPr/>
        </p:nvSpPr>
        <p:spPr bwMode="auto">
          <a:xfrm>
            <a:off x="1524000" y="2209800"/>
            <a:ext cx="838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0.40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0.55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0.65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0.80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0.90</a:t>
            </a:r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3143250" y="2651125"/>
            <a:ext cx="97155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1.1160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1.1860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1.2757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 1.3841</a:t>
            </a:r>
          </a:p>
        </p:txBody>
      </p:sp>
      <p:sp>
        <p:nvSpPr>
          <p:cNvPr id="537612" name="Text Box 12"/>
          <p:cNvSpPr txBox="1">
            <a:spLocks noChangeArrowheads="1"/>
          </p:cNvSpPr>
          <p:nvPr/>
        </p:nvSpPr>
        <p:spPr bwMode="auto">
          <a:xfrm>
            <a:off x="2209800" y="2209800"/>
            <a:ext cx="1219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0.41075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0.57815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0.69675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0.88811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1.02652</a:t>
            </a:r>
          </a:p>
        </p:txBody>
      </p:sp>
      <p:sp>
        <p:nvSpPr>
          <p:cNvPr id="537613" name="Rectangle 13"/>
          <p:cNvSpPr>
            <a:spLocks noChangeArrowheads="1"/>
          </p:cNvSpPr>
          <p:nvPr/>
        </p:nvSpPr>
        <p:spPr bwMode="auto">
          <a:xfrm>
            <a:off x="1600200" y="1828800"/>
            <a:ext cx="6248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kumimoji="1" lang="zh-CN" altLang="en-US" sz="240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537614" name="Line 14"/>
          <p:cNvSpPr>
            <a:spLocks noChangeShapeType="1"/>
          </p:cNvSpPr>
          <p:nvPr/>
        </p:nvSpPr>
        <p:spPr bwMode="auto">
          <a:xfrm>
            <a:off x="1676400" y="2286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kumimoji="1" lang="zh-CN" altLang="en-US" sz="240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537615" name="Line 15"/>
          <p:cNvSpPr>
            <a:spLocks noChangeShapeType="1"/>
          </p:cNvSpPr>
          <p:nvPr/>
        </p:nvSpPr>
        <p:spPr bwMode="auto">
          <a:xfrm>
            <a:off x="2209800" y="1828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kumimoji="1" lang="zh-CN" altLang="en-US" sz="240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537616" name="Line 16"/>
          <p:cNvSpPr>
            <a:spLocks noChangeShapeType="1"/>
          </p:cNvSpPr>
          <p:nvPr/>
        </p:nvSpPr>
        <p:spPr bwMode="auto">
          <a:xfrm>
            <a:off x="3200400" y="1828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kumimoji="1" lang="zh-CN" altLang="en-US" sz="240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537617" name="Text Box 17"/>
          <p:cNvSpPr txBox="1">
            <a:spLocks noChangeArrowheads="1"/>
          </p:cNvSpPr>
          <p:nvPr/>
        </p:nvSpPr>
        <p:spPr bwMode="auto">
          <a:xfrm>
            <a:off x="4343400" y="3124200"/>
            <a:ext cx="990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0.2800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0.3588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0.4336</a:t>
            </a:r>
          </a:p>
        </p:txBody>
      </p:sp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5715000" y="3581400"/>
            <a:ext cx="838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0.191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0.214</a:t>
            </a:r>
          </a:p>
        </p:txBody>
      </p:sp>
      <p:sp>
        <p:nvSpPr>
          <p:cNvPr id="537619" name="Text Box 19"/>
          <p:cNvSpPr txBox="1">
            <a:spLocks noChangeArrowheads="1"/>
          </p:cNvSpPr>
          <p:nvPr/>
        </p:nvSpPr>
        <p:spPr bwMode="auto">
          <a:xfrm>
            <a:off x="6781800" y="4038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0.034</a:t>
            </a:r>
          </a:p>
        </p:txBody>
      </p:sp>
    </p:spTree>
    <p:extLst>
      <p:ext uri="{BB962C8B-B14F-4D97-AF65-F5344CB8AC3E}">
        <p14:creationId xmlns:p14="http://schemas.microsoft.com/office/powerpoint/2010/main" val="669109449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3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 autoUpdateAnimBg="0"/>
      <p:bldP spid="537604" grpId="0" autoUpdateAnimBg="0"/>
      <p:bldP spid="537605" grpId="0" autoUpdateAnimBg="0"/>
      <p:bldP spid="537606" grpId="0" autoUpdateAnimBg="0"/>
      <p:bldP spid="537607" grpId="0" autoUpdateAnimBg="0"/>
      <p:bldP spid="537608" grpId="0" autoUpdateAnimBg="0"/>
      <p:bldP spid="537609" grpId="0" autoUpdateAnimBg="0"/>
      <p:bldP spid="537610" grpId="0" autoUpdateAnimBg="0"/>
      <p:bldP spid="537611" grpId="0" autoUpdateAnimBg="0"/>
      <p:bldP spid="537612" grpId="0" autoUpdateAnimBg="0"/>
      <p:bldP spid="537613" grpId="0" animBg="1"/>
      <p:bldP spid="537614" grpId="0" animBg="1"/>
      <p:bldP spid="537615" grpId="0" animBg="1"/>
      <p:bldP spid="537616" grpId="0" animBg="1"/>
      <p:bldP spid="537617" grpId="0" autoUpdateAnimBg="0"/>
      <p:bldP spid="537618" grpId="0" autoUpdateAnimBg="0"/>
      <p:bldP spid="53761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kumimoji="1" lang="zh-CN" altLang="en-US" sz="240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graphicFrame>
        <p:nvGraphicFramePr>
          <p:cNvPr id="538627" name="Object 3"/>
          <p:cNvGraphicFramePr>
            <a:graphicFrameLocks noChangeAspect="1"/>
          </p:cNvGraphicFramePr>
          <p:nvPr/>
        </p:nvGraphicFramePr>
        <p:xfrm>
          <a:off x="587375" y="2259013"/>
          <a:ext cx="8458200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71" name="Equation" r:id="rId3" imgW="3797280" imgH="1346040" progId="Equation.DSMT4">
                  <p:embed/>
                </p:oleObj>
              </mc:Choice>
              <mc:Fallback>
                <p:oleObj name="Equation" r:id="rId3" imgW="379728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259013"/>
                        <a:ext cx="8458200" cy="286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228600" y="1052513"/>
            <a:ext cx="6786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    </a:t>
            </a:r>
            <a:r>
              <a:rPr lang="zh-CN" altLang="en-US" sz="2800" b="1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由</a:t>
            </a:r>
            <a:r>
              <a:rPr lang="en-US" altLang="zh-CN" sz="2800" b="1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Newton</a:t>
            </a:r>
            <a:r>
              <a:rPr lang="zh-CN" altLang="en-US" sz="2800" b="1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公式得四次插值多项式</a:t>
            </a:r>
          </a:p>
        </p:txBody>
      </p:sp>
    </p:spTree>
    <p:extLst>
      <p:ext uri="{BB962C8B-B14F-4D97-AF65-F5344CB8AC3E}">
        <p14:creationId xmlns:p14="http://schemas.microsoft.com/office/powerpoint/2010/main" val="2108382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ChangeArrowheads="1"/>
          </p:cNvSpPr>
          <p:nvPr/>
        </p:nvSpPr>
        <p:spPr bwMode="auto">
          <a:xfrm>
            <a:off x="1143000" y="1196752"/>
            <a:ext cx="7239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4.4.3   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差商和导数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若</a:t>
            </a:r>
            <a:r>
              <a:rPr kumimoji="0" lang="zh-CN" altLang="en-US" sz="2800" b="1" i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 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在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[</a:t>
            </a:r>
            <a:r>
              <a:rPr kumimoji="0"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a,b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] 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上存在</a:t>
            </a:r>
            <a:r>
              <a:rPr kumimoji="0"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阶导数，由余项表达式可得，</a:t>
            </a:r>
            <a:r>
              <a:rPr kumimoji="0"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zh-CN" altLang="en-US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阶差商与导数有如下关系</a:t>
            </a:r>
          </a:p>
          <a:p>
            <a:pPr>
              <a:spcBef>
                <a:spcPct val="50000"/>
              </a:spcBef>
            </a:pP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30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75895"/>
              </p:ext>
            </p:extLst>
          </p:nvPr>
        </p:nvGraphicFramePr>
        <p:xfrm>
          <a:off x="1524000" y="2794248"/>
          <a:ext cx="5715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5" name="Equation" r:id="rId3" imgW="2882880" imgH="419040" progId="Equation.DSMT4">
                  <p:embed/>
                </p:oleObj>
              </mc:Choice>
              <mc:Fallback>
                <p:oleObj name="Equation" r:id="rId3" imgW="2882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4248"/>
                        <a:ext cx="5715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0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1043608" y="2132856"/>
            <a:ext cx="7239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例    求</a:t>
            </a:r>
            <a:r>
              <a:rPr kumimoji="0" lang="en-US" altLang="zh-CN" sz="3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次多项式</a:t>
            </a:r>
            <a:r>
              <a:rPr kumimoji="0" lang="zh-CN" alt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0" lang="en-US" altLang="zh-CN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zh-C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阶差商。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183647"/>
            <a:ext cx="2448272" cy="23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96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04800" y="990600"/>
          <a:ext cx="853440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19" name="Picture2" r:id="rId3" imgW="4226040" imgH="2469600" progId="Word.Picture.8">
                  <p:embed/>
                </p:oleObj>
              </mc:Choice>
              <mc:Fallback>
                <p:oleObj name="Picture2" r:id="rId3" imgW="4226040" imgH="2469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534400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0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067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88407"/>
              </p:ext>
            </p:extLst>
          </p:nvPr>
        </p:nvGraphicFramePr>
        <p:xfrm>
          <a:off x="1115616" y="1196752"/>
          <a:ext cx="7727776" cy="471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3" name="Picture" r:id="rId3" imgW="4226040" imgH="2766240" progId="Word.Picture.8">
                  <p:embed/>
                </p:oleObj>
              </mc:Choice>
              <mc:Fallback>
                <p:oleObj name="Picture" r:id="rId3" imgW="4226040" imgH="27662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96752"/>
                        <a:ext cx="7727776" cy="4718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2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026"/>
          <p:cNvSpPr txBox="1">
            <a:spLocks noChangeArrowheads="1"/>
          </p:cNvSpPr>
          <p:nvPr/>
        </p:nvSpPr>
        <p:spPr bwMode="auto">
          <a:xfrm>
            <a:off x="1310680" y="1124744"/>
            <a:ext cx="5638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4 .3.1  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三个节点的情形</a:t>
            </a:r>
            <a:endParaRPr kumimoji="1" lang="zh-CN" altLang="en-US" sz="32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" name="Text Box 1027"/>
          <p:cNvSpPr txBox="1">
            <a:spLocks noChangeArrowheads="1"/>
          </p:cNvSpPr>
          <p:nvPr/>
        </p:nvSpPr>
        <p:spPr bwMode="auto">
          <a:xfrm>
            <a:off x="1082080" y="1876573"/>
            <a:ext cx="7772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已知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在三个互异节点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,x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,x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的函数值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,y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,y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用（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,y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,y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做插值</a:t>
            </a:r>
          </a:p>
        </p:txBody>
      </p:sp>
      <p:graphicFrame>
        <p:nvGraphicFramePr>
          <p:cNvPr id="27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00547"/>
              </p:ext>
            </p:extLst>
          </p:nvPr>
        </p:nvGraphicFramePr>
        <p:xfrm>
          <a:off x="6035080" y="2638573"/>
          <a:ext cx="2514600" cy="736601"/>
        </p:xfrm>
        <a:graphic>
          <a:graphicData uri="http://schemas.openxmlformats.org/drawingml/2006/table">
            <a:tbl>
              <a:tblPr/>
              <a:tblGrid>
                <a:gridCol w="676275"/>
                <a:gridCol w="1838325"/>
              </a:tblGrid>
              <a:tr h="379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x</a:t>
                      </a:r>
                      <a:r>
                        <a:rPr kumimoji="0" lang="en-US" altLang="zh-CN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y</a:t>
                      </a:r>
                      <a:r>
                        <a:rPr kumimoji="0" lang="en-US" altLang="zh-CN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</a:t>
                      </a: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1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954965"/>
              </p:ext>
            </p:extLst>
          </p:nvPr>
        </p:nvGraphicFramePr>
        <p:xfrm>
          <a:off x="2042518" y="3019573"/>
          <a:ext cx="28829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99" name="Equation" r:id="rId3" imgW="1803240" imgH="431640" progId="Equation.DSMT4">
                  <p:embed/>
                </p:oleObj>
              </mc:Choice>
              <mc:Fallback>
                <p:oleObj name="Equation" r:id="rId3" imgW="1803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518" y="3019573"/>
                        <a:ext cx="2882900" cy="690563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040"/>
          <p:cNvSpPr>
            <a:spLocks noChangeArrowheads="1"/>
          </p:cNvSpPr>
          <p:nvPr/>
        </p:nvSpPr>
        <p:spPr bwMode="auto">
          <a:xfrm>
            <a:off x="1158280" y="3705373"/>
            <a:ext cx="349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itchFamily="18" charset="0"/>
              </a:rPr>
              <a:t>用（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</a:rPr>
              <a:t>,y</a:t>
            </a:r>
            <a:r>
              <a:rPr kumimoji="1" lang="en-US" altLang="zh-CN" sz="2400" b="1" i="1" baseline="-30000" smtClean="0">
                <a:solidFill>
                  <a:srgbClr val="000000"/>
                </a:solidFill>
                <a:latin typeface="Times New Roman" pitchFamily="18" charset="0"/>
              </a:rPr>
              <a:t>0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), 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itchFamily="18" charset="0"/>
              </a:rPr>
              <a:t>,y</a:t>
            </a:r>
            <a:r>
              <a:rPr kumimoji="1" lang="en-US" altLang="zh-CN" sz="2400" b="1" i="1" baseline="-3000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做插值</a:t>
            </a:r>
          </a:p>
        </p:txBody>
      </p:sp>
      <p:graphicFrame>
        <p:nvGraphicFramePr>
          <p:cNvPr id="30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028261"/>
              </p:ext>
            </p:extLst>
          </p:nvPr>
        </p:nvGraphicFramePr>
        <p:xfrm>
          <a:off x="1996480" y="4238773"/>
          <a:ext cx="29638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00" name="Equation" r:id="rId5" imgW="1854000" imgH="431640" progId="Equation.DSMT4">
                  <p:embed/>
                </p:oleObj>
              </mc:Choice>
              <mc:Fallback>
                <p:oleObj name="Equation" r:id="rId5" imgW="185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480" y="4238773"/>
                        <a:ext cx="2963863" cy="690563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042"/>
          <p:cNvSpPr>
            <a:spLocks noChangeArrowheads="1"/>
          </p:cNvSpPr>
          <p:nvPr/>
        </p:nvSpPr>
        <p:spPr bwMode="auto">
          <a:xfrm>
            <a:off x="1152827" y="5157192"/>
            <a:ext cx="3752850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用（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,P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01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), 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,P</a:t>
            </a:r>
            <a:r>
              <a:rPr kumimoji="1" lang="en-US" altLang="zh-CN" sz="2400" b="1" i="1" baseline="-30000" dirty="0" smtClean="0">
                <a:solidFill>
                  <a:srgbClr val="000000"/>
                </a:solidFill>
                <a:latin typeface="Times New Roman" pitchFamily="18" charset="0"/>
              </a:rPr>
              <a:t>02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做插值</a:t>
            </a:r>
          </a:p>
        </p:txBody>
      </p:sp>
      <p:graphicFrame>
        <p:nvGraphicFramePr>
          <p:cNvPr id="32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241128"/>
              </p:ext>
            </p:extLst>
          </p:nvPr>
        </p:nvGraphicFramePr>
        <p:xfrm>
          <a:off x="1936155" y="5762773"/>
          <a:ext cx="30861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01" name="Equation" r:id="rId7" imgW="1930320" imgH="431640" progId="Equation.DSMT4">
                  <p:embed/>
                </p:oleObj>
              </mc:Choice>
              <mc:Fallback>
                <p:oleObj name="Equation" r:id="rId7" imgW="1930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155" y="5762773"/>
                        <a:ext cx="3086100" cy="690563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1042988" y="2420938"/>
            <a:ext cx="7200900" cy="792162"/>
            <a:chOff x="385" y="1797"/>
            <a:chExt cx="4310" cy="499"/>
          </a:xfrm>
        </p:grpSpPr>
        <p:sp>
          <p:nvSpPr>
            <p:cNvPr id="156676" name="Line 4"/>
            <p:cNvSpPr>
              <a:spLocks noChangeShapeType="1"/>
            </p:cNvSpPr>
            <p:nvPr/>
          </p:nvSpPr>
          <p:spPr bwMode="auto">
            <a:xfrm>
              <a:off x="385" y="2069"/>
              <a:ext cx="4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77" name="Line 5"/>
            <p:cNvSpPr>
              <a:spLocks noChangeShapeType="1"/>
            </p:cNvSpPr>
            <p:nvPr/>
          </p:nvSpPr>
          <p:spPr bwMode="auto">
            <a:xfrm>
              <a:off x="1429" y="179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6680" name="Picture 8" descr="MON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5157788"/>
            <a:ext cx="1600200" cy="1443037"/>
          </a:xfrm>
          <a:prstGeom prst="rect">
            <a:avLst/>
          </a:prstGeom>
          <a:noFill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65048" bIns="165048">
            <a:spAutoFit/>
          </a:bodyPr>
          <a:lstStyle/>
          <a:p>
            <a:pPr algn="just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</a:t>
            </a:r>
            <a:endParaRPr lang="en-US" altLang="zh-CN" sz="20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93084"/>
              </p:ext>
            </p:extLst>
          </p:nvPr>
        </p:nvGraphicFramePr>
        <p:xfrm>
          <a:off x="1475656" y="224100"/>
          <a:ext cx="7560518" cy="364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41" name="Equation" r:id="rId4" imgW="3936960" imgH="1333440" progId="Equation.DSMT4">
                  <p:embed/>
                </p:oleObj>
              </mc:Choice>
              <mc:Fallback>
                <p:oleObj name="Equation" r:id="rId4" imgW="393696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4100"/>
                        <a:ext cx="7560518" cy="3643844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27584" y="4144575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ea typeface="黑体" pitchFamily="49" charset="-122"/>
              </a:rPr>
              <a:t>上式即是拉格朗日二次插值多项式。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</a:rPr>
              <a:t>两个线性</a:t>
            </a:r>
            <a:r>
              <a:rPr lang="zh-CN" altLang="en-US" sz="2400" b="1" dirty="0">
                <a:solidFill>
                  <a:srgbClr val="FF3300"/>
                </a:solidFill>
                <a:ea typeface="黑体" pitchFamily="49" charset="-122"/>
              </a:rPr>
              <a:t>插值的结果再进行</a:t>
            </a:r>
            <a:r>
              <a:rPr lang="zh-CN" altLang="en-US" sz="2400" b="1" dirty="0">
                <a:solidFill>
                  <a:srgbClr val="FF3300"/>
                </a:solidFill>
              </a:rPr>
              <a:t>线性</a:t>
            </a:r>
            <a:r>
              <a:rPr lang="zh-CN" altLang="en-US" sz="2400" b="1" dirty="0">
                <a:solidFill>
                  <a:srgbClr val="FF3300"/>
                </a:solidFill>
                <a:ea typeface="黑体" pitchFamily="49" charset="-122"/>
              </a:rPr>
              <a:t>插值，得到抛物</a:t>
            </a:r>
            <a:r>
              <a:rPr lang="zh-CN" altLang="en-US" sz="2400" b="1" dirty="0">
                <a:solidFill>
                  <a:srgbClr val="FF3300"/>
                </a:solidFill>
              </a:rPr>
              <a:t>线性</a:t>
            </a:r>
            <a:r>
              <a:rPr lang="zh-CN" altLang="en-US" sz="2400" b="1" dirty="0">
                <a:solidFill>
                  <a:srgbClr val="FF3300"/>
                </a:solidFill>
                <a:ea typeface="黑体" pitchFamily="49" charset="-122"/>
              </a:rPr>
              <a:t>插值。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8910" name="Object 46"/>
          <p:cNvGraphicFramePr>
            <a:graphicFrameLocks noChangeAspect="1"/>
          </p:cNvGraphicFramePr>
          <p:nvPr/>
        </p:nvGraphicFramePr>
        <p:xfrm>
          <a:off x="1066800" y="2286000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2" name="Equation" r:id="rId4" imgW="165028" imgH="228501" progId="Equation.DSMT4">
                  <p:embed/>
                </p:oleObj>
              </mc:Choice>
              <mc:Fallback>
                <p:oleObj name="Equation" r:id="rId4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5590" b="15590"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2889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11" name="Rectangle 47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48912" name="Object 48"/>
          <p:cNvGraphicFramePr>
            <a:graphicFrameLocks noChangeAspect="1"/>
          </p:cNvGraphicFramePr>
          <p:nvPr/>
        </p:nvGraphicFramePr>
        <p:xfrm>
          <a:off x="1066800" y="3124200"/>
          <a:ext cx="2333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3"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2333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13" name="Rectangle 49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48914" name="Object 50"/>
          <p:cNvGraphicFramePr>
            <a:graphicFrameLocks noChangeAspect="1"/>
          </p:cNvGraphicFramePr>
          <p:nvPr/>
        </p:nvGraphicFramePr>
        <p:xfrm>
          <a:off x="1066800" y="3886200"/>
          <a:ext cx="230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4"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6200"/>
                        <a:ext cx="2301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15" name="Rectangle 51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16" name="Rectangle 52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48917" name="Object 53"/>
          <p:cNvGraphicFramePr>
            <a:graphicFrameLocks noChangeAspect="1"/>
          </p:cNvGraphicFramePr>
          <p:nvPr/>
        </p:nvGraphicFramePr>
        <p:xfrm>
          <a:off x="1143000" y="4572000"/>
          <a:ext cx="2238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5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223838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18" name="Rectangle 54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19" name="Rectangle 55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20" name="Rectangle 56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21" name="Rectangle 57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22" name="Rectangle 58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23" name="Rectangle 59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24" name="Rectangle 60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25" name="Rectangle 61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48926" name="Object 62"/>
          <p:cNvGraphicFramePr>
            <a:graphicFrameLocks noChangeAspect="1"/>
          </p:cNvGraphicFramePr>
          <p:nvPr/>
        </p:nvGraphicFramePr>
        <p:xfrm>
          <a:off x="2286000" y="3200400"/>
          <a:ext cx="503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6" name="Equation" r:id="rId12" imgW="393529" imgH="228501" progId="Equation.DSMT4">
                  <p:embed/>
                </p:oleObj>
              </mc:Choice>
              <mc:Fallback>
                <p:oleObj name="Equation" r:id="rId12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5032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27" name="Rectangle 63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48928" name="Object 64"/>
          <p:cNvGraphicFramePr>
            <a:graphicFrameLocks noChangeAspect="1"/>
          </p:cNvGraphicFramePr>
          <p:nvPr/>
        </p:nvGraphicFramePr>
        <p:xfrm>
          <a:off x="2286000" y="3886200"/>
          <a:ext cx="522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7" name="Equation" r:id="rId14" imgW="381000" imgH="228600" progId="Equation.DSMT4">
                  <p:embed/>
                </p:oleObj>
              </mc:Choice>
              <mc:Fallback>
                <p:oleObj name="Equation" r:id="rId14" imgW="3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5222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29" name="Rectangle 65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48930" name="Object 66"/>
          <p:cNvGraphicFramePr>
            <a:graphicFrameLocks noChangeAspect="1"/>
          </p:cNvGraphicFramePr>
          <p:nvPr/>
        </p:nvGraphicFramePr>
        <p:xfrm>
          <a:off x="2209800" y="4648200"/>
          <a:ext cx="503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8" name="Equation" r:id="rId16" imgW="393529" imgH="228501" progId="Equation.DSMT4">
                  <p:embed/>
                </p:oleObj>
              </mc:Choice>
              <mc:Fallback>
                <p:oleObj name="Equation" r:id="rId16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503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31" name="Rectangle 67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32" name="Rectangle 68"/>
          <p:cNvSpPr>
            <a:spLocks noChangeArrowheads="1"/>
          </p:cNvSpPr>
          <p:nvPr/>
        </p:nvSpPr>
        <p:spPr bwMode="auto">
          <a:xfrm>
            <a:off x="4479925" y="311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48933" name="Object 69"/>
          <p:cNvGraphicFramePr>
            <a:graphicFrameLocks noChangeAspect="1"/>
          </p:cNvGraphicFramePr>
          <p:nvPr/>
        </p:nvGraphicFramePr>
        <p:xfrm>
          <a:off x="3505200" y="38100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9" name="Equation" r:id="rId18" imgW="406080" imgH="228600" progId="Equation.DSMT4">
                  <p:embed/>
                </p:oleObj>
              </mc:Choice>
              <mc:Fallback>
                <p:oleObj name="Equation" r:id="rId18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34" name="Rectangle 70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35" name="Rectangle 71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36" name="Rectangle 72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37" name="Rectangle 73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48938" name="Rectangle 74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548939" name="Object 75"/>
          <p:cNvGraphicFramePr>
            <a:graphicFrameLocks noChangeAspect="1"/>
          </p:cNvGraphicFramePr>
          <p:nvPr/>
        </p:nvGraphicFramePr>
        <p:xfrm>
          <a:off x="3505200" y="45720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0" name="Equation" r:id="rId20" imgW="406080" imgH="228600" progId="Equation.DSMT4">
                  <p:embed/>
                </p:oleObj>
              </mc:Choice>
              <mc:Fallback>
                <p:oleObj name="Equation" r:id="rId20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940" name="Object 76"/>
          <p:cNvGraphicFramePr>
            <a:graphicFrameLocks noChangeAspect="1"/>
          </p:cNvGraphicFramePr>
          <p:nvPr/>
        </p:nvGraphicFramePr>
        <p:xfrm>
          <a:off x="5038725" y="4572000"/>
          <a:ext cx="1200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1" name="Equation" r:id="rId22" imgW="457200" imgH="228600" progId="Equation.DSMT4">
                  <p:embed/>
                </p:oleObj>
              </mc:Choice>
              <mc:Fallback>
                <p:oleObj name="Equation" r:id="rId22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4572000"/>
                        <a:ext cx="1200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41" name="Rectangle 77"/>
          <p:cNvSpPr>
            <a:spLocks noChangeArrowheads="1"/>
          </p:cNvSpPr>
          <p:nvPr/>
        </p:nvSpPr>
        <p:spPr bwMode="auto">
          <a:xfrm>
            <a:off x="1115616" y="989828"/>
            <a:ext cx="594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三个节点的情形写成表格的形式</a:t>
            </a:r>
            <a:endParaRPr kumimoji="0" lang="zh-CN" altLang="en-US" sz="2400" b="1" dirty="0">
              <a:solidFill>
                <a:schemeClr val="tx1"/>
              </a:solidFill>
              <a:ea typeface=""/>
            </a:endParaRPr>
          </a:p>
        </p:txBody>
      </p:sp>
      <p:graphicFrame>
        <p:nvGraphicFramePr>
          <p:cNvPr id="549052" name="Group 188"/>
          <p:cNvGraphicFramePr>
            <a:graphicFrameLocks noGrp="1"/>
          </p:cNvGraphicFramePr>
          <p:nvPr>
            <p:ph type="tbl" idx="1"/>
          </p:nvPr>
        </p:nvGraphicFramePr>
        <p:xfrm>
          <a:off x="838200" y="2057400"/>
          <a:ext cx="5715000" cy="3048000"/>
        </p:xfrm>
        <a:graphic>
          <a:graphicData uri="http://schemas.openxmlformats.org/drawingml/2006/table">
            <a:tbl>
              <a:tblPr/>
              <a:tblGrid>
                <a:gridCol w="990600"/>
                <a:gridCol w="1371600"/>
                <a:gridCol w="1752600"/>
                <a:gridCol w="1600200"/>
              </a:tblGrid>
              <a:tr h="8191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函数值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方正书宋简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一阶插值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方正书宋简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二阶插值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19091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6643" name="Group 1027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416800" cy="4692651"/>
        </p:xfrm>
        <a:graphic>
          <a:graphicData uri="http://schemas.openxmlformats.org/drawingml/2006/table">
            <a:tbl>
              <a:tblPr/>
              <a:tblGrid>
                <a:gridCol w="1143000"/>
                <a:gridCol w="1409700"/>
                <a:gridCol w="1512888"/>
                <a:gridCol w="1597025"/>
                <a:gridCol w="1754187"/>
              </a:tblGrid>
              <a:tr h="9509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函数值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一阶插值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二阶插值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书宋简体" pitchFamily="2" charset="-122"/>
                        </a:rPr>
                        <a:t>三阶插值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6687" name="Object 1071"/>
          <p:cNvGraphicFramePr>
            <a:graphicFrameLocks noChangeAspect="1"/>
          </p:cNvGraphicFramePr>
          <p:nvPr/>
        </p:nvGraphicFramePr>
        <p:xfrm>
          <a:off x="1066800" y="2286000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0" name="Equation" r:id="rId4" imgW="165028" imgH="228501" progId="Equation.DSMT4">
                  <p:embed/>
                </p:oleObj>
              </mc:Choice>
              <mc:Fallback>
                <p:oleObj name="Equation" r:id="rId4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5590" b="15590"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2889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88" name="Rectangle 1072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689" name="Object 1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134050"/>
              </p:ext>
            </p:extLst>
          </p:nvPr>
        </p:nvGraphicFramePr>
        <p:xfrm>
          <a:off x="1066800" y="2976366"/>
          <a:ext cx="336848" cy="48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1"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6366"/>
                        <a:ext cx="336848" cy="481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90" name="Rectangle 1074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691" name="Object 10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3189"/>
              </p:ext>
            </p:extLst>
          </p:nvPr>
        </p:nvGraphicFramePr>
        <p:xfrm>
          <a:off x="1066800" y="3725844"/>
          <a:ext cx="336848" cy="50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2"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25844"/>
                        <a:ext cx="336848" cy="5064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92" name="Rectangle 1076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6693" name="Rectangle 1077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694" name="Object 10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018225"/>
              </p:ext>
            </p:extLst>
          </p:nvPr>
        </p:nvGraphicFramePr>
        <p:xfrm>
          <a:off x="1043608" y="4509120"/>
          <a:ext cx="332656" cy="47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3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09120"/>
                        <a:ext cx="332656" cy="4765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95" name="Rectangle 1079"/>
          <p:cNvSpPr>
            <a:spLocks noChangeArrowheads="1"/>
          </p:cNvSpPr>
          <p:nvPr/>
        </p:nvSpPr>
        <p:spPr bwMode="auto">
          <a:xfrm>
            <a:off x="4479925" y="31051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696" name="Object 10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806359"/>
              </p:ext>
            </p:extLst>
          </p:nvPr>
        </p:nvGraphicFramePr>
        <p:xfrm>
          <a:off x="1043608" y="5301208"/>
          <a:ext cx="332656" cy="47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4"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301208"/>
                        <a:ext cx="332656" cy="4752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97" name="Rectangle 1081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6698" name="Rectangle 1082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699" name="Object 1083"/>
          <p:cNvGraphicFramePr>
            <a:graphicFrameLocks noChangeAspect="1"/>
          </p:cNvGraphicFramePr>
          <p:nvPr/>
        </p:nvGraphicFramePr>
        <p:xfrm>
          <a:off x="3962400" y="61722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5"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1722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00" name="Rectangle 1084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701" name="Object 1085"/>
          <p:cNvGraphicFramePr>
            <a:graphicFrameLocks noChangeAspect="1"/>
          </p:cNvGraphicFramePr>
          <p:nvPr/>
        </p:nvGraphicFramePr>
        <p:xfrm>
          <a:off x="2667000" y="61722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6" name="Equation" r:id="rId16" imgW="76035" imgH="177415" progId="Equation.DSMT4">
                  <p:embed/>
                </p:oleObj>
              </mc:Choice>
              <mc:Fallback>
                <p:oleObj name="Equation" r:id="rId16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1722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02" name="Rectangle 1086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703" name="Object 10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90671"/>
              </p:ext>
            </p:extLst>
          </p:nvPr>
        </p:nvGraphicFramePr>
        <p:xfrm>
          <a:off x="1115616" y="6165304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7" name="Equation" r:id="rId17" imgW="76035" imgH="177415" progId="Equation.DSMT4">
                  <p:embed/>
                </p:oleObj>
              </mc:Choice>
              <mc:Fallback>
                <p:oleObj name="Equation" r:id="rId17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165304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04" name="Rectangle 1088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705" name="Object 1089"/>
          <p:cNvGraphicFramePr>
            <a:graphicFrameLocks noChangeAspect="1"/>
          </p:cNvGraphicFramePr>
          <p:nvPr/>
        </p:nvGraphicFramePr>
        <p:xfrm>
          <a:off x="7162800" y="61722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8" name="Equation" r:id="rId18" imgW="76035" imgH="177415" progId="Equation.DSMT4">
                  <p:embed/>
                </p:oleObj>
              </mc:Choice>
              <mc:Fallback>
                <p:oleObj name="Equation" r:id="rId18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61722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706" name="Object 1090"/>
          <p:cNvGraphicFramePr>
            <a:graphicFrameLocks noChangeAspect="1"/>
          </p:cNvGraphicFramePr>
          <p:nvPr/>
        </p:nvGraphicFramePr>
        <p:xfrm>
          <a:off x="5486400" y="6172200"/>
          <a:ext cx="122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9" name="Equation" r:id="rId19" imgW="76035" imgH="177415" progId="Equation.DSMT4">
                  <p:embed/>
                </p:oleObj>
              </mc:Choice>
              <mc:Fallback>
                <p:oleObj name="Equation" r:id="rId19" imgW="7603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72200"/>
                        <a:ext cx="1222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07" name="Rectangle 1091"/>
          <p:cNvSpPr>
            <a:spLocks noChangeArrowheads="1"/>
          </p:cNvSpPr>
          <p:nvPr/>
        </p:nvSpPr>
        <p:spPr bwMode="auto">
          <a:xfrm>
            <a:off x="4479925" y="-228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6708" name="Rectangle 1092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709" name="Object 10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706009"/>
              </p:ext>
            </p:extLst>
          </p:nvPr>
        </p:nvGraphicFramePr>
        <p:xfrm>
          <a:off x="2286000" y="3080121"/>
          <a:ext cx="629816" cy="42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0" name="Equation" r:id="rId20" imgW="393529" imgH="228501" progId="Equation.DSMT4">
                  <p:embed/>
                </p:oleObj>
              </mc:Choice>
              <mc:Fallback>
                <p:oleObj name="Equation" r:id="rId20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80121"/>
                        <a:ext cx="629816" cy="425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10" name="Rectangle 1094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711" name="Object 10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74867"/>
              </p:ext>
            </p:extLst>
          </p:nvPr>
        </p:nvGraphicFramePr>
        <p:xfrm>
          <a:off x="2285999" y="3789040"/>
          <a:ext cx="687913" cy="40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1" name="Equation" r:id="rId22" imgW="381000" imgH="228600" progId="Equation.DSMT4">
                  <p:embed/>
                </p:oleObj>
              </mc:Choice>
              <mc:Fallback>
                <p:oleObj name="Equation" r:id="rId22" imgW="3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9" y="3789040"/>
                        <a:ext cx="687913" cy="4035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12" name="Rectangle 1096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713" name="Object 10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505376"/>
              </p:ext>
            </p:extLst>
          </p:nvPr>
        </p:nvGraphicFramePr>
        <p:xfrm>
          <a:off x="2209800" y="4509120"/>
          <a:ext cx="732866" cy="44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2" name="Equation" r:id="rId24" imgW="393529" imgH="228501" progId="Equation.DSMT4">
                  <p:embed/>
                </p:oleObj>
              </mc:Choice>
              <mc:Fallback>
                <p:oleObj name="Equation" r:id="rId24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09120"/>
                        <a:ext cx="732866" cy="4438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14" name="Rectangle 1098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715" name="Object 10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07654"/>
              </p:ext>
            </p:extLst>
          </p:nvPr>
        </p:nvGraphicFramePr>
        <p:xfrm>
          <a:off x="2195736" y="5301208"/>
          <a:ext cx="731113" cy="43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3" name="Equation" r:id="rId26" imgW="393529" imgH="228501" progId="Equation.DSMT4">
                  <p:embed/>
                </p:oleObj>
              </mc:Choice>
              <mc:Fallback>
                <p:oleObj name="Equation" r:id="rId26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01208"/>
                        <a:ext cx="731113" cy="434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16" name="Rectangle 1100"/>
          <p:cNvSpPr>
            <a:spLocks noChangeArrowheads="1"/>
          </p:cNvSpPr>
          <p:nvPr/>
        </p:nvSpPr>
        <p:spPr bwMode="auto">
          <a:xfrm>
            <a:off x="4479925" y="311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717" name="Object 1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593313"/>
              </p:ext>
            </p:extLst>
          </p:nvPr>
        </p:nvGraphicFramePr>
        <p:xfrm>
          <a:off x="3505200" y="3810000"/>
          <a:ext cx="974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4" name="Equation" r:id="rId28" imgW="406080" imgH="228600" progId="Equation.DSMT4">
                  <p:embed/>
                </p:oleObj>
              </mc:Choice>
              <mc:Fallback>
                <p:oleObj name="Equation" r:id="rId28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974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18" name="Rectangle 1102"/>
          <p:cNvSpPr>
            <a:spLocks noChangeArrowheads="1"/>
          </p:cNvSpPr>
          <p:nvPr/>
        </p:nvSpPr>
        <p:spPr bwMode="auto">
          <a:xfrm>
            <a:off x="4479925" y="31099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6719" name="Rectangle 1103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6720" name="Rectangle 1104"/>
          <p:cNvSpPr>
            <a:spLocks noChangeArrowheads="1"/>
          </p:cNvSpPr>
          <p:nvPr/>
        </p:nvSpPr>
        <p:spPr bwMode="auto">
          <a:xfrm>
            <a:off x="4479925" y="3119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6721" name="Rectangle 1105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96722" name="Rectangle 1106"/>
          <p:cNvSpPr>
            <a:spLocks noChangeArrowheads="1"/>
          </p:cNvSpPr>
          <p:nvPr/>
        </p:nvSpPr>
        <p:spPr bwMode="auto">
          <a:xfrm>
            <a:off x="4479925" y="3100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496723" name="Object 1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50923"/>
              </p:ext>
            </p:extLst>
          </p:nvPr>
        </p:nvGraphicFramePr>
        <p:xfrm>
          <a:off x="3505200" y="4572000"/>
          <a:ext cx="974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5" name="Equation" r:id="rId30" imgW="406080" imgH="228600" progId="Equation.DSMT4">
                  <p:embed/>
                </p:oleObj>
              </mc:Choice>
              <mc:Fallback>
                <p:oleObj name="Equation" r:id="rId30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974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724" name="Object 1108"/>
          <p:cNvGraphicFramePr>
            <a:graphicFrameLocks noChangeAspect="1"/>
          </p:cNvGraphicFramePr>
          <p:nvPr/>
        </p:nvGraphicFramePr>
        <p:xfrm>
          <a:off x="3429000" y="53340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6" name="Equation" r:id="rId32" imgW="406080" imgH="228600" progId="Equation.DSMT4">
                  <p:embed/>
                </p:oleObj>
              </mc:Choice>
              <mc:Fallback>
                <p:oleObj name="Equation" r:id="rId32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0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725" name="Object 1109"/>
          <p:cNvGraphicFramePr>
            <a:graphicFrameLocks noChangeAspect="1"/>
          </p:cNvGraphicFramePr>
          <p:nvPr/>
        </p:nvGraphicFramePr>
        <p:xfrm>
          <a:off x="5038725" y="4572000"/>
          <a:ext cx="1200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7" name="Equation" r:id="rId34" imgW="457200" imgH="228600" progId="Equation.DSMT4">
                  <p:embed/>
                </p:oleObj>
              </mc:Choice>
              <mc:Fallback>
                <p:oleObj name="Equation" r:id="rId34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4572000"/>
                        <a:ext cx="1200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726" name="Object 1110"/>
          <p:cNvGraphicFramePr>
            <a:graphicFrameLocks noChangeAspect="1"/>
          </p:cNvGraphicFramePr>
          <p:nvPr/>
        </p:nvGraphicFramePr>
        <p:xfrm>
          <a:off x="5045075" y="5334000"/>
          <a:ext cx="1166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8" name="Equation" r:id="rId36" imgW="444240" imgH="228600" progId="Equation.DSMT4">
                  <p:embed/>
                </p:oleObj>
              </mc:Choice>
              <mc:Fallback>
                <p:oleObj name="Equation" r:id="rId36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5334000"/>
                        <a:ext cx="1166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727" name="Object 1111"/>
          <p:cNvGraphicFramePr>
            <a:graphicFrameLocks noChangeAspect="1"/>
          </p:cNvGraphicFramePr>
          <p:nvPr/>
        </p:nvGraphicFramePr>
        <p:xfrm>
          <a:off x="6580188" y="5257800"/>
          <a:ext cx="1300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9" name="Equation" r:id="rId38" imgW="495000" imgH="228600" progId="Equation.DSMT4">
                  <p:embed/>
                </p:oleObj>
              </mc:Choice>
              <mc:Fallback>
                <p:oleObj name="Equation" r:id="rId38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5257800"/>
                        <a:ext cx="13001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28" name="Rectangle 1112"/>
          <p:cNvSpPr>
            <a:spLocks noChangeArrowheads="1"/>
          </p:cNvSpPr>
          <p:nvPr/>
        </p:nvSpPr>
        <p:spPr bwMode="auto">
          <a:xfrm>
            <a:off x="838200" y="968375"/>
            <a:ext cx="324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 dirty="0">
                <a:solidFill>
                  <a:schemeClr val="tx1"/>
                </a:solidFill>
                <a:ea typeface=""/>
              </a:rPr>
              <a:t>4.3.2  </a:t>
            </a:r>
            <a:r>
              <a:rPr kumimoji="0" lang="zh-CN" altLang="en-US" sz="3200" b="1" dirty="0">
                <a:solidFill>
                  <a:schemeClr val="tx1"/>
                </a:solidFill>
                <a:ea typeface=""/>
              </a:rPr>
              <a:t>埃特金插值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81076"/>
      </p:ext>
    </p:extLst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746" name="Object 10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100568"/>
              </p:ext>
            </p:extLst>
          </p:nvPr>
        </p:nvGraphicFramePr>
        <p:xfrm>
          <a:off x="1259632" y="692696"/>
          <a:ext cx="6696744" cy="495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6" name="Picture2" r:id="rId3" imgW="3540240" imgH="2865240" progId="Word.Picture.8">
                  <p:embed/>
                </p:oleObj>
              </mc:Choice>
              <mc:Fallback>
                <p:oleObj name="Picture2" r:id="rId3" imgW="3540240" imgH="28652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692696"/>
                        <a:ext cx="6696744" cy="4951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9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1378169" y="692696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已知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在三个互异点 </a:t>
            </a:r>
            <a:r>
              <a:rPr lang="en-US" altLang="zh-CN" sz="2800" b="1" dirty="0">
                <a:solidFill>
                  <a:schemeClr val="tx1"/>
                </a:solidFill>
                <a:latin typeface="+mj-ea"/>
                <a:ea typeface="+mj-ea"/>
              </a:rPr>
              <a:t>0,1,2</a:t>
            </a: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的函数值</a:t>
            </a:r>
            <a:r>
              <a:rPr lang="en-US" altLang="zh-CN" sz="2800" b="1" dirty="0" smtClean="0">
                <a:solidFill>
                  <a:schemeClr val="tx1"/>
                </a:solidFill>
                <a:latin typeface="+mj-ea"/>
                <a:ea typeface="+mj-ea"/>
              </a:rPr>
              <a:t>1,3,9</a:t>
            </a:r>
            <a:endParaRPr lang="en-US" altLang="zh-CN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945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288229"/>
              </p:ext>
            </p:extLst>
          </p:nvPr>
        </p:nvGraphicFramePr>
        <p:xfrm>
          <a:off x="1590675" y="2420888"/>
          <a:ext cx="26209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4" name="Equation" r:id="rId3" imgW="1638000" imgH="393480" progId="Equation.DSMT4">
                  <p:embed/>
                </p:oleObj>
              </mc:Choice>
              <mc:Fallback>
                <p:oleObj name="Equation" r:id="rId3" imgW="1638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420888"/>
                        <a:ext cx="2620963" cy="630238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1341501" y="3030488"/>
            <a:ext cx="3302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(0,1</a:t>
            </a:r>
            <a:r>
              <a:rPr lang="en-US" altLang="zh-CN" sz="2800" b="1" i="1" baseline="-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(2,9</a:t>
            </a:r>
            <a:r>
              <a:rPr lang="en-US" altLang="zh-CN" sz="2800" b="1" i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作插值</a:t>
            </a:r>
          </a:p>
        </p:txBody>
      </p:sp>
      <p:sp>
        <p:nvSpPr>
          <p:cNvPr id="494597" name="Rectangle 5"/>
          <p:cNvSpPr>
            <a:spLocks noChangeArrowheads="1"/>
          </p:cNvSpPr>
          <p:nvPr/>
        </p:nvSpPr>
        <p:spPr bwMode="auto">
          <a:xfrm>
            <a:off x="1371600" y="4402088"/>
            <a:ext cx="4105611" cy="52322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用（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(2</a:t>
            </a:r>
            <a:r>
              <a:rPr lang="en-US" altLang="zh-CN" sz="2800" b="1" i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,P</a:t>
            </a:r>
            <a:r>
              <a:rPr lang="en-US" altLang="zh-CN" sz="2800" b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en-US" altLang="zh-CN" sz="2800" b="1" i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作插值</a:t>
            </a:r>
          </a:p>
        </p:txBody>
      </p:sp>
      <p:graphicFrame>
        <p:nvGraphicFramePr>
          <p:cNvPr id="494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19345"/>
              </p:ext>
            </p:extLst>
          </p:nvPr>
        </p:nvGraphicFramePr>
        <p:xfrm>
          <a:off x="4770438" y="2420888"/>
          <a:ext cx="2660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5" name="Equation" r:id="rId5" imgW="1663560" imgH="393480" progId="Equation.DSMT4">
                  <p:embed/>
                </p:oleObj>
              </mc:Choice>
              <mc:Fallback>
                <p:oleObj name="Equation" r:id="rId5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2420888"/>
                        <a:ext cx="2660650" cy="630238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58628"/>
              </p:ext>
            </p:extLst>
          </p:nvPr>
        </p:nvGraphicFramePr>
        <p:xfrm>
          <a:off x="1636713" y="3640088"/>
          <a:ext cx="26812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6" name="Equation" r:id="rId7" imgW="1676160" imgH="393480" progId="Equation.DSMT4">
                  <p:embed/>
                </p:oleObj>
              </mc:Choice>
              <mc:Fallback>
                <p:oleObj name="Equation" r:id="rId7" imgW="1676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640088"/>
                        <a:ext cx="2681287" cy="630238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86850"/>
              </p:ext>
            </p:extLst>
          </p:nvPr>
        </p:nvGraphicFramePr>
        <p:xfrm>
          <a:off x="4678363" y="3640088"/>
          <a:ext cx="2905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7" name="Equation" r:id="rId9" imgW="1815840" imgH="393480" progId="Equation.DSMT4">
                  <p:embed/>
                </p:oleObj>
              </mc:Choice>
              <mc:Fallback>
                <p:oleObj name="Equation" r:id="rId9" imgW="1815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3640088"/>
                        <a:ext cx="2905125" cy="630238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4147"/>
              </p:ext>
            </p:extLst>
          </p:nvPr>
        </p:nvGraphicFramePr>
        <p:xfrm>
          <a:off x="1636713" y="5164088"/>
          <a:ext cx="274161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8" name="Equation" r:id="rId11" imgW="1714320" imgH="393480" progId="Equation.DSMT4">
                  <p:embed/>
                </p:oleObj>
              </mc:Choice>
              <mc:Fallback>
                <p:oleObj name="Equation" r:id="rId11" imgW="1714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5164088"/>
                        <a:ext cx="2741612" cy="630238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084676"/>
              </p:ext>
            </p:extLst>
          </p:nvPr>
        </p:nvGraphicFramePr>
        <p:xfrm>
          <a:off x="4638675" y="5175026"/>
          <a:ext cx="32305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9" name="Equation" r:id="rId13" imgW="2019240" imgH="393480" progId="Equation.DSMT4">
                  <p:embed/>
                </p:oleObj>
              </mc:Choice>
              <mc:Fallback>
                <p:oleObj name="Equation" r:id="rId13" imgW="2019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5175026"/>
                        <a:ext cx="3230563" cy="630238"/>
                      </a:xfrm>
                      <a:prstGeom prst="rect">
                        <a:avLst/>
                      </a:prstGeom>
                      <a:solidFill>
                        <a:srgbClr val="FFFFB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47664" y="1772816"/>
            <a:ext cx="3365024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(0,1 ), (1,3 )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作插值</a:t>
            </a:r>
          </a:p>
        </p:txBody>
      </p:sp>
    </p:spTree>
    <p:extLst>
      <p:ext uri="{BB962C8B-B14F-4D97-AF65-F5344CB8AC3E}">
        <p14:creationId xmlns:p14="http://schemas.microsoft.com/office/powerpoint/2010/main" val="2304197126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442504"/>
              </p:ext>
            </p:extLst>
          </p:nvPr>
        </p:nvGraphicFramePr>
        <p:xfrm>
          <a:off x="1371600" y="620688"/>
          <a:ext cx="6477000" cy="478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8" name="Picture" r:id="rId3" imgW="3540240" imgH="2865240" progId="Word.Picture.8">
                  <p:embed/>
                </p:oleObj>
              </mc:Choice>
              <mc:Fallback>
                <p:oleObj name="Picture" r:id="rId3" imgW="3540240" imgH="28652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20688"/>
                        <a:ext cx="6477000" cy="478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04800" y="549748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</a:rPr>
              <a:t>∴       </a:t>
            </a:r>
            <a:r>
              <a:rPr lang="zh-CN" altLang="en-US" b="1">
                <a:solidFill>
                  <a:schemeClr val="tx1"/>
                </a:solidFill>
              </a:rPr>
              <a:t>的近似值为</a:t>
            </a:r>
            <a:r>
              <a:rPr lang="en-US" altLang="zh-CN" b="1">
                <a:solidFill>
                  <a:schemeClr val="tx1"/>
                </a:solidFill>
              </a:rPr>
              <a:t>1.5</a:t>
            </a:r>
            <a:r>
              <a:rPr lang="zh-CN" altLang="en-US" b="1">
                <a:solidFill>
                  <a:schemeClr val="tx1"/>
                </a:solidFill>
              </a:rPr>
              <a:t>。</a:t>
            </a:r>
          </a:p>
          <a:p>
            <a:pPr eaLnBrk="0" hangingPunct="0">
              <a:spcBef>
                <a:spcPct val="0"/>
              </a:spcBef>
            </a:pPr>
            <a:endParaRPr lang="en-US" altLang="zh-CN" b="1">
              <a:solidFill>
                <a:schemeClr val="tx1"/>
              </a:solidFill>
            </a:endParaRPr>
          </a:p>
        </p:txBody>
      </p:sp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641904"/>
              </p:ext>
            </p:extLst>
          </p:nvPr>
        </p:nvGraphicFramePr>
        <p:xfrm>
          <a:off x="683568" y="545145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89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5145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默认设计模板">
      <a:majorFont>
        <a:latin typeface="Times New Roman"/>
        <a:ea typeface="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1_默认设计模板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默认设计模板">
      <a:majorFont>
        <a:latin typeface="Times New Roman"/>
        <a:ea typeface="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2970</TotalTime>
  <Words>726</Words>
  <Application>Microsoft Office PowerPoint</Application>
  <PresentationFormat>全屏显示(4:3)</PresentationFormat>
  <Paragraphs>132</Paragraphs>
  <Slides>29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Blends</vt:lpstr>
      <vt:lpstr>1_默认设计模板</vt:lpstr>
      <vt:lpstr>2_默认设计模板</vt:lpstr>
      <vt:lpstr>剪辑</vt:lpstr>
      <vt:lpstr>公式</vt:lpstr>
      <vt:lpstr>Equation</vt:lpstr>
      <vt:lpstr>Picture2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 牛顿插值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牛顿插值多项式的构成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jielilin</cp:lastModifiedBy>
  <cp:revision>321</cp:revision>
  <cp:lastPrinted>2022-05-10T07:22:00Z</cp:lastPrinted>
  <dcterms:created xsi:type="dcterms:W3CDTF">1601-01-01T00:00:00Z</dcterms:created>
  <dcterms:modified xsi:type="dcterms:W3CDTF">2022-05-10T07:29:02Z</dcterms:modified>
</cp:coreProperties>
</file>