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573" r:id="rId4"/>
    <p:sldId id="559" r:id="rId5"/>
    <p:sldId id="612" r:id="rId7"/>
    <p:sldId id="613" r:id="rId8"/>
    <p:sldId id="614" r:id="rId9"/>
    <p:sldId id="560" r:id="rId10"/>
    <p:sldId id="561" r:id="rId11"/>
    <p:sldId id="615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617" r:id="rId22"/>
    <p:sldId id="588" r:id="rId23"/>
    <p:sldId id="589" r:id="rId24"/>
    <p:sldId id="597" r:id="rId25"/>
    <p:sldId id="600" r:id="rId26"/>
    <p:sldId id="590" r:id="rId27"/>
    <p:sldId id="601" r:id="rId28"/>
    <p:sldId id="602" r:id="rId29"/>
    <p:sldId id="598" r:id="rId30"/>
    <p:sldId id="591" r:id="rId31"/>
    <p:sldId id="599" r:id="rId32"/>
    <p:sldId id="592" r:id="rId33"/>
    <p:sldId id="593" r:id="rId34"/>
    <p:sldId id="594" r:id="rId35"/>
    <p:sldId id="595" r:id="rId36"/>
    <p:sldId id="596" r:id="rId37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433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638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4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48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225" name="组合 8"/>
          <p:cNvGrpSpPr/>
          <p:nvPr/>
        </p:nvGrpSpPr>
        <p:grpSpPr>
          <a:xfrm>
            <a:off x="225432" y="228613"/>
            <a:ext cx="8690239" cy="4178540"/>
            <a:chOff x="225425" y="228600"/>
            <a:chExt cx="8689975" cy="4178300"/>
          </a:xfrm>
        </p:grpSpPr>
        <p:pic>
          <p:nvPicPr>
            <p:cNvPr id="9226" name="Picture 4" descr="WorldNetwork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>
            <a:xfrm>
              <a:off x="225425" y="228600"/>
              <a:ext cx="8689975" cy="417830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grpSp>
          <p:nvGrpSpPr>
            <p:cNvPr id="9227" name="组合 11"/>
            <p:cNvGrpSpPr/>
            <p:nvPr userDrawn="1"/>
          </p:nvGrpSpPr>
          <p:grpSpPr>
            <a:xfrm>
              <a:off x="1490662" y="1423143"/>
              <a:ext cx="447675" cy="447675"/>
              <a:chOff x="1519237" y="1651743"/>
              <a:chExt cx="447675" cy="447675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30" name="组合 12"/>
            <p:cNvGrpSpPr/>
            <p:nvPr userDrawn="1"/>
          </p:nvGrpSpPr>
          <p:grpSpPr>
            <a:xfrm>
              <a:off x="2747962" y="2985243"/>
              <a:ext cx="447675" cy="447675"/>
              <a:chOff x="1519237" y="1651743"/>
              <a:chExt cx="447675" cy="44767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33" name="组合 13"/>
            <p:cNvGrpSpPr/>
            <p:nvPr userDrawn="1"/>
          </p:nvGrpSpPr>
          <p:grpSpPr>
            <a:xfrm>
              <a:off x="4738687" y="3117723"/>
              <a:ext cx="447675" cy="447675"/>
              <a:chOff x="1519237" y="1651743"/>
              <a:chExt cx="447675" cy="447675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36" name="组合 14"/>
            <p:cNvGrpSpPr/>
            <p:nvPr userDrawn="1"/>
          </p:nvGrpSpPr>
          <p:grpSpPr>
            <a:xfrm>
              <a:off x="6100762" y="1566018"/>
              <a:ext cx="447675" cy="447675"/>
              <a:chOff x="1519237" y="1651743"/>
              <a:chExt cx="447675" cy="447675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39" name="组合 15"/>
            <p:cNvGrpSpPr/>
            <p:nvPr userDrawn="1"/>
          </p:nvGrpSpPr>
          <p:grpSpPr>
            <a:xfrm>
              <a:off x="7488626" y="1185440"/>
              <a:ext cx="447675" cy="447675"/>
              <a:chOff x="1519237" y="1651743"/>
              <a:chExt cx="447675" cy="447675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19237" y="1651743"/>
                <a:ext cx="447675" cy="4476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KSO_Shape"/>
              <p:cNvSpPr/>
              <p:nvPr/>
            </p:nvSpPr>
            <p:spPr bwMode="auto">
              <a:xfrm>
                <a:off x="1609725" y="1704975"/>
                <a:ext cx="247650" cy="313481"/>
              </a:xfrm>
              <a:custGeom>
                <a:avLst/>
                <a:gdLst>
                  <a:gd name="T0" fmla="*/ 508479 w 1679575"/>
                  <a:gd name="T1" fmla="*/ 933537 h 2125662"/>
                  <a:gd name="T2" fmla="*/ 645344 w 1679575"/>
                  <a:gd name="T3" fmla="*/ 1004349 h 2125662"/>
                  <a:gd name="T4" fmla="*/ 637947 w 1679575"/>
                  <a:gd name="T5" fmla="*/ 1045870 h 2125662"/>
                  <a:gd name="T6" fmla="*/ 629410 w 1679575"/>
                  <a:gd name="T7" fmla="*/ 1095637 h 2125662"/>
                  <a:gd name="T8" fmla="*/ 645913 w 1679575"/>
                  <a:gd name="T9" fmla="*/ 1148533 h 2125662"/>
                  <a:gd name="T10" fmla="*/ 923628 w 1679575"/>
                  <a:gd name="T11" fmla="*/ 1679766 h 2125662"/>
                  <a:gd name="T12" fmla="*/ 886068 w 1679575"/>
                  <a:gd name="T13" fmla="*/ 1137442 h 2125662"/>
                  <a:gd name="T14" fmla="*/ 896597 w 1679575"/>
                  <a:gd name="T15" fmla="*/ 1083408 h 2125662"/>
                  <a:gd name="T16" fmla="*/ 885214 w 1679575"/>
                  <a:gd name="T17" fmla="*/ 1039044 h 2125662"/>
                  <a:gd name="T18" fmla="*/ 917083 w 1679575"/>
                  <a:gd name="T19" fmla="*/ 999799 h 2125662"/>
                  <a:gd name="T20" fmla="*/ 1048543 w 1679575"/>
                  <a:gd name="T21" fmla="*/ 927280 h 2125662"/>
                  <a:gd name="T22" fmla="*/ 1168905 w 1679575"/>
                  <a:gd name="T23" fmla="*/ 933822 h 2125662"/>
                  <a:gd name="T24" fmla="*/ 1257397 w 1679575"/>
                  <a:gd name="T25" fmla="*/ 1021128 h 2125662"/>
                  <a:gd name="T26" fmla="*/ 1333655 w 1679575"/>
                  <a:gd name="T27" fmla="*/ 1118957 h 2125662"/>
                  <a:gd name="T28" fmla="*/ 1397392 w 1679575"/>
                  <a:gd name="T29" fmla="*/ 1227592 h 2125662"/>
                  <a:gd name="T30" fmla="*/ 1446903 w 1679575"/>
                  <a:gd name="T31" fmla="*/ 1349025 h 2125662"/>
                  <a:gd name="T32" fmla="*/ 1482186 w 1679575"/>
                  <a:gd name="T33" fmla="*/ 1483540 h 2125662"/>
                  <a:gd name="T34" fmla="*/ 1501820 w 1679575"/>
                  <a:gd name="T35" fmla="*/ 1632274 h 2125662"/>
                  <a:gd name="T36" fmla="*/ 1439790 w 1679575"/>
                  <a:gd name="T37" fmla="*/ 1742331 h 2125662"/>
                  <a:gd name="T38" fmla="*/ 1242601 w 1679575"/>
                  <a:gd name="T39" fmla="*/ 1826794 h 2125662"/>
                  <a:gd name="T40" fmla="*/ 1035738 w 1679575"/>
                  <a:gd name="T41" fmla="*/ 1881112 h 2125662"/>
                  <a:gd name="T42" fmla="*/ 822331 w 1679575"/>
                  <a:gd name="T43" fmla="*/ 1904432 h 2125662"/>
                  <a:gd name="T44" fmla="*/ 596403 w 1679575"/>
                  <a:gd name="T45" fmla="*/ 1894194 h 2125662"/>
                  <a:gd name="T46" fmla="*/ 373036 w 1679575"/>
                  <a:gd name="T47" fmla="*/ 1847838 h 2125662"/>
                  <a:gd name="T48" fmla="*/ 159344 w 1679575"/>
                  <a:gd name="T49" fmla="*/ 1766788 h 2125662"/>
                  <a:gd name="T50" fmla="*/ 0 w 1679575"/>
                  <a:gd name="T51" fmla="*/ 1676354 h 2125662"/>
                  <a:gd name="T52" fmla="*/ 15365 w 1679575"/>
                  <a:gd name="T53" fmla="*/ 1518519 h 2125662"/>
                  <a:gd name="T54" fmla="*/ 47234 w 1679575"/>
                  <a:gd name="T55" fmla="*/ 1376611 h 2125662"/>
                  <a:gd name="T56" fmla="*/ 94468 w 1679575"/>
                  <a:gd name="T57" fmla="*/ 1249206 h 2125662"/>
                  <a:gd name="T58" fmla="*/ 155930 w 1679575"/>
                  <a:gd name="T59" fmla="*/ 1135735 h 2125662"/>
                  <a:gd name="T60" fmla="*/ 230765 w 1679575"/>
                  <a:gd name="T61" fmla="*/ 1035348 h 2125662"/>
                  <a:gd name="T62" fmla="*/ 317835 w 1679575"/>
                  <a:gd name="T63" fmla="*/ 946334 h 2125662"/>
                  <a:gd name="T64" fmla="*/ 427669 w 1679575"/>
                  <a:gd name="T65" fmla="*/ 860449 h 2125662"/>
                  <a:gd name="T66" fmla="*/ 831848 w 1679575"/>
                  <a:gd name="T67" fmla="*/ 5125 h 2125662"/>
                  <a:gd name="T68" fmla="*/ 927152 w 1679575"/>
                  <a:gd name="T69" fmla="*/ 31035 h 2125662"/>
                  <a:gd name="T70" fmla="*/ 1013353 w 1679575"/>
                  <a:gd name="T71" fmla="*/ 76590 h 2125662"/>
                  <a:gd name="T72" fmla="*/ 1087035 w 1679575"/>
                  <a:gd name="T73" fmla="*/ 138945 h 2125662"/>
                  <a:gd name="T74" fmla="*/ 1145356 w 1679575"/>
                  <a:gd name="T75" fmla="*/ 215250 h 2125662"/>
                  <a:gd name="T76" fmla="*/ 1186607 w 1679575"/>
                  <a:gd name="T77" fmla="*/ 303514 h 2125662"/>
                  <a:gd name="T78" fmla="*/ 1207944 w 1679575"/>
                  <a:gd name="T79" fmla="*/ 401174 h 2125662"/>
                  <a:gd name="T80" fmla="*/ 1205383 w 1679575"/>
                  <a:gd name="T81" fmla="*/ 513924 h 2125662"/>
                  <a:gd name="T82" fmla="*/ 1172382 w 1679575"/>
                  <a:gd name="T83" fmla="*/ 626673 h 2125662"/>
                  <a:gd name="T84" fmla="*/ 1112924 w 1679575"/>
                  <a:gd name="T85" fmla="*/ 725187 h 2125662"/>
                  <a:gd name="T86" fmla="*/ 1030706 w 1679575"/>
                  <a:gd name="T87" fmla="*/ 804625 h 2125662"/>
                  <a:gd name="T88" fmla="*/ 915204 w 1679575"/>
                  <a:gd name="T89" fmla="*/ 867264 h 2125662"/>
                  <a:gd name="T90" fmla="*/ 837253 w 1679575"/>
                  <a:gd name="T91" fmla="*/ 887764 h 2125662"/>
                  <a:gd name="T92" fmla="*/ 753044 w 1679575"/>
                  <a:gd name="T93" fmla="*/ 893458 h 2125662"/>
                  <a:gd name="T94" fmla="*/ 658879 w 1679575"/>
                  <a:gd name="T95" fmla="*/ 881215 h 2125662"/>
                  <a:gd name="T96" fmla="*/ 572394 w 1679575"/>
                  <a:gd name="T97" fmla="*/ 850180 h 2125662"/>
                  <a:gd name="T98" fmla="*/ 494728 w 1679575"/>
                  <a:gd name="T99" fmla="*/ 802917 h 2125662"/>
                  <a:gd name="T100" fmla="*/ 424459 w 1679575"/>
                  <a:gd name="T101" fmla="*/ 736576 h 2125662"/>
                  <a:gd name="T102" fmla="*/ 366992 w 1679575"/>
                  <a:gd name="T103" fmla="*/ 651159 h 2125662"/>
                  <a:gd name="T104" fmla="*/ 330578 w 1679575"/>
                  <a:gd name="T105" fmla="*/ 553500 h 2125662"/>
                  <a:gd name="T106" fmla="*/ 317206 w 1679575"/>
                  <a:gd name="T107" fmla="*/ 446729 h 2125662"/>
                  <a:gd name="T108" fmla="*/ 328586 w 1679575"/>
                  <a:gd name="T109" fmla="*/ 345653 h 2125662"/>
                  <a:gd name="T110" fmla="*/ 361587 w 1679575"/>
                  <a:gd name="T111" fmla="*/ 253403 h 2125662"/>
                  <a:gd name="T112" fmla="*/ 412795 w 1679575"/>
                  <a:gd name="T113" fmla="*/ 171118 h 2125662"/>
                  <a:gd name="T114" fmla="*/ 479934 w 1679575"/>
                  <a:gd name="T115" fmla="*/ 101931 h 2125662"/>
                  <a:gd name="T116" fmla="*/ 560729 w 1679575"/>
                  <a:gd name="T117" fmla="*/ 48972 h 2125662"/>
                  <a:gd name="T118" fmla="*/ 652620 w 1679575"/>
                  <a:gd name="T119" fmla="*/ 13952 h 2125662"/>
                  <a:gd name="T120" fmla="*/ 752191 w 1679575"/>
                  <a:gd name="T121" fmla="*/ 0 h 212566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679575" h="2125662">
                    <a:moveTo>
                      <a:pt x="481421" y="957262"/>
                    </a:moveTo>
                    <a:lnTo>
                      <a:pt x="484914" y="961070"/>
                    </a:lnTo>
                    <a:lnTo>
                      <a:pt x="490948" y="968686"/>
                    </a:lnTo>
                    <a:lnTo>
                      <a:pt x="497299" y="975667"/>
                    </a:lnTo>
                    <a:lnTo>
                      <a:pt x="510319" y="990264"/>
                    </a:lnTo>
                    <a:lnTo>
                      <a:pt x="523657" y="1003909"/>
                    </a:lnTo>
                    <a:lnTo>
                      <a:pt x="537947" y="1017237"/>
                    </a:lnTo>
                    <a:lnTo>
                      <a:pt x="552237" y="1029613"/>
                    </a:lnTo>
                    <a:lnTo>
                      <a:pt x="567480" y="1041671"/>
                    </a:lnTo>
                    <a:lnTo>
                      <a:pt x="583040" y="1053095"/>
                    </a:lnTo>
                    <a:lnTo>
                      <a:pt x="598601" y="1063884"/>
                    </a:lnTo>
                    <a:lnTo>
                      <a:pt x="615114" y="1074039"/>
                    </a:lnTo>
                    <a:lnTo>
                      <a:pt x="631627" y="1083558"/>
                    </a:lnTo>
                    <a:lnTo>
                      <a:pt x="649093" y="1092126"/>
                    </a:lnTo>
                    <a:lnTo>
                      <a:pt x="666241" y="1100377"/>
                    </a:lnTo>
                    <a:lnTo>
                      <a:pt x="684025" y="1107993"/>
                    </a:lnTo>
                    <a:lnTo>
                      <a:pt x="701808" y="1114657"/>
                    </a:lnTo>
                    <a:lnTo>
                      <a:pt x="720226" y="1120686"/>
                    </a:lnTo>
                    <a:lnTo>
                      <a:pt x="738645" y="1125763"/>
                    </a:lnTo>
                    <a:lnTo>
                      <a:pt x="734517" y="1130840"/>
                    </a:lnTo>
                    <a:lnTo>
                      <a:pt x="730706" y="1135283"/>
                    </a:lnTo>
                    <a:lnTo>
                      <a:pt x="727213" y="1140043"/>
                    </a:lnTo>
                    <a:lnTo>
                      <a:pt x="723402" y="1145437"/>
                    </a:lnTo>
                    <a:lnTo>
                      <a:pt x="720544" y="1150515"/>
                    </a:lnTo>
                    <a:lnTo>
                      <a:pt x="717368" y="1155909"/>
                    </a:lnTo>
                    <a:lnTo>
                      <a:pt x="714510" y="1161304"/>
                    </a:lnTo>
                    <a:lnTo>
                      <a:pt x="711970" y="1167016"/>
                    </a:lnTo>
                    <a:lnTo>
                      <a:pt x="710064" y="1172410"/>
                    </a:lnTo>
                    <a:lnTo>
                      <a:pt x="708159" y="1178439"/>
                    </a:lnTo>
                    <a:lnTo>
                      <a:pt x="706254" y="1184151"/>
                    </a:lnTo>
                    <a:lnTo>
                      <a:pt x="704983" y="1190498"/>
                    </a:lnTo>
                    <a:lnTo>
                      <a:pt x="704031" y="1196210"/>
                    </a:lnTo>
                    <a:lnTo>
                      <a:pt x="702761" y="1202556"/>
                    </a:lnTo>
                    <a:lnTo>
                      <a:pt x="702443" y="1208903"/>
                    </a:lnTo>
                    <a:lnTo>
                      <a:pt x="702125" y="1215249"/>
                    </a:lnTo>
                    <a:lnTo>
                      <a:pt x="702443" y="1222548"/>
                    </a:lnTo>
                    <a:lnTo>
                      <a:pt x="703078" y="1229529"/>
                    </a:lnTo>
                    <a:lnTo>
                      <a:pt x="704348" y="1236510"/>
                    </a:lnTo>
                    <a:lnTo>
                      <a:pt x="705619" y="1243174"/>
                    </a:lnTo>
                    <a:lnTo>
                      <a:pt x="707206" y="1249838"/>
                    </a:lnTo>
                    <a:lnTo>
                      <a:pt x="709112" y="1256819"/>
                    </a:lnTo>
                    <a:lnTo>
                      <a:pt x="711652" y="1263166"/>
                    </a:lnTo>
                    <a:lnTo>
                      <a:pt x="714193" y="1269512"/>
                    </a:lnTo>
                    <a:lnTo>
                      <a:pt x="717686" y="1275542"/>
                    </a:lnTo>
                    <a:lnTo>
                      <a:pt x="720861" y="1281571"/>
                    </a:lnTo>
                    <a:lnTo>
                      <a:pt x="724355" y="1287283"/>
                    </a:lnTo>
                    <a:lnTo>
                      <a:pt x="728483" y="1292995"/>
                    </a:lnTo>
                    <a:lnTo>
                      <a:pt x="732611" y="1298389"/>
                    </a:lnTo>
                    <a:lnTo>
                      <a:pt x="737057" y="1303784"/>
                    </a:lnTo>
                    <a:lnTo>
                      <a:pt x="742138" y="1308861"/>
                    </a:lnTo>
                    <a:lnTo>
                      <a:pt x="746901" y="1313304"/>
                    </a:lnTo>
                    <a:lnTo>
                      <a:pt x="672275" y="1874339"/>
                    </a:lnTo>
                    <a:lnTo>
                      <a:pt x="854237" y="2050773"/>
                    </a:lnTo>
                    <a:lnTo>
                      <a:pt x="1030800" y="1874339"/>
                    </a:lnTo>
                    <a:lnTo>
                      <a:pt x="956173" y="1313304"/>
                    </a:lnTo>
                    <a:lnTo>
                      <a:pt x="961572" y="1308544"/>
                    </a:lnTo>
                    <a:lnTo>
                      <a:pt x="966018" y="1303466"/>
                    </a:lnTo>
                    <a:lnTo>
                      <a:pt x="970781" y="1298072"/>
                    </a:lnTo>
                    <a:lnTo>
                      <a:pt x="974910" y="1292995"/>
                    </a:lnTo>
                    <a:lnTo>
                      <a:pt x="978720" y="1286965"/>
                    </a:lnTo>
                    <a:lnTo>
                      <a:pt x="982531" y="1281571"/>
                    </a:lnTo>
                    <a:lnTo>
                      <a:pt x="986024" y="1275224"/>
                    </a:lnTo>
                    <a:lnTo>
                      <a:pt x="988882" y="1269195"/>
                    </a:lnTo>
                    <a:lnTo>
                      <a:pt x="991423" y="1262849"/>
                    </a:lnTo>
                    <a:lnTo>
                      <a:pt x="994281" y="1256502"/>
                    </a:lnTo>
                    <a:lnTo>
                      <a:pt x="996186" y="1249838"/>
                    </a:lnTo>
                    <a:lnTo>
                      <a:pt x="997774" y="1243174"/>
                    </a:lnTo>
                    <a:lnTo>
                      <a:pt x="999044" y="1236510"/>
                    </a:lnTo>
                    <a:lnTo>
                      <a:pt x="999997" y="1229212"/>
                    </a:lnTo>
                    <a:lnTo>
                      <a:pt x="1000632" y="1222548"/>
                    </a:lnTo>
                    <a:lnTo>
                      <a:pt x="1000632" y="1215249"/>
                    </a:lnTo>
                    <a:lnTo>
                      <a:pt x="1000632" y="1208903"/>
                    </a:lnTo>
                    <a:lnTo>
                      <a:pt x="1000314" y="1203191"/>
                    </a:lnTo>
                    <a:lnTo>
                      <a:pt x="999679" y="1197479"/>
                    </a:lnTo>
                    <a:lnTo>
                      <a:pt x="998727" y="1191767"/>
                    </a:lnTo>
                    <a:lnTo>
                      <a:pt x="997456" y="1186055"/>
                    </a:lnTo>
                    <a:lnTo>
                      <a:pt x="996186" y="1180661"/>
                    </a:lnTo>
                    <a:lnTo>
                      <a:pt x="994598" y="1175266"/>
                    </a:lnTo>
                    <a:lnTo>
                      <a:pt x="992375" y="1169872"/>
                    </a:lnTo>
                    <a:lnTo>
                      <a:pt x="990152" y="1164794"/>
                    </a:lnTo>
                    <a:lnTo>
                      <a:pt x="987929" y="1159400"/>
                    </a:lnTo>
                    <a:lnTo>
                      <a:pt x="985389" y="1154640"/>
                    </a:lnTo>
                    <a:lnTo>
                      <a:pt x="982849" y="1149563"/>
                    </a:lnTo>
                    <a:lnTo>
                      <a:pt x="979355" y="1144803"/>
                    </a:lnTo>
                    <a:lnTo>
                      <a:pt x="976497" y="1139725"/>
                    </a:lnTo>
                    <a:lnTo>
                      <a:pt x="973004" y="1135283"/>
                    </a:lnTo>
                    <a:lnTo>
                      <a:pt x="969829" y="1130840"/>
                    </a:lnTo>
                    <a:lnTo>
                      <a:pt x="987612" y="1126398"/>
                    </a:lnTo>
                    <a:lnTo>
                      <a:pt x="1005713" y="1121320"/>
                    </a:lnTo>
                    <a:lnTo>
                      <a:pt x="1023496" y="1115609"/>
                    </a:lnTo>
                    <a:lnTo>
                      <a:pt x="1041280" y="1109262"/>
                    </a:lnTo>
                    <a:lnTo>
                      <a:pt x="1058428" y="1101963"/>
                    </a:lnTo>
                    <a:lnTo>
                      <a:pt x="1075576" y="1094665"/>
                    </a:lnTo>
                    <a:lnTo>
                      <a:pt x="1092089" y="1086097"/>
                    </a:lnTo>
                    <a:lnTo>
                      <a:pt x="1108602" y="1076895"/>
                    </a:lnTo>
                    <a:lnTo>
                      <a:pt x="1124480" y="1067375"/>
                    </a:lnTo>
                    <a:lnTo>
                      <a:pt x="1140041" y="1056903"/>
                    </a:lnTo>
                    <a:lnTo>
                      <a:pt x="1155601" y="1046114"/>
                    </a:lnTo>
                    <a:lnTo>
                      <a:pt x="1170209" y="1034690"/>
                    </a:lnTo>
                    <a:lnTo>
                      <a:pt x="1184817" y="1022632"/>
                    </a:lnTo>
                    <a:lnTo>
                      <a:pt x="1198472" y="1009938"/>
                    </a:lnTo>
                    <a:lnTo>
                      <a:pt x="1211809" y="996928"/>
                    </a:lnTo>
                    <a:lnTo>
                      <a:pt x="1225147" y="983283"/>
                    </a:lnTo>
                    <a:lnTo>
                      <a:pt x="1228640" y="979792"/>
                    </a:lnTo>
                    <a:lnTo>
                      <a:pt x="1232451" y="982966"/>
                    </a:lnTo>
                    <a:lnTo>
                      <a:pt x="1257220" y="1002005"/>
                    </a:lnTo>
                    <a:lnTo>
                      <a:pt x="1281037" y="1021680"/>
                    </a:lnTo>
                    <a:lnTo>
                      <a:pt x="1304537" y="1041989"/>
                    </a:lnTo>
                    <a:lnTo>
                      <a:pt x="1316604" y="1052143"/>
                    </a:lnTo>
                    <a:lnTo>
                      <a:pt x="1327719" y="1062615"/>
                    </a:lnTo>
                    <a:lnTo>
                      <a:pt x="1338833" y="1073404"/>
                    </a:lnTo>
                    <a:lnTo>
                      <a:pt x="1349948" y="1084193"/>
                    </a:lnTo>
                    <a:lnTo>
                      <a:pt x="1361062" y="1094982"/>
                    </a:lnTo>
                    <a:lnTo>
                      <a:pt x="1371860" y="1105771"/>
                    </a:lnTo>
                    <a:lnTo>
                      <a:pt x="1382339" y="1116561"/>
                    </a:lnTo>
                    <a:lnTo>
                      <a:pt x="1392818" y="1127984"/>
                    </a:lnTo>
                    <a:lnTo>
                      <a:pt x="1403298" y="1139408"/>
                    </a:lnTo>
                    <a:lnTo>
                      <a:pt x="1413460" y="1150832"/>
                    </a:lnTo>
                    <a:lnTo>
                      <a:pt x="1423304" y="1162573"/>
                    </a:lnTo>
                    <a:lnTo>
                      <a:pt x="1433149" y="1174314"/>
                    </a:lnTo>
                    <a:lnTo>
                      <a:pt x="1442675" y="1186373"/>
                    </a:lnTo>
                    <a:lnTo>
                      <a:pt x="1452202" y="1198748"/>
                    </a:lnTo>
                    <a:lnTo>
                      <a:pt x="1461411" y="1210807"/>
                    </a:lnTo>
                    <a:lnTo>
                      <a:pt x="1470621" y="1223183"/>
                    </a:lnTo>
                    <a:lnTo>
                      <a:pt x="1479830" y="1235876"/>
                    </a:lnTo>
                    <a:lnTo>
                      <a:pt x="1488404" y="1248569"/>
                    </a:lnTo>
                    <a:lnTo>
                      <a:pt x="1496978" y="1261262"/>
                    </a:lnTo>
                    <a:lnTo>
                      <a:pt x="1505552" y="1274272"/>
                    </a:lnTo>
                    <a:lnTo>
                      <a:pt x="1513809" y="1287600"/>
                    </a:lnTo>
                    <a:lnTo>
                      <a:pt x="1521748" y="1300611"/>
                    </a:lnTo>
                    <a:lnTo>
                      <a:pt x="1529687" y="1314573"/>
                    </a:lnTo>
                    <a:lnTo>
                      <a:pt x="1537308" y="1328218"/>
                    </a:lnTo>
                    <a:lnTo>
                      <a:pt x="1544930" y="1341863"/>
                    </a:lnTo>
                    <a:lnTo>
                      <a:pt x="1552234" y="1355826"/>
                    </a:lnTo>
                    <a:lnTo>
                      <a:pt x="1559537" y="1369788"/>
                    </a:lnTo>
                    <a:lnTo>
                      <a:pt x="1566206" y="1384385"/>
                    </a:lnTo>
                    <a:lnTo>
                      <a:pt x="1573193" y="1398982"/>
                    </a:lnTo>
                    <a:lnTo>
                      <a:pt x="1579544" y="1413579"/>
                    </a:lnTo>
                    <a:lnTo>
                      <a:pt x="1586213" y="1428176"/>
                    </a:lnTo>
                    <a:lnTo>
                      <a:pt x="1592246" y="1443725"/>
                    </a:lnTo>
                    <a:lnTo>
                      <a:pt x="1598280" y="1458640"/>
                    </a:lnTo>
                    <a:lnTo>
                      <a:pt x="1603996" y="1473871"/>
                    </a:lnTo>
                    <a:lnTo>
                      <a:pt x="1609712" y="1489738"/>
                    </a:lnTo>
                    <a:lnTo>
                      <a:pt x="1614793" y="1505287"/>
                    </a:lnTo>
                    <a:lnTo>
                      <a:pt x="1620191" y="1521153"/>
                    </a:lnTo>
                    <a:lnTo>
                      <a:pt x="1624955" y="1537337"/>
                    </a:lnTo>
                    <a:lnTo>
                      <a:pt x="1630036" y="1553521"/>
                    </a:lnTo>
                    <a:lnTo>
                      <a:pt x="1634482" y="1570339"/>
                    </a:lnTo>
                    <a:lnTo>
                      <a:pt x="1638610" y="1586840"/>
                    </a:lnTo>
                    <a:lnTo>
                      <a:pt x="1643056" y="1603976"/>
                    </a:lnTo>
                    <a:lnTo>
                      <a:pt x="1646867" y="1620794"/>
                    </a:lnTo>
                    <a:lnTo>
                      <a:pt x="1650677" y="1637930"/>
                    </a:lnTo>
                    <a:lnTo>
                      <a:pt x="1654170" y="1655383"/>
                    </a:lnTo>
                    <a:lnTo>
                      <a:pt x="1657664" y="1673153"/>
                    </a:lnTo>
                    <a:lnTo>
                      <a:pt x="1660522" y="1690923"/>
                    </a:lnTo>
                    <a:lnTo>
                      <a:pt x="1663697" y="1709011"/>
                    </a:lnTo>
                    <a:lnTo>
                      <a:pt x="1666238" y="1727099"/>
                    </a:lnTo>
                    <a:lnTo>
                      <a:pt x="1668461" y="1745821"/>
                    </a:lnTo>
                    <a:lnTo>
                      <a:pt x="1670684" y="1764226"/>
                    </a:lnTo>
                    <a:lnTo>
                      <a:pt x="1672589" y="1783266"/>
                    </a:lnTo>
                    <a:lnTo>
                      <a:pt x="1674177" y="1802305"/>
                    </a:lnTo>
                    <a:lnTo>
                      <a:pt x="1676082" y="1821345"/>
                    </a:lnTo>
                    <a:lnTo>
                      <a:pt x="1677352" y="1841019"/>
                    </a:lnTo>
                    <a:lnTo>
                      <a:pt x="1678305" y="1860694"/>
                    </a:lnTo>
                    <a:lnTo>
                      <a:pt x="1679258" y="1880368"/>
                    </a:lnTo>
                    <a:lnTo>
                      <a:pt x="1679575" y="1900677"/>
                    </a:lnTo>
                    <a:lnTo>
                      <a:pt x="1679575" y="1903850"/>
                    </a:lnTo>
                    <a:lnTo>
                      <a:pt x="1677035" y="1905437"/>
                    </a:lnTo>
                    <a:lnTo>
                      <a:pt x="1653853" y="1918765"/>
                    </a:lnTo>
                    <a:lnTo>
                      <a:pt x="1630353" y="1931775"/>
                    </a:lnTo>
                    <a:lnTo>
                      <a:pt x="1606854" y="1944151"/>
                    </a:lnTo>
                    <a:lnTo>
                      <a:pt x="1583037" y="1956209"/>
                    </a:lnTo>
                    <a:lnTo>
                      <a:pt x="1558902" y="1967950"/>
                    </a:lnTo>
                    <a:lnTo>
                      <a:pt x="1534768" y="1979374"/>
                    </a:lnTo>
                    <a:lnTo>
                      <a:pt x="1510316" y="1990163"/>
                    </a:lnTo>
                    <a:lnTo>
                      <a:pt x="1485864" y="2000635"/>
                    </a:lnTo>
                    <a:lnTo>
                      <a:pt x="1461411" y="2010790"/>
                    </a:lnTo>
                    <a:lnTo>
                      <a:pt x="1436642" y="2020627"/>
                    </a:lnTo>
                    <a:lnTo>
                      <a:pt x="1411872" y="2029512"/>
                    </a:lnTo>
                    <a:lnTo>
                      <a:pt x="1386785" y="2038397"/>
                    </a:lnTo>
                    <a:lnTo>
                      <a:pt x="1361380" y="2046965"/>
                    </a:lnTo>
                    <a:lnTo>
                      <a:pt x="1335975" y="2054581"/>
                    </a:lnTo>
                    <a:lnTo>
                      <a:pt x="1310570" y="2062514"/>
                    </a:lnTo>
                    <a:lnTo>
                      <a:pt x="1285166" y="2069495"/>
                    </a:lnTo>
                    <a:lnTo>
                      <a:pt x="1259443" y="2076159"/>
                    </a:lnTo>
                    <a:lnTo>
                      <a:pt x="1233403" y="2082506"/>
                    </a:lnTo>
                    <a:lnTo>
                      <a:pt x="1207681" y="2088535"/>
                    </a:lnTo>
                    <a:lnTo>
                      <a:pt x="1181959" y="2093929"/>
                    </a:lnTo>
                    <a:lnTo>
                      <a:pt x="1155919" y="2099007"/>
                    </a:lnTo>
                    <a:lnTo>
                      <a:pt x="1129561" y="2103767"/>
                    </a:lnTo>
                    <a:lnTo>
                      <a:pt x="1103204" y="2107892"/>
                    </a:lnTo>
                    <a:lnTo>
                      <a:pt x="1077164" y="2111382"/>
                    </a:lnTo>
                    <a:lnTo>
                      <a:pt x="1050806" y="2114873"/>
                    </a:lnTo>
                    <a:lnTo>
                      <a:pt x="1024131" y="2117729"/>
                    </a:lnTo>
                    <a:lnTo>
                      <a:pt x="997774" y="2119950"/>
                    </a:lnTo>
                    <a:lnTo>
                      <a:pt x="971099" y="2121854"/>
                    </a:lnTo>
                    <a:lnTo>
                      <a:pt x="944424" y="2123441"/>
                    </a:lnTo>
                    <a:lnTo>
                      <a:pt x="917749" y="2125028"/>
                    </a:lnTo>
                    <a:lnTo>
                      <a:pt x="891074" y="2125662"/>
                    </a:lnTo>
                    <a:lnTo>
                      <a:pt x="864399" y="2125662"/>
                    </a:lnTo>
                    <a:lnTo>
                      <a:pt x="835818" y="2125662"/>
                    </a:lnTo>
                    <a:lnTo>
                      <a:pt x="807238" y="2124710"/>
                    </a:lnTo>
                    <a:lnTo>
                      <a:pt x="778657" y="2123124"/>
                    </a:lnTo>
                    <a:lnTo>
                      <a:pt x="750395" y="2121537"/>
                    </a:lnTo>
                    <a:lnTo>
                      <a:pt x="722132" y="2119316"/>
                    </a:lnTo>
                    <a:lnTo>
                      <a:pt x="693869" y="2116777"/>
                    </a:lnTo>
                    <a:lnTo>
                      <a:pt x="665606" y="2113604"/>
                    </a:lnTo>
                    <a:lnTo>
                      <a:pt x="637661" y="2109478"/>
                    </a:lnTo>
                    <a:lnTo>
                      <a:pt x="609398" y="2105353"/>
                    </a:lnTo>
                    <a:lnTo>
                      <a:pt x="581453" y="2100593"/>
                    </a:lnTo>
                    <a:lnTo>
                      <a:pt x="553825" y="2095199"/>
                    </a:lnTo>
                    <a:lnTo>
                      <a:pt x="525880" y="2089487"/>
                    </a:lnTo>
                    <a:lnTo>
                      <a:pt x="498252" y="2083458"/>
                    </a:lnTo>
                    <a:lnTo>
                      <a:pt x="470624" y="2076476"/>
                    </a:lnTo>
                    <a:lnTo>
                      <a:pt x="443314" y="2069495"/>
                    </a:lnTo>
                    <a:lnTo>
                      <a:pt x="416321" y="2061879"/>
                    </a:lnTo>
                    <a:lnTo>
                      <a:pt x="389011" y="2053629"/>
                    </a:lnTo>
                    <a:lnTo>
                      <a:pt x="362019" y="2045378"/>
                    </a:lnTo>
                    <a:lnTo>
                      <a:pt x="335343" y="2036176"/>
                    </a:lnTo>
                    <a:lnTo>
                      <a:pt x="308668" y="2026656"/>
                    </a:lnTo>
                    <a:lnTo>
                      <a:pt x="282311" y="2016502"/>
                    </a:lnTo>
                    <a:lnTo>
                      <a:pt x="255953" y="2006030"/>
                    </a:lnTo>
                    <a:lnTo>
                      <a:pt x="229913" y="1994923"/>
                    </a:lnTo>
                    <a:lnTo>
                      <a:pt x="203556" y="1983499"/>
                    </a:lnTo>
                    <a:lnTo>
                      <a:pt x="177833" y="1971441"/>
                    </a:lnTo>
                    <a:lnTo>
                      <a:pt x="152429" y="1959065"/>
                    </a:lnTo>
                    <a:lnTo>
                      <a:pt x="127024" y="1946372"/>
                    </a:lnTo>
                    <a:lnTo>
                      <a:pt x="101619" y="1933044"/>
                    </a:lnTo>
                    <a:lnTo>
                      <a:pt x="76532" y="1919399"/>
                    </a:lnTo>
                    <a:lnTo>
                      <a:pt x="51762" y="1905437"/>
                    </a:lnTo>
                    <a:lnTo>
                      <a:pt x="27310" y="1890523"/>
                    </a:lnTo>
                    <a:lnTo>
                      <a:pt x="2858" y="1875291"/>
                    </a:lnTo>
                    <a:lnTo>
                      <a:pt x="0" y="1888301"/>
                    </a:lnTo>
                    <a:lnTo>
                      <a:pt x="0" y="1870531"/>
                    </a:lnTo>
                    <a:lnTo>
                      <a:pt x="952" y="1850222"/>
                    </a:lnTo>
                    <a:lnTo>
                      <a:pt x="2223" y="1829913"/>
                    </a:lnTo>
                    <a:lnTo>
                      <a:pt x="3493" y="1809604"/>
                    </a:lnTo>
                    <a:lnTo>
                      <a:pt x="5398" y="1790247"/>
                    </a:lnTo>
                    <a:lnTo>
                      <a:pt x="6986" y="1770573"/>
                    </a:lnTo>
                    <a:lnTo>
                      <a:pt x="9209" y="1750898"/>
                    </a:lnTo>
                    <a:lnTo>
                      <a:pt x="11749" y="1732176"/>
                    </a:lnTo>
                    <a:lnTo>
                      <a:pt x="14290" y="1713136"/>
                    </a:lnTo>
                    <a:lnTo>
                      <a:pt x="17148" y="1694414"/>
                    </a:lnTo>
                    <a:lnTo>
                      <a:pt x="20006" y="1676009"/>
                    </a:lnTo>
                    <a:lnTo>
                      <a:pt x="23499" y="1657604"/>
                    </a:lnTo>
                    <a:lnTo>
                      <a:pt x="26992" y="1639834"/>
                    </a:lnTo>
                    <a:lnTo>
                      <a:pt x="30486" y="1621746"/>
                    </a:lnTo>
                    <a:lnTo>
                      <a:pt x="34931" y="1604293"/>
                    </a:lnTo>
                    <a:lnTo>
                      <a:pt x="38742" y="1586840"/>
                    </a:lnTo>
                    <a:lnTo>
                      <a:pt x="43188" y="1569704"/>
                    </a:lnTo>
                    <a:lnTo>
                      <a:pt x="47951" y="1552569"/>
                    </a:lnTo>
                    <a:lnTo>
                      <a:pt x="52715" y="1536068"/>
                    </a:lnTo>
                    <a:lnTo>
                      <a:pt x="57796" y="1519249"/>
                    </a:lnTo>
                    <a:lnTo>
                      <a:pt x="62877" y="1503066"/>
                    </a:lnTo>
                    <a:lnTo>
                      <a:pt x="68593" y="1486564"/>
                    </a:lnTo>
                    <a:lnTo>
                      <a:pt x="73991" y="1470698"/>
                    </a:lnTo>
                    <a:lnTo>
                      <a:pt x="80025" y="1455149"/>
                    </a:lnTo>
                    <a:lnTo>
                      <a:pt x="86059" y="1439283"/>
                    </a:lnTo>
                    <a:lnTo>
                      <a:pt x="92410" y="1424051"/>
                    </a:lnTo>
                    <a:lnTo>
                      <a:pt x="98761" y="1409137"/>
                    </a:lnTo>
                    <a:lnTo>
                      <a:pt x="105430" y="1393905"/>
                    </a:lnTo>
                    <a:lnTo>
                      <a:pt x="112098" y="1378990"/>
                    </a:lnTo>
                    <a:lnTo>
                      <a:pt x="119402" y="1364393"/>
                    </a:lnTo>
                    <a:lnTo>
                      <a:pt x="126706" y="1350114"/>
                    </a:lnTo>
                    <a:lnTo>
                      <a:pt x="134010" y="1335834"/>
                    </a:lnTo>
                    <a:lnTo>
                      <a:pt x="141632" y="1321871"/>
                    </a:lnTo>
                    <a:lnTo>
                      <a:pt x="149571" y="1307909"/>
                    </a:lnTo>
                    <a:lnTo>
                      <a:pt x="157510" y="1294264"/>
                    </a:lnTo>
                    <a:lnTo>
                      <a:pt x="165766" y="1280936"/>
                    </a:lnTo>
                    <a:lnTo>
                      <a:pt x="174023" y="1267291"/>
                    </a:lnTo>
                    <a:lnTo>
                      <a:pt x="182597" y="1253963"/>
                    </a:lnTo>
                    <a:lnTo>
                      <a:pt x="191171" y="1241270"/>
                    </a:lnTo>
                    <a:lnTo>
                      <a:pt x="200380" y="1228260"/>
                    </a:lnTo>
                    <a:lnTo>
                      <a:pt x="209589" y="1215884"/>
                    </a:lnTo>
                    <a:lnTo>
                      <a:pt x="218799" y="1203191"/>
                    </a:lnTo>
                    <a:lnTo>
                      <a:pt x="228008" y="1191133"/>
                    </a:lnTo>
                    <a:lnTo>
                      <a:pt x="237852" y="1178757"/>
                    </a:lnTo>
                    <a:lnTo>
                      <a:pt x="247697" y="1167016"/>
                    </a:lnTo>
                    <a:lnTo>
                      <a:pt x="257541" y="1155275"/>
                    </a:lnTo>
                    <a:lnTo>
                      <a:pt x="267703" y="1143533"/>
                    </a:lnTo>
                    <a:lnTo>
                      <a:pt x="278182" y="1132110"/>
                    </a:lnTo>
                    <a:lnTo>
                      <a:pt x="288662" y="1120686"/>
                    </a:lnTo>
                    <a:lnTo>
                      <a:pt x="298824" y="1109579"/>
                    </a:lnTo>
                    <a:lnTo>
                      <a:pt x="309938" y="1098473"/>
                    </a:lnTo>
                    <a:lnTo>
                      <a:pt x="320735" y="1087684"/>
                    </a:lnTo>
                    <a:lnTo>
                      <a:pt x="331850" y="1076895"/>
                    </a:lnTo>
                    <a:lnTo>
                      <a:pt x="343282" y="1066423"/>
                    </a:lnTo>
                    <a:lnTo>
                      <a:pt x="354715" y="1055951"/>
                    </a:lnTo>
                    <a:lnTo>
                      <a:pt x="366147" y="1045797"/>
                    </a:lnTo>
                    <a:lnTo>
                      <a:pt x="377897" y="1035642"/>
                    </a:lnTo>
                    <a:lnTo>
                      <a:pt x="389964" y="1025805"/>
                    </a:lnTo>
                    <a:lnTo>
                      <a:pt x="401714" y="1015968"/>
                    </a:lnTo>
                    <a:lnTo>
                      <a:pt x="414099" y="1006448"/>
                    </a:lnTo>
                    <a:lnTo>
                      <a:pt x="426801" y="996928"/>
                    </a:lnTo>
                    <a:lnTo>
                      <a:pt x="439186" y="987408"/>
                    </a:lnTo>
                    <a:lnTo>
                      <a:pt x="451571" y="977888"/>
                    </a:lnTo>
                    <a:lnTo>
                      <a:pt x="477293" y="960118"/>
                    </a:lnTo>
                    <a:lnTo>
                      <a:pt x="481421" y="957262"/>
                    </a:lnTo>
                    <a:close/>
                    <a:moveTo>
                      <a:pt x="839471" y="0"/>
                    </a:moveTo>
                    <a:lnTo>
                      <a:pt x="852171" y="0"/>
                    </a:lnTo>
                    <a:lnTo>
                      <a:pt x="865506" y="0"/>
                    </a:lnTo>
                    <a:lnTo>
                      <a:pt x="878206" y="636"/>
                    </a:lnTo>
                    <a:lnTo>
                      <a:pt x="890906" y="1271"/>
                    </a:lnTo>
                    <a:lnTo>
                      <a:pt x="903288" y="2542"/>
                    </a:lnTo>
                    <a:lnTo>
                      <a:pt x="915988" y="3813"/>
                    </a:lnTo>
                    <a:lnTo>
                      <a:pt x="928371" y="5719"/>
                    </a:lnTo>
                    <a:lnTo>
                      <a:pt x="940436" y="7943"/>
                    </a:lnTo>
                    <a:lnTo>
                      <a:pt x="952818" y="10167"/>
                    </a:lnTo>
                    <a:lnTo>
                      <a:pt x="964883" y="12708"/>
                    </a:lnTo>
                    <a:lnTo>
                      <a:pt x="976631" y="15568"/>
                    </a:lnTo>
                    <a:lnTo>
                      <a:pt x="988696" y="19062"/>
                    </a:lnTo>
                    <a:lnTo>
                      <a:pt x="1000443" y="22239"/>
                    </a:lnTo>
                    <a:lnTo>
                      <a:pt x="1011873" y="26052"/>
                    </a:lnTo>
                    <a:lnTo>
                      <a:pt x="1023621" y="30182"/>
                    </a:lnTo>
                    <a:lnTo>
                      <a:pt x="1034733" y="34630"/>
                    </a:lnTo>
                    <a:lnTo>
                      <a:pt x="1046163" y="39395"/>
                    </a:lnTo>
                    <a:lnTo>
                      <a:pt x="1057276" y="44161"/>
                    </a:lnTo>
                    <a:lnTo>
                      <a:pt x="1068388" y="48926"/>
                    </a:lnTo>
                    <a:lnTo>
                      <a:pt x="1079183" y="54645"/>
                    </a:lnTo>
                    <a:lnTo>
                      <a:pt x="1089661" y="60046"/>
                    </a:lnTo>
                    <a:lnTo>
                      <a:pt x="1100456" y="66082"/>
                    </a:lnTo>
                    <a:lnTo>
                      <a:pt x="1110616" y="72119"/>
                    </a:lnTo>
                    <a:lnTo>
                      <a:pt x="1120776" y="78790"/>
                    </a:lnTo>
                    <a:lnTo>
                      <a:pt x="1130936" y="85462"/>
                    </a:lnTo>
                    <a:lnTo>
                      <a:pt x="1140461" y="92134"/>
                    </a:lnTo>
                    <a:lnTo>
                      <a:pt x="1150303" y="99123"/>
                    </a:lnTo>
                    <a:lnTo>
                      <a:pt x="1159828" y="106430"/>
                    </a:lnTo>
                    <a:lnTo>
                      <a:pt x="1169353" y="114055"/>
                    </a:lnTo>
                    <a:lnTo>
                      <a:pt x="1178561" y="121680"/>
                    </a:lnTo>
                    <a:lnTo>
                      <a:pt x="1187133" y="129623"/>
                    </a:lnTo>
                    <a:lnTo>
                      <a:pt x="1196023" y="137883"/>
                    </a:lnTo>
                    <a:lnTo>
                      <a:pt x="1204596" y="146143"/>
                    </a:lnTo>
                    <a:lnTo>
                      <a:pt x="1213168" y="155039"/>
                    </a:lnTo>
                    <a:lnTo>
                      <a:pt x="1221106" y="163299"/>
                    </a:lnTo>
                    <a:lnTo>
                      <a:pt x="1229043" y="172513"/>
                    </a:lnTo>
                    <a:lnTo>
                      <a:pt x="1236981" y="181726"/>
                    </a:lnTo>
                    <a:lnTo>
                      <a:pt x="1244283" y="190939"/>
                    </a:lnTo>
                    <a:lnTo>
                      <a:pt x="1251586" y="200153"/>
                    </a:lnTo>
                    <a:lnTo>
                      <a:pt x="1258888" y="210001"/>
                    </a:lnTo>
                    <a:lnTo>
                      <a:pt x="1265556" y="219850"/>
                    </a:lnTo>
                    <a:lnTo>
                      <a:pt x="1272223" y="230017"/>
                    </a:lnTo>
                    <a:lnTo>
                      <a:pt x="1278256" y="240183"/>
                    </a:lnTo>
                    <a:lnTo>
                      <a:pt x="1284606" y="250667"/>
                    </a:lnTo>
                    <a:lnTo>
                      <a:pt x="1290321" y="261151"/>
                    </a:lnTo>
                    <a:lnTo>
                      <a:pt x="1296353" y="271953"/>
                    </a:lnTo>
                    <a:lnTo>
                      <a:pt x="1301433" y="282755"/>
                    </a:lnTo>
                    <a:lnTo>
                      <a:pt x="1306831" y="293239"/>
                    </a:lnTo>
                    <a:lnTo>
                      <a:pt x="1311593" y="304359"/>
                    </a:lnTo>
                    <a:lnTo>
                      <a:pt x="1316356" y="315796"/>
                    </a:lnTo>
                    <a:lnTo>
                      <a:pt x="1320483" y="327234"/>
                    </a:lnTo>
                    <a:lnTo>
                      <a:pt x="1324293" y="338671"/>
                    </a:lnTo>
                    <a:lnTo>
                      <a:pt x="1328421" y="350426"/>
                    </a:lnTo>
                    <a:lnTo>
                      <a:pt x="1331913" y="362181"/>
                    </a:lnTo>
                    <a:lnTo>
                      <a:pt x="1335088" y="373936"/>
                    </a:lnTo>
                    <a:lnTo>
                      <a:pt x="1337946" y="386009"/>
                    </a:lnTo>
                    <a:lnTo>
                      <a:pt x="1340803" y="398081"/>
                    </a:lnTo>
                    <a:lnTo>
                      <a:pt x="1343026" y="410472"/>
                    </a:lnTo>
                    <a:lnTo>
                      <a:pt x="1344931" y="422862"/>
                    </a:lnTo>
                    <a:lnTo>
                      <a:pt x="1346518" y="435252"/>
                    </a:lnTo>
                    <a:lnTo>
                      <a:pt x="1348106" y="447643"/>
                    </a:lnTo>
                    <a:lnTo>
                      <a:pt x="1349058" y="460033"/>
                    </a:lnTo>
                    <a:lnTo>
                      <a:pt x="1350011" y="472741"/>
                    </a:lnTo>
                    <a:lnTo>
                      <a:pt x="1350646" y="485449"/>
                    </a:lnTo>
                    <a:lnTo>
                      <a:pt x="1350963" y="498475"/>
                    </a:lnTo>
                    <a:lnTo>
                      <a:pt x="1350646" y="513407"/>
                    </a:lnTo>
                    <a:lnTo>
                      <a:pt x="1349693" y="528975"/>
                    </a:lnTo>
                    <a:lnTo>
                      <a:pt x="1348423" y="543907"/>
                    </a:lnTo>
                    <a:lnTo>
                      <a:pt x="1347153" y="558521"/>
                    </a:lnTo>
                    <a:lnTo>
                      <a:pt x="1345248" y="573453"/>
                    </a:lnTo>
                    <a:lnTo>
                      <a:pt x="1342708" y="588067"/>
                    </a:lnTo>
                    <a:lnTo>
                      <a:pt x="1339851" y="602682"/>
                    </a:lnTo>
                    <a:lnTo>
                      <a:pt x="1336358" y="616660"/>
                    </a:lnTo>
                    <a:lnTo>
                      <a:pt x="1332866" y="631275"/>
                    </a:lnTo>
                    <a:lnTo>
                      <a:pt x="1328738" y="645254"/>
                    </a:lnTo>
                    <a:lnTo>
                      <a:pt x="1324293" y="658915"/>
                    </a:lnTo>
                    <a:lnTo>
                      <a:pt x="1319531" y="672576"/>
                    </a:lnTo>
                    <a:lnTo>
                      <a:pt x="1314133" y="685920"/>
                    </a:lnTo>
                    <a:lnTo>
                      <a:pt x="1308418" y="699263"/>
                    </a:lnTo>
                    <a:lnTo>
                      <a:pt x="1302386" y="712607"/>
                    </a:lnTo>
                    <a:lnTo>
                      <a:pt x="1296353" y="725315"/>
                    </a:lnTo>
                    <a:lnTo>
                      <a:pt x="1289368" y="738023"/>
                    </a:lnTo>
                    <a:lnTo>
                      <a:pt x="1282383" y="750413"/>
                    </a:lnTo>
                    <a:lnTo>
                      <a:pt x="1275081" y="762486"/>
                    </a:lnTo>
                    <a:lnTo>
                      <a:pt x="1267143" y="774559"/>
                    </a:lnTo>
                    <a:lnTo>
                      <a:pt x="1259206" y="786313"/>
                    </a:lnTo>
                    <a:lnTo>
                      <a:pt x="1250633" y="797751"/>
                    </a:lnTo>
                    <a:lnTo>
                      <a:pt x="1242061" y="809188"/>
                    </a:lnTo>
                    <a:lnTo>
                      <a:pt x="1232853" y="819990"/>
                    </a:lnTo>
                    <a:lnTo>
                      <a:pt x="1223963" y="830792"/>
                    </a:lnTo>
                    <a:lnTo>
                      <a:pt x="1214121" y="841276"/>
                    </a:lnTo>
                    <a:lnTo>
                      <a:pt x="1204278" y="851442"/>
                    </a:lnTo>
                    <a:lnTo>
                      <a:pt x="1193801" y="860974"/>
                    </a:lnTo>
                    <a:lnTo>
                      <a:pt x="1183323" y="870822"/>
                    </a:lnTo>
                    <a:lnTo>
                      <a:pt x="1172528" y="880036"/>
                    </a:lnTo>
                    <a:lnTo>
                      <a:pt x="1161733" y="889249"/>
                    </a:lnTo>
                    <a:lnTo>
                      <a:pt x="1150303" y="897827"/>
                    </a:lnTo>
                    <a:lnTo>
                      <a:pt x="1134746" y="909264"/>
                    </a:lnTo>
                    <a:lnTo>
                      <a:pt x="1118236" y="920066"/>
                    </a:lnTo>
                    <a:lnTo>
                      <a:pt x="1101408" y="929915"/>
                    </a:lnTo>
                    <a:lnTo>
                      <a:pt x="1084581" y="939446"/>
                    </a:lnTo>
                    <a:lnTo>
                      <a:pt x="1066801" y="948342"/>
                    </a:lnTo>
                    <a:lnTo>
                      <a:pt x="1048703" y="956602"/>
                    </a:lnTo>
                    <a:lnTo>
                      <a:pt x="1040131" y="960414"/>
                    </a:lnTo>
                    <a:lnTo>
                      <a:pt x="1030606" y="963909"/>
                    </a:lnTo>
                    <a:lnTo>
                      <a:pt x="1021398" y="967722"/>
                    </a:lnTo>
                    <a:lnTo>
                      <a:pt x="1011873" y="970899"/>
                    </a:lnTo>
                    <a:lnTo>
                      <a:pt x="1002348" y="973758"/>
                    </a:lnTo>
                    <a:lnTo>
                      <a:pt x="993141" y="976617"/>
                    </a:lnTo>
                    <a:lnTo>
                      <a:pt x="983616" y="979794"/>
                    </a:lnTo>
                    <a:lnTo>
                      <a:pt x="973773" y="982018"/>
                    </a:lnTo>
                    <a:lnTo>
                      <a:pt x="963931" y="984560"/>
                    </a:lnTo>
                    <a:lnTo>
                      <a:pt x="954088" y="986466"/>
                    </a:lnTo>
                    <a:lnTo>
                      <a:pt x="944246" y="988372"/>
                    </a:lnTo>
                    <a:lnTo>
                      <a:pt x="934403" y="990596"/>
                    </a:lnTo>
                    <a:lnTo>
                      <a:pt x="924561" y="991867"/>
                    </a:lnTo>
                    <a:lnTo>
                      <a:pt x="914401" y="993455"/>
                    </a:lnTo>
                    <a:lnTo>
                      <a:pt x="904241" y="994409"/>
                    </a:lnTo>
                    <a:lnTo>
                      <a:pt x="893763" y="995362"/>
                    </a:lnTo>
                    <a:lnTo>
                      <a:pt x="883603" y="995997"/>
                    </a:lnTo>
                    <a:lnTo>
                      <a:pt x="873126" y="996632"/>
                    </a:lnTo>
                    <a:lnTo>
                      <a:pt x="862648" y="996950"/>
                    </a:lnTo>
                    <a:lnTo>
                      <a:pt x="852171" y="996950"/>
                    </a:lnTo>
                    <a:lnTo>
                      <a:pt x="840423" y="996950"/>
                    </a:lnTo>
                    <a:lnTo>
                      <a:pt x="828358" y="996315"/>
                    </a:lnTo>
                    <a:lnTo>
                      <a:pt x="816293" y="995679"/>
                    </a:lnTo>
                    <a:lnTo>
                      <a:pt x="804546" y="994726"/>
                    </a:lnTo>
                    <a:lnTo>
                      <a:pt x="792798" y="993455"/>
                    </a:lnTo>
                    <a:lnTo>
                      <a:pt x="781368" y="992185"/>
                    </a:lnTo>
                    <a:lnTo>
                      <a:pt x="769621" y="990278"/>
                    </a:lnTo>
                    <a:lnTo>
                      <a:pt x="758191" y="988054"/>
                    </a:lnTo>
                    <a:lnTo>
                      <a:pt x="746761" y="985831"/>
                    </a:lnTo>
                    <a:lnTo>
                      <a:pt x="735331" y="983289"/>
                    </a:lnTo>
                    <a:lnTo>
                      <a:pt x="724218" y="980430"/>
                    </a:lnTo>
                    <a:lnTo>
                      <a:pt x="713106" y="977253"/>
                    </a:lnTo>
                    <a:lnTo>
                      <a:pt x="702311" y="973758"/>
                    </a:lnTo>
                    <a:lnTo>
                      <a:pt x="691198" y="970263"/>
                    </a:lnTo>
                    <a:lnTo>
                      <a:pt x="680721" y="966768"/>
                    </a:lnTo>
                    <a:lnTo>
                      <a:pt x="670243" y="962321"/>
                    </a:lnTo>
                    <a:lnTo>
                      <a:pt x="659448" y="958190"/>
                    </a:lnTo>
                    <a:lnTo>
                      <a:pt x="648971" y="953425"/>
                    </a:lnTo>
                    <a:lnTo>
                      <a:pt x="638811" y="948659"/>
                    </a:lnTo>
                    <a:lnTo>
                      <a:pt x="628651" y="943894"/>
                    </a:lnTo>
                    <a:lnTo>
                      <a:pt x="618491" y="938493"/>
                    </a:lnTo>
                    <a:lnTo>
                      <a:pt x="608648" y="933410"/>
                    </a:lnTo>
                    <a:lnTo>
                      <a:pt x="599123" y="927373"/>
                    </a:lnTo>
                    <a:lnTo>
                      <a:pt x="589281" y="921655"/>
                    </a:lnTo>
                    <a:lnTo>
                      <a:pt x="579756" y="915618"/>
                    </a:lnTo>
                    <a:lnTo>
                      <a:pt x="570548" y="909264"/>
                    </a:lnTo>
                    <a:lnTo>
                      <a:pt x="561023" y="902910"/>
                    </a:lnTo>
                    <a:lnTo>
                      <a:pt x="552133" y="895921"/>
                    </a:lnTo>
                    <a:lnTo>
                      <a:pt x="543561" y="889249"/>
                    </a:lnTo>
                    <a:lnTo>
                      <a:pt x="534671" y="881942"/>
                    </a:lnTo>
                    <a:lnTo>
                      <a:pt x="526098" y="874952"/>
                    </a:lnTo>
                    <a:lnTo>
                      <a:pt x="517526" y="867328"/>
                    </a:lnTo>
                    <a:lnTo>
                      <a:pt x="508318" y="858750"/>
                    </a:lnTo>
                    <a:lnTo>
                      <a:pt x="499428" y="849854"/>
                    </a:lnTo>
                    <a:lnTo>
                      <a:pt x="490538" y="840958"/>
                    </a:lnTo>
                    <a:lnTo>
                      <a:pt x="481648" y="831427"/>
                    </a:lnTo>
                    <a:lnTo>
                      <a:pt x="473711" y="821896"/>
                    </a:lnTo>
                    <a:lnTo>
                      <a:pt x="465456" y="812047"/>
                    </a:lnTo>
                    <a:lnTo>
                      <a:pt x="457518" y="801881"/>
                    </a:lnTo>
                    <a:lnTo>
                      <a:pt x="449898" y="791714"/>
                    </a:lnTo>
                    <a:lnTo>
                      <a:pt x="442596" y="781548"/>
                    </a:lnTo>
                    <a:lnTo>
                      <a:pt x="435293" y="770746"/>
                    </a:lnTo>
                    <a:lnTo>
                      <a:pt x="428626" y="759944"/>
                    </a:lnTo>
                    <a:lnTo>
                      <a:pt x="421958" y="749142"/>
                    </a:lnTo>
                    <a:lnTo>
                      <a:pt x="415608" y="738023"/>
                    </a:lnTo>
                    <a:lnTo>
                      <a:pt x="409576" y="726585"/>
                    </a:lnTo>
                    <a:lnTo>
                      <a:pt x="403861" y="715148"/>
                    </a:lnTo>
                    <a:lnTo>
                      <a:pt x="398463" y="703393"/>
                    </a:lnTo>
                    <a:lnTo>
                      <a:pt x="393383" y="691638"/>
                    </a:lnTo>
                    <a:lnTo>
                      <a:pt x="388303" y="679566"/>
                    </a:lnTo>
                    <a:lnTo>
                      <a:pt x="383858" y="667493"/>
                    </a:lnTo>
                    <a:lnTo>
                      <a:pt x="379731" y="655420"/>
                    </a:lnTo>
                    <a:lnTo>
                      <a:pt x="375603" y="643030"/>
                    </a:lnTo>
                    <a:lnTo>
                      <a:pt x="372111" y="630322"/>
                    </a:lnTo>
                    <a:lnTo>
                      <a:pt x="368936" y="617614"/>
                    </a:lnTo>
                    <a:lnTo>
                      <a:pt x="365443" y="604588"/>
                    </a:lnTo>
                    <a:lnTo>
                      <a:pt x="362903" y="591880"/>
                    </a:lnTo>
                    <a:lnTo>
                      <a:pt x="360681" y="578854"/>
                    </a:lnTo>
                    <a:lnTo>
                      <a:pt x="358776" y="565828"/>
                    </a:lnTo>
                    <a:lnTo>
                      <a:pt x="357188" y="552485"/>
                    </a:lnTo>
                    <a:lnTo>
                      <a:pt x="355601" y="539141"/>
                    </a:lnTo>
                    <a:lnTo>
                      <a:pt x="354648" y="525480"/>
                    </a:lnTo>
                    <a:lnTo>
                      <a:pt x="354331" y="511819"/>
                    </a:lnTo>
                    <a:lnTo>
                      <a:pt x="354013" y="498475"/>
                    </a:lnTo>
                    <a:lnTo>
                      <a:pt x="354331" y="485449"/>
                    </a:lnTo>
                    <a:lnTo>
                      <a:pt x="354648" y="472741"/>
                    </a:lnTo>
                    <a:lnTo>
                      <a:pt x="355601" y="460033"/>
                    </a:lnTo>
                    <a:lnTo>
                      <a:pt x="356871" y="447643"/>
                    </a:lnTo>
                    <a:lnTo>
                      <a:pt x="358141" y="434935"/>
                    </a:lnTo>
                    <a:lnTo>
                      <a:pt x="360046" y="422544"/>
                    </a:lnTo>
                    <a:lnTo>
                      <a:pt x="361951" y="410472"/>
                    </a:lnTo>
                    <a:lnTo>
                      <a:pt x="364173" y="397763"/>
                    </a:lnTo>
                    <a:lnTo>
                      <a:pt x="366713" y="385691"/>
                    </a:lnTo>
                    <a:lnTo>
                      <a:pt x="369888" y="373936"/>
                    </a:lnTo>
                    <a:lnTo>
                      <a:pt x="373063" y="361863"/>
                    </a:lnTo>
                    <a:lnTo>
                      <a:pt x="376556" y="350108"/>
                    </a:lnTo>
                    <a:lnTo>
                      <a:pt x="380683" y="338671"/>
                    </a:lnTo>
                    <a:lnTo>
                      <a:pt x="384493" y="326916"/>
                    </a:lnTo>
                    <a:lnTo>
                      <a:pt x="388621" y="315796"/>
                    </a:lnTo>
                    <a:lnTo>
                      <a:pt x="393383" y="304359"/>
                    </a:lnTo>
                    <a:lnTo>
                      <a:pt x="398146" y="293239"/>
                    </a:lnTo>
                    <a:lnTo>
                      <a:pt x="403543" y="282755"/>
                    </a:lnTo>
                    <a:lnTo>
                      <a:pt x="408623" y="271636"/>
                    </a:lnTo>
                    <a:lnTo>
                      <a:pt x="414656" y="261151"/>
                    </a:lnTo>
                    <a:lnTo>
                      <a:pt x="420371" y="250667"/>
                    </a:lnTo>
                    <a:lnTo>
                      <a:pt x="426721" y="240183"/>
                    </a:lnTo>
                    <a:lnTo>
                      <a:pt x="432753" y="230017"/>
                    </a:lnTo>
                    <a:lnTo>
                      <a:pt x="439421" y="219850"/>
                    </a:lnTo>
                    <a:lnTo>
                      <a:pt x="446088" y="210001"/>
                    </a:lnTo>
                    <a:lnTo>
                      <a:pt x="453391" y="200153"/>
                    </a:lnTo>
                    <a:lnTo>
                      <a:pt x="460693" y="190939"/>
                    </a:lnTo>
                    <a:lnTo>
                      <a:pt x="467996" y="181408"/>
                    </a:lnTo>
                    <a:lnTo>
                      <a:pt x="475933" y="172195"/>
                    </a:lnTo>
                    <a:lnTo>
                      <a:pt x="483871" y="163299"/>
                    </a:lnTo>
                    <a:lnTo>
                      <a:pt x="491808" y="154403"/>
                    </a:lnTo>
                    <a:lnTo>
                      <a:pt x="500381" y="146143"/>
                    </a:lnTo>
                    <a:lnTo>
                      <a:pt x="508953" y="137565"/>
                    </a:lnTo>
                    <a:lnTo>
                      <a:pt x="517526" y="129305"/>
                    </a:lnTo>
                    <a:lnTo>
                      <a:pt x="526416" y="121680"/>
                    </a:lnTo>
                    <a:lnTo>
                      <a:pt x="535623" y="113738"/>
                    </a:lnTo>
                    <a:lnTo>
                      <a:pt x="545148" y="106113"/>
                    </a:lnTo>
                    <a:lnTo>
                      <a:pt x="554673" y="99123"/>
                    </a:lnTo>
                    <a:lnTo>
                      <a:pt x="564516" y="92134"/>
                    </a:lnTo>
                    <a:lnTo>
                      <a:pt x="574041" y="85462"/>
                    </a:lnTo>
                    <a:lnTo>
                      <a:pt x="584201" y="78473"/>
                    </a:lnTo>
                    <a:lnTo>
                      <a:pt x="594361" y="72119"/>
                    </a:lnTo>
                    <a:lnTo>
                      <a:pt x="604838" y="66082"/>
                    </a:lnTo>
                    <a:lnTo>
                      <a:pt x="615316" y="60046"/>
                    </a:lnTo>
                    <a:lnTo>
                      <a:pt x="625793" y="54645"/>
                    </a:lnTo>
                    <a:lnTo>
                      <a:pt x="636906" y="48926"/>
                    </a:lnTo>
                    <a:lnTo>
                      <a:pt x="647701" y="44161"/>
                    </a:lnTo>
                    <a:lnTo>
                      <a:pt x="658813" y="39395"/>
                    </a:lnTo>
                    <a:lnTo>
                      <a:pt x="670243" y="34630"/>
                    </a:lnTo>
                    <a:lnTo>
                      <a:pt x="681356" y="30182"/>
                    </a:lnTo>
                    <a:lnTo>
                      <a:pt x="693103" y="26052"/>
                    </a:lnTo>
                    <a:lnTo>
                      <a:pt x="704533" y="22239"/>
                    </a:lnTo>
                    <a:lnTo>
                      <a:pt x="716281" y="19062"/>
                    </a:lnTo>
                    <a:lnTo>
                      <a:pt x="728346" y="15568"/>
                    </a:lnTo>
                    <a:lnTo>
                      <a:pt x="740093" y="12708"/>
                    </a:lnTo>
                    <a:lnTo>
                      <a:pt x="752158" y="10167"/>
                    </a:lnTo>
                    <a:lnTo>
                      <a:pt x="764541" y="7625"/>
                    </a:lnTo>
                    <a:lnTo>
                      <a:pt x="776606" y="5719"/>
                    </a:lnTo>
                    <a:lnTo>
                      <a:pt x="788988" y="3813"/>
                    </a:lnTo>
                    <a:lnTo>
                      <a:pt x="801688" y="2542"/>
                    </a:lnTo>
                    <a:lnTo>
                      <a:pt x="814071" y="1271"/>
                    </a:lnTo>
                    <a:lnTo>
                      <a:pt x="826771" y="636"/>
                    </a:lnTo>
                    <a:lnTo>
                      <a:pt x="839471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直接连接符 16"/>
            <p:cNvCxnSpPr>
              <a:stCxn id="17" idx="5"/>
              <a:endCxn id="20" idx="1"/>
            </p:cNvCxnSpPr>
            <p:nvPr/>
          </p:nvCxnSpPr>
          <p:spPr>
            <a:xfrm>
              <a:off x="1872777" y="1805258"/>
              <a:ext cx="940745" cy="1245545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0" idx="5"/>
              <a:endCxn id="23" idx="2"/>
            </p:cNvCxnSpPr>
            <p:nvPr/>
          </p:nvCxnSpPr>
          <p:spPr>
            <a:xfrm flipV="1">
              <a:off x="3130077" y="3341561"/>
              <a:ext cx="1608610" cy="25797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23" idx="7"/>
              <a:endCxn id="26" idx="3"/>
            </p:cNvCxnSpPr>
            <p:nvPr/>
          </p:nvCxnSpPr>
          <p:spPr>
            <a:xfrm flipV="1">
              <a:off x="5120802" y="1948133"/>
              <a:ext cx="1045520" cy="123515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20" idx="7"/>
              <a:endCxn id="26" idx="2"/>
            </p:cNvCxnSpPr>
            <p:nvPr/>
          </p:nvCxnSpPr>
          <p:spPr>
            <a:xfrm flipV="1">
              <a:off x="3130077" y="1789856"/>
              <a:ext cx="2970685" cy="1260947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7" idx="6"/>
              <a:endCxn id="23" idx="1"/>
            </p:cNvCxnSpPr>
            <p:nvPr/>
          </p:nvCxnSpPr>
          <p:spPr>
            <a:xfrm>
              <a:off x="1938337" y="1646981"/>
              <a:ext cx="2865910" cy="1536302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6" idx="6"/>
              <a:endCxn id="29" idx="2"/>
            </p:cNvCxnSpPr>
            <p:nvPr/>
          </p:nvCxnSpPr>
          <p:spPr>
            <a:xfrm flipV="1">
              <a:off x="6548437" y="1409278"/>
              <a:ext cx="940189" cy="380578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23" idx="6"/>
              <a:endCxn id="29" idx="3"/>
            </p:cNvCxnSpPr>
            <p:nvPr/>
          </p:nvCxnSpPr>
          <p:spPr>
            <a:xfrm flipV="1">
              <a:off x="5186362" y="1567555"/>
              <a:ext cx="2367824" cy="1774006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49" name="组合 33"/>
          <p:cNvGrpSpPr/>
          <p:nvPr/>
        </p:nvGrpSpPr>
        <p:grpSpPr>
          <a:xfrm>
            <a:off x="958879" y="4959635"/>
            <a:ext cx="601681" cy="603285"/>
            <a:chOff x="625003" y="5195170"/>
            <a:chExt cx="447675" cy="447675"/>
          </a:xfrm>
        </p:grpSpPr>
        <p:sp>
          <p:nvSpPr>
            <p:cNvPr id="35" name="椭圆 34"/>
            <p:cNvSpPr/>
            <p:nvPr/>
          </p:nvSpPr>
          <p:spPr>
            <a:xfrm>
              <a:off x="625003" y="5195170"/>
              <a:ext cx="447675" cy="4476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rgbClr val="F9F9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KSO_Shape"/>
            <p:cNvSpPr/>
            <p:nvPr/>
          </p:nvSpPr>
          <p:spPr bwMode="auto">
            <a:xfrm>
              <a:off x="715491" y="5248402"/>
              <a:ext cx="247650" cy="313481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457214" y="6245583"/>
            <a:ext cx="2133665" cy="47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124295" y="6245583"/>
            <a:ext cx="2895688" cy="476277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553399" y="6245583"/>
            <a:ext cx="2133665" cy="47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223" name="KSO_BC1"/>
          <p:cNvSpPr>
            <a:spLocks noGrp="1"/>
          </p:cNvSpPr>
          <p:nvPr>
            <p:ph type="subTitle" idx="1"/>
          </p:nvPr>
        </p:nvSpPr>
        <p:spPr>
          <a:xfrm>
            <a:off x="1733603" y="5420036"/>
            <a:ext cx="6400994" cy="419124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sz="1800" kern="1200">
                <a:solidFill>
                  <a:schemeClr val="tx2"/>
                </a:solidFill>
              </a:defRPr>
            </a:lvl1pPr>
            <a:lvl2pPr marL="0" lvl="1" indent="0" algn="ctr">
              <a:buNone/>
              <a:defRPr sz="1800" kern="1200">
                <a:solidFill>
                  <a:schemeClr val="tx2"/>
                </a:solidFill>
              </a:defRPr>
            </a:lvl2pPr>
            <a:lvl3pPr marL="685800" lvl="2" indent="-685800" algn="ctr">
              <a:buNone/>
              <a:defRPr sz="1800" kern="1200">
                <a:solidFill>
                  <a:schemeClr val="tx2"/>
                </a:solidFill>
              </a:defRPr>
            </a:lvl3pPr>
            <a:lvl4pPr marL="1028700" lvl="3" indent="-1028700" algn="ctr">
              <a:buNone/>
              <a:defRPr sz="1800" kern="1200">
                <a:solidFill>
                  <a:schemeClr val="tx2"/>
                </a:solidFill>
              </a:defRPr>
            </a:lvl4pPr>
            <a:lvl5pPr marL="1371600" lvl="4" indent="-1371600" algn="ctr">
              <a:buNone/>
              <a:defRPr sz="1800" kern="12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43128" y="4769124"/>
            <a:ext cx="6372418" cy="61281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699" y="365146"/>
            <a:ext cx="886910" cy="58121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430" y="365146"/>
            <a:ext cx="5950132" cy="58121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55" y="2108322"/>
            <a:ext cx="5996170" cy="1235146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262" y="3400620"/>
            <a:ext cx="3067756" cy="3574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99" y="1244673"/>
            <a:ext cx="3810116" cy="49326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648" y="1244673"/>
            <a:ext cx="3820703" cy="49326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251" y="118539"/>
            <a:ext cx="6984288" cy="7170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02" y="1376441"/>
            <a:ext cx="3868457" cy="823959"/>
          </a:xfrm>
        </p:spPr>
        <p:txBody>
          <a:bodyPr anchor="b">
            <a:normAutofit/>
          </a:bodyPr>
          <a:lstStyle>
            <a:lvl1pPr marL="0" indent="0">
              <a:buNone/>
              <a:defRPr sz="135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602" y="2200400"/>
            <a:ext cx="3868457" cy="3684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4031" y="1376441"/>
            <a:ext cx="3887509" cy="823959"/>
          </a:xfrm>
        </p:spPr>
        <p:txBody>
          <a:bodyPr anchor="b">
            <a:normAutofit/>
          </a:bodyPr>
          <a:lstStyle>
            <a:lvl1pPr marL="0" indent="0">
              <a:buNone/>
              <a:defRPr sz="135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4031" y="2200400"/>
            <a:ext cx="3887509" cy="36847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69" y="533433"/>
            <a:ext cx="2949267" cy="16002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6117" y="1063691"/>
            <a:ext cx="4629290" cy="487390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5"/>
            </a:lvl2pPr>
            <a:lvl3pPr>
              <a:defRPr sz="1200"/>
            </a:lvl3pPr>
            <a:lvl4pPr>
              <a:defRPr sz="1055"/>
            </a:lvl4pPr>
            <a:lvl5pPr>
              <a:defRPr sz="105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69" y="2133724"/>
            <a:ext cx="2949267" cy="381180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1600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400935" indent="0">
              <a:buNone/>
              <a:defRPr sz="755"/>
            </a:lvl8pPr>
            <a:lvl9pPr marL="2743835" indent="0">
              <a:buNone/>
              <a:defRPr sz="7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72" y="457226"/>
            <a:ext cx="2949267" cy="16002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249" y="987485"/>
            <a:ext cx="4629290" cy="487390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单击图标添加图片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72" y="2057518"/>
            <a:ext cx="2949267" cy="381180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1600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400935" indent="0">
              <a:buNone/>
              <a:defRPr sz="755"/>
            </a:lvl8pPr>
            <a:lvl9pPr marL="2743835" indent="0">
              <a:buNone/>
              <a:defRPr sz="7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Picture 4" descr="WorldNetwork"/>
          <p:cNvPicPr>
            <a:picLocks noChangeAspect="1"/>
          </p:cNvPicPr>
          <p:nvPr/>
        </p:nvPicPr>
        <p:blipFill>
          <a:blip r:embed="rId12"/>
          <a:srcRect l="2383" t="32600" r="5203" b="45000"/>
          <a:stretch>
            <a:fillRect/>
          </a:stretch>
        </p:blipFill>
        <p:spPr>
          <a:xfrm>
            <a:off x="-9525" y="-19051"/>
            <a:ext cx="9153803" cy="1066861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矩形 7"/>
          <p:cNvSpPr/>
          <p:nvPr/>
        </p:nvSpPr>
        <p:spPr>
          <a:xfrm>
            <a:off x="-9525" y="-19051"/>
            <a:ext cx="9153803" cy="1066861"/>
          </a:xfrm>
          <a:prstGeom prst="rect">
            <a:avLst/>
          </a:prstGeom>
          <a:solidFill>
            <a:srgbClr val="0080B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69" y="6413868"/>
            <a:ext cx="2057462" cy="365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9042" y="6413868"/>
            <a:ext cx="3086194" cy="365146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8146" y="6413868"/>
            <a:ext cx="2057462" cy="365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466739" y="1124014"/>
            <a:ext cx="8215562" cy="52152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6739" y="176223"/>
            <a:ext cx="8215562" cy="795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j-ea"/>
          <a:ea typeface="+mj-ea"/>
          <a:cs typeface="+mj-cs"/>
        </a:defRPr>
      </a:lvl1pPr>
    </p:titleStyle>
    <p:bodyStyle>
      <a:lvl1pPr marL="362585" indent="-36068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m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2585" indent="-36068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885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18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8" Type="http://schemas.openxmlformats.org/officeDocument/2006/relationships/notesSlide" Target="../notesSlides/notesSlide10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8.jpe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61259" y="4943624"/>
            <a:ext cx="6022984" cy="612776"/>
          </a:xfrm>
        </p:spPr>
        <p:txBody>
          <a:bodyPr>
            <a:noAutofit/>
          </a:bodyPr>
          <a:p>
            <a:r>
              <a:rPr lang="zh-CN" altLang="en-US" sz="4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医疗软件设计基础</a:t>
            </a:r>
            <a:endParaRPr lang="zh-CN" altLang="en-US" sz="4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333" y="24050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dirty="0"/>
              <a:t>软件错误</a:t>
            </a:r>
            <a:endParaRPr 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34365" y="1527175"/>
            <a:ext cx="7880985" cy="1407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1996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年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6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月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4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日，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Arian</a:t>
            </a:r>
            <a:r>
              <a:rPr sz="2400" b="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5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火箭在发射</a:t>
            </a:r>
            <a:r>
              <a:rPr sz="2400" b="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37</a:t>
            </a:r>
            <a:r>
              <a:rPr sz="2400" b="0" spc="30" dirty="0">
                <a:solidFill>
                  <a:srgbClr val="000000"/>
                </a:solidFill>
                <a:sym typeface="+mn-ea"/>
              </a:rPr>
              <a:t>秒之后偏离其飞行路径  </a:t>
            </a:r>
            <a:r>
              <a:rPr sz="2400" b="0" dirty="0">
                <a:solidFill>
                  <a:srgbClr val="000000"/>
                </a:solidFill>
                <a:sym typeface="+mn-ea"/>
              </a:rPr>
              <a:t>并突然发生爆炸，</a:t>
            </a:r>
            <a:r>
              <a:rPr sz="2400" b="0" spc="-100" dirty="0">
                <a:solidFill>
                  <a:srgbClr val="000000"/>
                </a:solidFill>
                <a:sym typeface="+mn-ea"/>
              </a:rPr>
              <a:t> </a:t>
            </a:r>
            <a:r>
              <a:rPr sz="2400" b="0" dirty="0">
                <a:solidFill>
                  <a:srgbClr val="000000"/>
                </a:solidFill>
                <a:sym typeface="+mn-ea"/>
              </a:rPr>
              <a:t>当时火箭上载有价值数亿美元的通信卫星。</a:t>
            </a:r>
            <a:endParaRPr lang="zh-CN" altLang="en-US" sz="2400" b="0"/>
          </a:p>
        </p:txBody>
      </p:sp>
      <p:sp>
        <p:nvSpPr>
          <p:cNvPr id="8" name="文本框 7"/>
          <p:cNvSpPr txBox="1"/>
          <p:nvPr/>
        </p:nvSpPr>
        <p:spPr>
          <a:xfrm>
            <a:off x="1321435" y="3112770"/>
            <a:ext cx="641477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 b="0" dirty="0">
                <a:sym typeface="+mn-ea"/>
              </a:rPr>
              <a:t>原因</a:t>
            </a:r>
            <a:r>
              <a:rPr sz="2400" b="0" dirty="0">
                <a:solidFill>
                  <a:srgbClr val="D81E00"/>
                </a:solidFill>
                <a:sym typeface="+mn-ea"/>
              </a:rPr>
              <a:t>：</a:t>
            </a:r>
            <a:endParaRPr sz="2400" b="0" dirty="0">
              <a:solidFill>
                <a:srgbClr val="D81E00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0" spc="-5" dirty="0">
                <a:solidFill>
                  <a:srgbClr val="000000"/>
                </a:solidFill>
                <a:sym typeface="+mn-ea"/>
              </a:rPr>
              <a:t>程序中试图将</a:t>
            </a:r>
            <a:r>
              <a:rPr sz="2400" b="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64</a:t>
            </a:r>
            <a:r>
              <a:rPr sz="2400" b="0" spc="-5" dirty="0">
                <a:solidFill>
                  <a:srgbClr val="000000"/>
                </a:solidFill>
                <a:sym typeface="+mn-ea"/>
              </a:rPr>
              <a:t>位浮点数转换成</a:t>
            </a:r>
            <a:r>
              <a:rPr sz="2400" b="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16</a:t>
            </a:r>
            <a:r>
              <a:rPr sz="2400" b="0" spc="-5" dirty="0">
                <a:solidFill>
                  <a:srgbClr val="000000"/>
                </a:solidFill>
                <a:sym typeface="+mn-ea"/>
              </a:rPr>
              <a:t>位整数时产生溢出</a:t>
            </a:r>
            <a:endParaRPr sz="2400" b="0" spc="-5" dirty="0">
              <a:solidFill>
                <a:srgbClr val="000000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0" dirty="0">
                <a:solidFill>
                  <a:srgbClr val="000000"/>
                </a:solidFill>
                <a:sym typeface="+mn-ea"/>
              </a:rPr>
              <a:t>缺少对数据溢出的错误处理程序</a:t>
            </a:r>
            <a:endParaRPr sz="2400" b="0" dirty="0">
              <a:solidFill>
                <a:srgbClr val="000000"/>
              </a:solidFill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0" dirty="0">
                <a:solidFill>
                  <a:srgbClr val="000000"/>
                </a:solidFill>
                <a:sym typeface="+mn-ea"/>
              </a:rPr>
              <a:t>备份软件通过复制而成</a:t>
            </a:r>
            <a:endParaRPr lang="en-US" altLang="zh-CN" sz="2400" b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03780" y="1659890"/>
            <a:ext cx="6544945" cy="409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59080" indent="-228600" algn="just">
              <a:lnSpc>
                <a:spcPct val="117000"/>
              </a:lnSpc>
            </a:pP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•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该系统从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2001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年开始研发，整个过程历时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年半，先后有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9000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开发人员投入其中，耗资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60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亿美元，代码规模超过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5000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万行。</a:t>
            </a:r>
            <a:endParaRPr sz="2000" spc="-5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marR="250825" indent="-228600" algn="just">
              <a:lnSpc>
                <a:spcPct val="121000"/>
              </a:lnSpc>
              <a:spcBef>
                <a:spcPts val="1200"/>
              </a:spcBef>
            </a:pP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•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按照微软公司最初的计划，该系统面世时间应该在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2003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年，之后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推迟到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2004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年下半年再到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2005</a:t>
            </a:r>
            <a:r>
              <a:rPr sz="2000" spc="6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年初，最终在取消一些高级功能  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后于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2006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11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月正式发布。</a:t>
            </a:r>
            <a:endParaRPr sz="2000" spc="-15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marR="255270" indent="-228600" algn="just">
              <a:lnSpc>
                <a:spcPct val="117000"/>
              </a:lnSpc>
              <a:spcBef>
                <a:spcPts val="1300"/>
              </a:spcBef>
            </a:pP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• </a:t>
            </a:r>
            <a:r>
              <a:rPr sz="2000" spc="25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由于整个系统过于庞杂，其开发管理相当混乱，以致于很多时间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用在互相沟通和重新决定上。</a:t>
            </a:r>
            <a:endParaRPr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1300" marR="5080" indent="-228600" defTabSz="0">
              <a:lnSpc>
                <a:spcPct val="121000"/>
              </a:lnSpc>
              <a:spcBef>
                <a:spcPts val="1200"/>
              </a:spcBef>
              <a:tabLst>
                <a:tab pos="240665" algn="l"/>
                <a:tab pos="1185545" algn="l"/>
                <a:tab pos="1838325" algn="l"/>
              </a:tabLst>
            </a:pP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•	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sz="2000" spc="-4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ista	Beta1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进入公开测试以来，程序错误总数已经超过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万个，这其中还不包括微软内部未公开的一些错误。</a:t>
            </a:r>
            <a:endParaRPr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021" y="2813612"/>
            <a:ext cx="2073721" cy="14726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628333" y="24050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lang="zh-CN" dirty="0"/>
              <a:t>软件错误</a:t>
            </a:r>
            <a:endParaRPr 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533" y="25828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软件开发面临的挑战</a:t>
            </a:r>
            <a:endParaRPr dirty="0"/>
          </a:p>
        </p:txBody>
      </p:sp>
      <p:grpSp>
        <p:nvGrpSpPr>
          <p:cNvPr id="15" name="组合 14"/>
          <p:cNvGrpSpPr/>
          <p:nvPr/>
        </p:nvGrpSpPr>
        <p:grpSpPr>
          <a:xfrm>
            <a:off x="427355" y="2286635"/>
            <a:ext cx="8743856" cy="3383836"/>
            <a:chOff x="1217" y="3329"/>
            <a:chExt cx="12260" cy="4836"/>
          </a:xfrm>
        </p:grpSpPr>
        <p:sp>
          <p:nvSpPr>
            <p:cNvPr id="3" name="object 3"/>
            <p:cNvSpPr txBox="1"/>
            <p:nvPr/>
          </p:nvSpPr>
          <p:spPr>
            <a:xfrm>
              <a:off x="1263" y="3372"/>
              <a:ext cx="5003" cy="12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z="1500" spc="90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交付的许多功能不是客户需要的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90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交付的日期没有保障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90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客户使用时发现许多</a:t>
              </a:r>
              <a:r>
                <a:rPr dirty="0">
                  <a:solidFill>
                    <a:srgbClr val="252525"/>
                  </a:solidFill>
                  <a:latin typeface="Arial" panose="020B0604020202020204"/>
                  <a:cs typeface="Arial" panose="020B0604020202020204"/>
                </a:rPr>
                <a:t>Bug</a:t>
              </a:r>
              <a:endParaRPr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964" y="3329"/>
              <a:ext cx="3183" cy="221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" name="object 5"/>
            <p:cNvSpPr/>
            <p:nvPr/>
          </p:nvSpPr>
          <p:spPr>
            <a:xfrm>
              <a:off x="7226" y="3329"/>
              <a:ext cx="3183" cy="22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7229" y="5623"/>
              <a:ext cx="3183" cy="22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3966" y="5623"/>
              <a:ext cx="3183" cy="22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794" y="4453"/>
              <a:ext cx="750" cy="3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08080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客户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614" y="4873"/>
              <a:ext cx="1110" cy="3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08080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不满意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420" y="4384"/>
              <a:ext cx="1470" cy="10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152400">
                <a:lnSpc>
                  <a:spcPts val="2800"/>
                </a:lnSpc>
              </a:pPr>
              <a:r>
                <a:rPr sz="18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风险与  成本问题</a:t>
              </a:r>
              <a:endParaRPr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243" y="5784"/>
              <a:ext cx="3643" cy="101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17500" marR="5080" indent="-304800" defTabSz="0">
                <a:lnSpc>
                  <a:spcPts val="2800"/>
                </a:lnSpc>
                <a:tabLst>
                  <a:tab pos="1639570" algn="l"/>
                  <a:tab pos="1944370" algn="l"/>
                </a:tabLst>
              </a:pPr>
              <a:r>
                <a:rPr sz="18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项目过程	无力管理  失控		团队</a:t>
              </a:r>
              <a:endParaRPr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693" y="3372"/>
              <a:ext cx="4784" cy="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开发团队专注技术，忽视风险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无能力预测成本，导致预算超支</a:t>
              </a:r>
              <a:endPara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217" y="6868"/>
              <a:ext cx="6127" cy="129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客户需求变化频繁，无力应对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无法预见软件的交付质量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对流程盲目遵从，忽视客户业务价值</a:t>
              </a:r>
              <a:endPara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217" y="7227"/>
              <a:ext cx="5180" cy="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无法评估开发人员能力及工作进度</a:t>
              </a:r>
              <a:endParaRPr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>
                <a:lnSpc>
                  <a:spcPct val="100000"/>
                </a:lnSpc>
                <a:spcBef>
                  <a:spcPts val="300"/>
                </a:spcBef>
              </a:pPr>
              <a:r>
                <a:rPr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•</a:t>
              </a:r>
              <a:r>
                <a:rPr spc="105" dirty="0">
                  <a:solidFill>
                    <a:srgbClr val="1C1C1C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dirty="0">
                  <a:solidFill>
                    <a:srgbClr val="252525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困扰于如何提升团队的能力与效率</a:t>
              </a:r>
              <a:endParaRPr dirty="0">
                <a:solidFill>
                  <a:srgbClr val="252525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98" y="20748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dirty="0"/>
              <a:t>软件工程的发展</a:t>
            </a:r>
            <a:endParaRPr lang="zh-CN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01600" y="2930525"/>
            <a:ext cx="8940800" cy="3439160"/>
            <a:chOff x="160" y="4615"/>
            <a:chExt cx="14080" cy="5416"/>
          </a:xfrm>
        </p:grpSpPr>
        <p:grpSp>
          <p:nvGrpSpPr>
            <p:cNvPr id="35" name="组合 34"/>
            <p:cNvGrpSpPr/>
            <p:nvPr/>
          </p:nvGrpSpPr>
          <p:grpSpPr>
            <a:xfrm>
              <a:off x="160" y="4615"/>
              <a:ext cx="14081" cy="5416"/>
              <a:chOff x="832" y="2517"/>
              <a:chExt cx="17574" cy="6732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1266" y="7655"/>
                <a:ext cx="4295" cy="671"/>
              </a:xfrm>
              <a:prstGeom prst="rect">
                <a:avLst/>
              </a:prstGeom>
              <a:gradFill>
                <a:gsLst>
                  <a:gs pos="0">
                    <a:srgbClr val="20FFEE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1221" y="7610"/>
                <a:ext cx="4385" cy="45"/>
              </a:xfrm>
              <a:prstGeom prst="rect">
                <a:avLst/>
              </a:prstGeom>
              <a:blipFill>
                <a:blip r:embed="rId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1221" y="8325"/>
                <a:ext cx="4385" cy="45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1221" y="7610"/>
                <a:ext cx="45" cy="761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5561" y="7610"/>
                <a:ext cx="45" cy="76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1212" y="5434"/>
                <a:ext cx="0" cy="2995"/>
              </a:xfrm>
              <a:custGeom>
                <a:avLst/>
                <a:gdLst/>
                <a:ahLst/>
                <a:cxnLst/>
                <a:rect l="l" t="t" r="r" b="b"/>
                <a:pathLst>
                  <a:path h="1901825">
                    <a:moveTo>
                      <a:pt x="0" y="1901458"/>
                    </a:moveTo>
                    <a:lnTo>
                      <a:pt x="1" y="0"/>
                    </a:lnTo>
                  </a:path>
                </a:pathLst>
              </a:custGeom>
              <a:ln w="19049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1394" y="5590"/>
                <a:ext cx="3848" cy="16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软件开发没有方法可循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90500" marR="5080" indent="-177800">
                  <a:lnSpc>
                    <a:spcPct val="109000"/>
                  </a:lnSpc>
                  <a:spcBef>
                    <a:spcPts val="30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软件设计是在开发人员头  脑中完成的隐藏过程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60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世纪中期的软件危机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5665" y="6773"/>
                <a:ext cx="4284" cy="1548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5615" y="6722"/>
                <a:ext cx="4385" cy="5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615" y="8320"/>
                <a:ext cx="4385" cy="5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5615" y="6722"/>
                <a:ext cx="50" cy="1648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9949" y="6722"/>
                <a:ext cx="50" cy="1648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10065" y="5774"/>
                <a:ext cx="4253" cy="2530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9999" y="5708"/>
                <a:ext cx="4385" cy="66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9999" y="8304"/>
                <a:ext cx="4385" cy="66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9999" y="5708"/>
                <a:ext cx="66" cy="2662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14318" y="5708"/>
                <a:ext cx="66" cy="2662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11069" y="6855"/>
                <a:ext cx="2200" cy="40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35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质量标准体系</a:t>
                </a:r>
                <a:endParaRPr sz="135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5612" y="4513"/>
                <a:ext cx="0" cy="3833"/>
              </a:xfrm>
              <a:custGeom>
                <a:avLst/>
                <a:gdLst/>
                <a:ahLst/>
                <a:cxnLst/>
                <a:rect l="l" t="t" r="r" b="b"/>
                <a:pathLst>
                  <a:path h="2433954">
                    <a:moveTo>
                      <a:pt x="0" y="2433868"/>
                    </a:moveTo>
                    <a:lnTo>
                      <a:pt x="1" y="0"/>
                    </a:lnTo>
                  </a:path>
                </a:pathLst>
              </a:custGeom>
              <a:ln w="19049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5776" y="4641"/>
                <a:ext cx="3920" cy="171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8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1968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年提出“软件工程”</a:t>
                </a:r>
                <a:endParaRPr sz="1200" spc="-5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结构化开发方法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90500" marR="27940" indent="-177800">
                  <a:lnSpc>
                    <a:spcPct val="109000"/>
                  </a:lnSpc>
                  <a:spcBef>
                    <a:spcPts val="30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 </a:t>
                </a:r>
                <a:r>
                  <a:rPr sz="1200" spc="1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瀑布式软件生命周期模型 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成为典型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9982" y="3639"/>
                <a:ext cx="0" cy="4672"/>
              </a:xfrm>
              <a:custGeom>
                <a:avLst/>
                <a:gdLst/>
                <a:ahLst/>
                <a:cxnLst/>
                <a:rect l="l" t="t" r="r" b="b"/>
                <a:pathLst>
                  <a:path h="2966720">
                    <a:moveTo>
                      <a:pt x="0" y="2966267"/>
                    </a:moveTo>
                    <a:lnTo>
                      <a:pt x="1" y="0"/>
                    </a:lnTo>
                  </a:path>
                </a:pathLst>
              </a:custGeom>
              <a:ln w="19049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10159" y="3656"/>
                <a:ext cx="3813" cy="16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面向对象开发方法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32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软件过程改进运动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90500" marR="5080" indent="-177800" defTabSz="0">
                  <a:lnSpc>
                    <a:spcPct val="109000"/>
                  </a:lnSpc>
                  <a:spcBef>
                    <a:spcPts val="300"/>
                  </a:spcBef>
                  <a:buChar char="•"/>
                  <a:tabLst>
                    <a:tab pos="195580" algn="l"/>
                  </a:tabLst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CMM/ISO9000/SPIC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E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等  质量标准体系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864" y="8156"/>
                <a:ext cx="17542" cy="109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832" y="8122"/>
                <a:ext cx="17528" cy="1078"/>
              </a:xfrm>
              <a:custGeom>
                <a:avLst/>
                <a:gdLst/>
                <a:ahLst/>
                <a:cxnLst/>
                <a:rect l="l" t="t" r="r" b="b"/>
                <a:pathLst>
                  <a:path w="11130280" h="684529">
                    <a:moveTo>
                      <a:pt x="10697010" y="0"/>
                    </a:moveTo>
                    <a:lnTo>
                      <a:pt x="10697010" y="171119"/>
                    </a:lnTo>
                    <a:lnTo>
                      <a:pt x="0" y="171119"/>
                    </a:lnTo>
                    <a:lnTo>
                      <a:pt x="0" y="513387"/>
                    </a:lnTo>
                    <a:lnTo>
                      <a:pt x="10697010" y="513387"/>
                    </a:lnTo>
                    <a:lnTo>
                      <a:pt x="10697010" y="684518"/>
                    </a:lnTo>
                    <a:lnTo>
                      <a:pt x="11129674" y="342252"/>
                    </a:lnTo>
                    <a:lnTo>
                      <a:pt x="10697010" y="0"/>
                    </a:lnTo>
                    <a:close/>
                  </a:path>
                </a:pathLst>
              </a:custGeom>
              <a:solidFill>
                <a:srgbClr val="EEEEEE"/>
              </a:solid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2456" y="8442"/>
                <a:ext cx="1784" cy="3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1956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﹣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1967</a:t>
                </a:r>
                <a:endParaRPr sz="1200" spc="-5" dirty="0">
                  <a:solidFill>
                    <a:schemeClr val="tx1">
                      <a:lumMod val="50000"/>
                    </a:schemeClr>
                  </a:solidFill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9" name="object 29"/>
              <p:cNvSpPr txBox="1"/>
              <p:nvPr/>
            </p:nvSpPr>
            <p:spPr>
              <a:xfrm>
                <a:off x="6882" y="8442"/>
                <a:ext cx="1784" cy="3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1968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﹣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1982</a:t>
                </a:r>
                <a:endParaRPr sz="1200" spc="-5" dirty="0">
                  <a:solidFill>
                    <a:schemeClr val="tx1">
                      <a:lumMod val="50000"/>
                    </a:schemeClr>
                  </a:solidFill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11295" y="8442"/>
                <a:ext cx="1784" cy="3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1983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﹣</a:t>
                </a:r>
                <a:r>
                  <a:rPr sz="1200" spc="-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1995</a:t>
                </a:r>
                <a:endParaRPr sz="1200" spc="-5" dirty="0">
                  <a:solidFill>
                    <a:schemeClr val="tx1">
                      <a:lumMod val="50000"/>
                    </a:schemeClr>
                  </a:solidFill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1" name="object 31"/>
              <p:cNvSpPr txBox="1"/>
              <p:nvPr/>
            </p:nvSpPr>
            <p:spPr>
              <a:xfrm>
                <a:off x="14911" y="8432"/>
                <a:ext cx="2672" cy="35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20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世纪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90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年代至今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14396" y="2517"/>
                <a:ext cx="0" cy="5848"/>
              </a:xfrm>
              <a:custGeom>
                <a:avLst/>
                <a:gdLst/>
                <a:ahLst/>
                <a:cxnLst/>
                <a:rect l="l" t="t" r="r" b="b"/>
                <a:pathLst>
                  <a:path h="3713479">
                    <a:moveTo>
                      <a:pt x="0" y="3713067"/>
                    </a:moveTo>
                    <a:lnTo>
                      <a:pt x="0" y="0"/>
                    </a:lnTo>
                  </a:path>
                </a:pathLst>
              </a:custGeom>
              <a:ln w="19049">
                <a:solidFill>
                  <a:srgbClr val="000000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object 33"/>
              <p:cNvSpPr txBox="1"/>
              <p:nvPr/>
            </p:nvSpPr>
            <p:spPr>
              <a:xfrm>
                <a:off x="14604" y="2751"/>
                <a:ext cx="3195" cy="226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敏捷开发方法流行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更紧密的团队协作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有效应对需求变化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快速交付高质量软件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•</a:t>
                </a:r>
                <a:r>
                  <a:rPr sz="1200" spc="265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20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迭代和增量开发过程</a:t>
                </a:r>
                <a:endParaRPr sz="12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14974" y="5389"/>
                <a:ext cx="2714" cy="2711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542" y="8568"/>
              <a:ext cx="5061" cy="556"/>
              <a:chOff x="1542" y="8568"/>
              <a:chExt cx="5061" cy="556"/>
            </a:xfrm>
          </p:grpSpPr>
          <p:sp>
            <p:nvSpPr>
              <p:cNvPr id="36" name="object 21"/>
              <p:cNvSpPr txBox="1"/>
              <p:nvPr/>
            </p:nvSpPr>
            <p:spPr>
              <a:xfrm>
                <a:off x="4841" y="8568"/>
                <a:ext cx="1763" cy="32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p>
                <a:pPr marL="12700">
                  <a:lnSpc>
                    <a:spcPct val="100000"/>
                  </a:lnSpc>
                </a:pPr>
                <a:r>
                  <a:rPr sz="135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瀑布过程模型</a:t>
                </a:r>
                <a:endParaRPr sz="135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37" name="object 21"/>
              <p:cNvSpPr txBox="1"/>
              <p:nvPr/>
            </p:nvSpPr>
            <p:spPr>
              <a:xfrm>
                <a:off x="1542" y="8800"/>
                <a:ext cx="1763" cy="32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p>
                <a:pPr marL="12700">
                  <a:lnSpc>
                    <a:spcPct val="100000"/>
                  </a:lnSpc>
                  <a:spcBef>
                    <a:spcPts val="200"/>
                  </a:spcBef>
                </a:pPr>
                <a:r>
                  <a:rPr sz="1350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史前时代</a:t>
                </a:r>
                <a:endParaRPr sz="135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p:grp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8" name="文本框 37"/>
          <p:cNvSpPr txBox="1"/>
          <p:nvPr/>
        </p:nvSpPr>
        <p:spPr>
          <a:xfrm>
            <a:off x="-51435" y="1082040"/>
            <a:ext cx="8317865" cy="2078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827145">
              <a:lnSpc>
                <a:spcPct val="100000"/>
              </a:lnSpc>
            </a:pPr>
            <a:endParaRPr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734945" marR="5080" indent="-1762125">
              <a:lnSpc>
                <a:spcPct val="149000"/>
              </a:lnSpc>
              <a:spcBef>
                <a:spcPts val="1100"/>
              </a:spcBef>
            </a:pPr>
            <a:r>
              <a:rPr sz="240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1968</a:t>
            </a:r>
            <a:r>
              <a:rPr sz="2400" spc="-15" dirty="0">
                <a:solidFill>
                  <a:srgbClr val="000000"/>
                </a:solidFill>
                <a:sym typeface="+mn-ea"/>
              </a:rPr>
              <a:t>年，北大西洋公约组织（</a:t>
            </a:r>
            <a:r>
              <a:rPr sz="2400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+mn-ea"/>
              </a:rPr>
              <a:t>NATO</a:t>
            </a:r>
            <a:r>
              <a:rPr sz="2400" spc="-15" dirty="0">
                <a:solidFill>
                  <a:srgbClr val="000000"/>
                </a:solidFill>
                <a:sym typeface="+mn-ea"/>
              </a:rPr>
              <a:t>）召开国际会议，  </a:t>
            </a:r>
            <a:r>
              <a:rPr sz="2400" spc="-5" dirty="0">
                <a:solidFill>
                  <a:srgbClr val="000000"/>
                </a:solidFill>
                <a:sym typeface="+mn-ea"/>
              </a:rPr>
              <a:t>提出</a:t>
            </a:r>
            <a:r>
              <a:rPr sz="2400" spc="-5" dirty="0">
                <a:solidFill>
                  <a:srgbClr val="0033CC"/>
                </a:solidFill>
                <a:sym typeface="+mn-ea"/>
              </a:rPr>
              <a:t>“软件工程</a:t>
            </a:r>
            <a:r>
              <a:rPr sz="2400" spc="-5" dirty="0">
                <a:solidFill>
                  <a:srgbClr val="004DD6"/>
                </a:solidFill>
                <a:sym typeface="+mn-ea"/>
              </a:rPr>
              <a:t>”</a:t>
            </a:r>
            <a:r>
              <a:rPr sz="2400" spc="-5" dirty="0">
                <a:solidFill>
                  <a:srgbClr val="000000"/>
                </a:solidFill>
                <a:sym typeface="+mn-ea"/>
              </a:rPr>
              <a:t>概念和术语。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098" y="25574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什么是软件工程？</a:t>
            </a:r>
            <a:endParaRPr dirty="0"/>
          </a:p>
        </p:txBody>
      </p:sp>
      <p:grpSp>
        <p:nvGrpSpPr>
          <p:cNvPr id="9" name="组合 8"/>
          <p:cNvGrpSpPr/>
          <p:nvPr/>
        </p:nvGrpSpPr>
        <p:grpSpPr>
          <a:xfrm>
            <a:off x="276860" y="2087245"/>
            <a:ext cx="8590915" cy="2788920"/>
            <a:chOff x="436" y="2759"/>
            <a:chExt cx="13529" cy="4392"/>
          </a:xfrm>
        </p:grpSpPr>
        <p:sp>
          <p:nvSpPr>
            <p:cNvPr id="6" name="object 6"/>
            <p:cNvSpPr/>
            <p:nvPr/>
          </p:nvSpPr>
          <p:spPr>
            <a:xfrm>
              <a:off x="436" y="2759"/>
              <a:ext cx="13529" cy="4392"/>
            </a:xfrm>
            <a:custGeom>
              <a:avLst/>
              <a:gdLst/>
              <a:ahLst/>
              <a:cxnLst/>
              <a:rect l="l" t="t" r="r" b="b"/>
              <a:pathLst>
                <a:path w="10105390" h="1050289">
                  <a:moveTo>
                    <a:pt x="0" y="0"/>
                  </a:moveTo>
                  <a:lnTo>
                    <a:pt x="10105153" y="0"/>
                  </a:lnTo>
                  <a:lnTo>
                    <a:pt x="10105153" y="1050201"/>
                  </a:lnTo>
                  <a:lnTo>
                    <a:pt x="0" y="105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BE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829" y="2903"/>
              <a:ext cx="12942" cy="37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0">
                <a:lnSpc>
                  <a:spcPct val="150000"/>
                </a:lnSpc>
                <a:tabLst>
                  <a:tab pos="1423035" algn="l"/>
                  <a:tab pos="1817370" algn="l"/>
                </a:tabLst>
              </a:pPr>
              <a:r>
                <a:rPr sz="2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软件工程是 </a:t>
              </a:r>
              <a:endParaRPr sz="2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 indent="530225" defTabSz="0">
                <a:lnSpc>
                  <a:spcPct val="150000"/>
                </a:lnSpc>
                <a:tabLst>
                  <a:tab pos="1423035" algn="l"/>
                  <a:tab pos="1817370" algn="l"/>
                </a:tabLst>
              </a:pPr>
              <a:r>
                <a:rPr sz="2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①将系统性的、规范化的、可定量的方法应用于软件的开发、运行和维护，即工程化应用到软件上；</a:t>
              </a:r>
              <a:endParaRPr sz="2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12700" indent="530225" defTabSz="0">
                <a:lnSpc>
                  <a:spcPct val="150000"/>
                </a:lnSpc>
                <a:tabLst>
                  <a:tab pos="1423035" algn="l"/>
                  <a:tab pos="1817370" algn="l"/>
                </a:tabLst>
              </a:pPr>
              <a:r>
                <a:rPr sz="2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②</a:t>
              </a:r>
              <a:r>
                <a:rPr sz="2600" spc="-1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sz="26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对①中所述方法的研究。</a:t>
              </a:r>
              <a:endParaRPr sz="2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543" y="28495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软件工程的基本要素</a:t>
            </a:r>
            <a:endParaRPr dirty="0"/>
          </a:p>
        </p:txBody>
      </p:sp>
      <p:grpSp>
        <p:nvGrpSpPr>
          <p:cNvPr id="65" name="组合 64"/>
          <p:cNvGrpSpPr/>
          <p:nvPr/>
        </p:nvGrpSpPr>
        <p:grpSpPr>
          <a:xfrm>
            <a:off x="166370" y="1840865"/>
            <a:ext cx="8850630" cy="4618355"/>
            <a:chOff x="3091" y="2212"/>
            <a:chExt cx="13938" cy="7273"/>
          </a:xfrm>
        </p:grpSpPr>
        <p:sp>
          <p:nvSpPr>
            <p:cNvPr id="66" name="object 2"/>
            <p:cNvSpPr/>
            <p:nvPr/>
          </p:nvSpPr>
          <p:spPr>
            <a:xfrm>
              <a:off x="14999" y="2212"/>
              <a:ext cx="2030" cy="194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67" name="object 4"/>
            <p:cNvSpPr/>
            <p:nvPr/>
          </p:nvSpPr>
          <p:spPr>
            <a:xfrm>
              <a:off x="3091" y="3128"/>
              <a:ext cx="13825" cy="6357"/>
            </a:xfrm>
            <a:custGeom>
              <a:avLst/>
              <a:gdLst/>
              <a:ahLst/>
              <a:cxnLst/>
              <a:rect l="l" t="t" r="r" b="b"/>
              <a:pathLst>
                <a:path w="8778875" h="4036695">
                  <a:moveTo>
                    <a:pt x="8549133" y="107096"/>
                  </a:moveTo>
                  <a:lnTo>
                    <a:pt x="8760103" y="107096"/>
                  </a:lnTo>
                  <a:lnTo>
                    <a:pt x="8218904" y="0"/>
                  </a:lnTo>
                  <a:lnTo>
                    <a:pt x="7705224" y="107096"/>
                  </a:lnTo>
                  <a:lnTo>
                    <a:pt x="7907024" y="115334"/>
                  </a:lnTo>
                  <a:lnTo>
                    <a:pt x="7650184" y="1367538"/>
                  </a:lnTo>
                  <a:lnTo>
                    <a:pt x="4668996" y="1655868"/>
                  </a:lnTo>
                  <a:lnTo>
                    <a:pt x="0" y="4028466"/>
                  </a:lnTo>
                  <a:lnTo>
                    <a:pt x="2953667" y="4036706"/>
                  </a:lnTo>
                  <a:lnTo>
                    <a:pt x="5274406" y="1960688"/>
                  </a:lnTo>
                  <a:lnTo>
                    <a:pt x="8778453" y="1647638"/>
                  </a:lnTo>
                  <a:lnTo>
                    <a:pt x="8549133" y="107096"/>
                  </a:lnTo>
                  <a:close/>
                </a:path>
              </a:pathLst>
            </a:custGeom>
            <a:ln w="9524">
              <a:solidFill>
                <a:srgbClr val="919191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8" name="object 5"/>
            <p:cNvSpPr/>
            <p:nvPr/>
          </p:nvSpPr>
          <p:spPr>
            <a:xfrm>
              <a:off x="7334" y="6847"/>
              <a:ext cx="567" cy="2268"/>
            </a:xfrm>
            <a:custGeom>
              <a:avLst/>
              <a:gdLst/>
              <a:ahLst/>
              <a:cxnLst/>
              <a:rect l="l" t="t" r="r" b="b"/>
              <a:pathLst>
                <a:path w="360045" h="1440179">
                  <a:moveTo>
                    <a:pt x="360006" y="0"/>
                  </a:moveTo>
                  <a:lnTo>
                    <a:pt x="0" y="359994"/>
                  </a:lnTo>
                  <a:lnTo>
                    <a:pt x="0" y="1439998"/>
                  </a:lnTo>
                  <a:lnTo>
                    <a:pt x="360006" y="1079995"/>
                  </a:lnTo>
                  <a:lnTo>
                    <a:pt x="360006" y="0"/>
                  </a:lnTo>
                  <a:close/>
                </a:path>
              </a:pathLst>
            </a:custGeom>
            <a:solidFill>
              <a:srgbClr val="547A38"/>
            </a:solidFill>
          </p:spPr>
          <p:txBody>
            <a:bodyPr wrap="square" lIns="0" tIns="0" rIns="0" bIns="0" rtlCol="0"/>
            <a:p/>
          </p:txBody>
        </p:sp>
        <p:sp>
          <p:nvSpPr>
            <p:cNvPr id="69" name="object 6"/>
            <p:cNvSpPr/>
            <p:nvPr/>
          </p:nvSpPr>
          <p:spPr>
            <a:xfrm>
              <a:off x="5634" y="6847"/>
              <a:ext cx="2268" cy="567"/>
            </a:xfrm>
            <a:custGeom>
              <a:avLst/>
              <a:gdLst/>
              <a:ahLst/>
              <a:cxnLst/>
              <a:rect l="l" t="t" r="r" b="b"/>
              <a:pathLst>
                <a:path w="1440179" h="360045">
                  <a:moveTo>
                    <a:pt x="1440002" y="0"/>
                  </a:moveTo>
                  <a:lnTo>
                    <a:pt x="360006" y="0"/>
                  </a:lnTo>
                  <a:lnTo>
                    <a:pt x="0" y="359994"/>
                  </a:lnTo>
                  <a:lnTo>
                    <a:pt x="1079995" y="359994"/>
                  </a:lnTo>
                  <a:lnTo>
                    <a:pt x="1440002" y="0"/>
                  </a:lnTo>
                  <a:close/>
                </a:path>
              </a:pathLst>
            </a:custGeom>
            <a:solidFill>
              <a:srgbClr val="88A970"/>
            </a:solidFill>
          </p:spPr>
          <p:txBody>
            <a:bodyPr wrap="square" lIns="0" tIns="0" rIns="0" bIns="0" rtlCol="0"/>
            <a:p/>
          </p:txBody>
        </p:sp>
        <p:sp>
          <p:nvSpPr>
            <p:cNvPr id="70" name="object 7"/>
            <p:cNvSpPr/>
            <p:nvPr/>
          </p:nvSpPr>
          <p:spPr>
            <a:xfrm>
              <a:off x="5634" y="6847"/>
              <a:ext cx="2268" cy="2268"/>
            </a:xfrm>
            <a:custGeom>
              <a:avLst/>
              <a:gdLst/>
              <a:ahLst/>
              <a:cxnLst/>
              <a:rect l="l" t="t" r="r" b="b"/>
              <a:pathLst>
                <a:path w="1440179" h="1440179">
                  <a:moveTo>
                    <a:pt x="0" y="359999"/>
                  </a:moveTo>
                  <a:lnTo>
                    <a:pt x="359999" y="0"/>
                  </a:lnTo>
                  <a:lnTo>
                    <a:pt x="1439998" y="0"/>
                  </a:lnTo>
                  <a:lnTo>
                    <a:pt x="1439998" y="1079999"/>
                  </a:lnTo>
                  <a:lnTo>
                    <a:pt x="1079999" y="1439999"/>
                  </a:lnTo>
                  <a:lnTo>
                    <a:pt x="0" y="1439999"/>
                  </a:lnTo>
                  <a:lnTo>
                    <a:pt x="0" y="359999"/>
                  </a:lnTo>
                  <a:close/>
                </a:path>
              </a:pathLst>
            </a:custGeom>
            <a:ln w="6349">
              <a:solidFill>
                <a:srgbClr val="659244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1" name="object 8"/>
            <p:cNvSpPr/>
            <p:nvPr/>
          </p:nvSpPr>
          <p:spPr>
            <a:xfrm>
              <a:off x="5634" y="6847"/>
              <a:ext cx="2268" cy="567"/>
            </a:xfrm>
            <a:custGeom>
              <a:avLst/>
              <a:gdLst/>
              <a:ahLst/>
              <a:cxnLst/>
              <a:rect l="l" t="t" r="r" b="b"/>
              <a:pathLst>
                <a:path w="1440179" h="360045">
                  <a:moveTo>
                    <a:pt x="0" y="359999"/>
                  </a:moveTo>
                  <a:lnTo>
                    <a:pt x="1079999" y="359999"/>
                  </a:lnTo>
                  <a:lnTo>
                    <a:pt x="1439998" y="0"/>
                  </a:lnTo>
                </a:path>
              </a:pathLst>
            </a:custGeom>
            <a:ln w="6349">
              <a:solidFill>
                <a:srgbClr val="659244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2" name="object 9"/>
            <p:cNvSpPr txBox="1"/>
            <p:nvPr/>
          </p:nvSpPr>
          <p:spPr>
            <a:xfrm>
              <a:off x="5634" y="7413"/>
              <a:ext cx="1706" cy="1701"/>
            </a:xfrm>
            <a:prstGeom prst="rect">
              <a:avLst/>
            </a:prstGeom>
            <a:solidFill>
              <a:srgbClr val="659244"/>
            </a:solidFill>
          </p:spPr>
          <p:txBody>
            <a:bodyPr vert="horz" wrap="square" lIns="0" tIns="1270" rIns="0" bIns="0" rtlCol="0">
              <a:spAutoFit/>
            </a:bodyPr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000">
                <a:latin typeface="Times New Roman" panose="02020603050405020304"/>
                <a:cs typeface="Times New Roman" panose="02020603050405020304"/>
              </a:endParaRPr>
            </a:p>
            <a:p>
              <a:pPr marL="256540">
                <a:lnSpc>
                  <a:spcPct val="100000"/>
                </a:lnSpc>
              </a:pPr>
              <a:r>
                <a:rPr sz="2400" dirty="0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过程</a:t>
              </a:r>
              <a:endParaRPr sz="24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3" name="object 10"/>
            <p:cNvSpPr txBox="1"/>
            <p:nvPr/>
          </p:nvSpPr>
          <p:spPr>
            <a:xfrm>
              <a:off x="3133" y="5679"/>
              <a:ext cx="3096" cy="8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3B383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支持软件开发各个环节的控制和管理</a:t>
              </a:r>
              <a:endParaRPr sz="1800" dirty="0">
                <a:solidFill>
                  <a:srgbClr val="3B3838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4" name="object 11"/>
            <p:cNvSpPr/>
            <p:nvPr/>
          </p:nvSpPr>
          <p:spPr>
            <a:xfrm>
              <a:off x="6320" y="5604"/>
              <a:ext cx="0" cy="1509"/>
            </a:xfrm>
            <a:custGeom>
              <a:avLst/>
              <a:gdLst/>
              <a:ahLst/>
              <a:cxnLst/>
              <a:rect l="l" t="t" r="r" b="b"/>
              <a:pathLst>
                <a:path h="958214">
                  <a:moveTo>
                    <a:pt x="1" y="0"/>
                  </a:moveTo>
                  <a:lnTo>
                    <a:pt x="0" y="957915"/>
                  </a:lnTo>
                </a:path>
              </a:pathLst>
            </a:custGeom>
            <a:ln w="12699">
              <a:solidFill>
                <a:srgbClr val="6C6C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5" name="object 12"/>
            <p:cNvSpPr/>
            <p:nvPr/>
          </p:nvSpPr>
          <p:spPr>
            <a:xfrm>
              <a:off x="6260" y="7053"/>
              <a:ext cx="120" cy="12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5"/>
                  </a:lnTo>
                  <a:lnTo>
                    <a:pt x="11158" y="11163"/>
                  </a:lnTo>
                  <a:lnTo>
                    <a:pt x="2993" y="23274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74"/>
                  </a:lnTo>
                  <a:lnTo>
                    <a:pt x="65041" y="11163"/>
                  </a:lnTo>
                  <a:lnTo>
                    <a:pt x="52931" y="299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p/>
          </p:txBody>
        </p:sp>
        <p:sp>
          <p:nvSpPr>
            <p:cNvPr id="76" name="object 13"/>
            <p:cNvSpPr txBox="1"/>
            <p:nvPr/>
          </p:nvSpPr>
          <p:spPr>
            <a:xfrm>
              <a:off x="15682" y="4176"/>
              <a:ext cx="760" cy="45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FF0000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质量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7" name="object 14"/>
            <p:cNvSpPr/>
            <p:nvPr/>
          </p:nvSpPr>
          <p:spPr>
            <a:xfrm>
              <a:off x="9000" y="5284"/>
              <a:ext cx="1488" cy="14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8" name="object 15"/>
            <p:cNvSpPr/>
            <p:nvPr/>
          </p:nvSpPr>
          <p:spPr>
            <a:xfrm>
              <a:off x="10488" y="4788"/>
              <a:ext cx="496" cy="1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79" name="object 16"/>
            <p:cNvSpPr/>
            <p:nvPr/>
          </p:nvSpPr>
          <p:spPr>
            <a:xfrm>
              <a:off x="9000" y="4788"/>
              <a:ext cx="1984" cy="4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80" name="object 17"/>
            <p:cNvSpPr/>
            <p:nvPr/>
          </p:nvSpPr>
          <p:spPr>
            <a:xfrm>
              <a:off x="9000" y="4788"/>
              <a:ext cx="1985" cy="198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0" y="314999"/>
                  </a:moveTo>
                  <a:lnTo>
                    <a:pt x="315000" y="0"/>
                  </a:lnTo>
                  <a:lnTo>
                    <a:pt x="1259999" y="0"/>
                  </a:lnTo>
                  <a:lnTo>
                    <a:pt x="1259999" y="944999"/>
                  </a:lnTo>
                  <a:lnTo>
                    <a:pt x="944999" y="1259998"/>
                  </a:lnTo>
                  <a:lnTo>
                    <a:pt x="0" y="1259998"/>
                  </a:lnTo>
                  <a:lnTo>
                    <a:pt x="0" y="314999"/>
                  </a:lnTo>
                  <a:close/>
                </a:path>
              </a:pathLst>
            </a:custGeom>
            <a:ln w="6349">
              <a:solidFill>
                <a:srgbClr val="6CACDD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18"/>
            <p:cNvSpPr/>
            <p:nvPr/>
          </p:nvSpPr>
          <p:spPr>
            <a:xfrm>
              <a:off x="9000" y="4788"/>
              <a:ext cx="1985" cy="497"/>
            </a:xfrm>
            <a:custGeom>
              <a:avLst/>
              <a:gdLst/>
              <a:ahLst/>
              <a:cxnLst/>
              <a:rect l="l" t="t" r="r" b="b"/>
              <a:pathLst>
                <a:path w="1260475" h="315595">
                  <a:moveTo>
                    <a:pt x="0" y="314999"/>
                  </a:moveTo>
                  <a:lnTo>
                    <a:pt x="944999" y="314999"/>
                  </a:lnTo>
                  <a:lnTo>
                    <a:pt x="1259999" y="0"/>
                  </a:lnTo>
                </a:path>
              </a:pathLst>
            </a:custGeom>
            <a:ln w="6349">
              <a:solidFill>
                <a:srgbClr val="6CACDD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2" name="object 19"/>
            <p:cNvSpPr/>
            <p:nvPr/>
          </p:nvSpPr>
          <p:spPr>
            <a:xfrm>
              <a:off x="10488" y="5284"/>
              <a:ext cx="0" cy="1489"/>
            </a:xfrm>
            <a:custGeom>
              <a:avLst/>
              <a:gdLst/>
              <a:ahLst/>
              <a:cxnLst/>
              <a:rect l="l" t="t" r="r" b="b"/>
              <a:pathLst>
                <a:path h="945514">
                  <a:moveTo>
                    <a:pt x="0" y="0"/>
                  </a:moveTo>
                  <a:lnTo>
                    <a:pt x="0" y="944999"/>
                  </a:lnTo>
                </a:path>
              </a:pathLst>
            </a:custGeom>
            <a:ln w="6349">
              <a:solidFill>
                <a:srgbClr val="6CACDD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3" name="object 20"/>
            <p:cNvSpPr txBox="1"/>
            <p:nvPr/>
          </p:nvSpPr>
          <p:spPr>
            <a:xfrm>
              <a:off x="9336" y="5715"/>
              <a:ext cx="840" cy="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sz="2000" dirty="0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方法</a:t>
              </a:r>
              <a:endParaRPr sz="20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4" name="object 21"/>
            <p:cNvSpPr txBox="1"/>
            <p:nvPr/>
          </p:nvSpPr>
          <p:spPr>
            <a:xfrm>
              <a:off x="6176" y="3632"/>
              <a:ext cx="3280" cy="8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3B383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完成软件开发任务的技术手段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5" name="object 22"/>
            <p:cNvSpPr/>
            <p:nvPr/>
          </p:nvSpPr>
          <p:spPr>
            <a:xfrm>
              <a:off x="9626" y="3455"/>
              <a:ext cx="0" cy="1509"/>
            </a:xfrm>
            <a:custGeom>
              <a:avLst/>
              <a:gdLst/>
              <a:ahLst/>
              <a:cxnLst/>
              <a:rect l="l" t="t" r="r" b="b"/>
              <a:pathLst>
                <a:path h="958214">
                  <a:moveTo>
                    <a:pt x="1" y="0"/>
                  </a:moveTo>
                  <a:lnTo>
                    <a:pt x="0" y="957915"/>
                  </a:lnTo>
                </a:path>
              </a:pathLst>
            </a:custGeom>
            <a:ln w="12699">
              <a:solidFill>
                <a:srgbClr val="6C6C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86" name="object 23"/>
            <p:cNvSpPr/>
            <p:nvPr/>
          </p:nvSpPr>
          <p:spPr>
            <a:xfrm>
              <a:off x="9566" y="4903"/>
              <a:ext cx="120" cy="12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p/>
          </p:txBody>
        </p:sp>
        <p:sp>
          <p:nvSpPr>
            <p:cNvPr id="87" name="object 24"/>
            <p:cNvSpPr/>
            <p:nvPr/>
          </p:nvSpPr>
          <p:spPr>
            <a:xfrm>
              <a:off x="14121" y="4180"/>
              <a:ext cx="426" cy="1701"/>
            </a:xfrm>
            <a:custGeom>
              <a:avLst/>
              <a:gdLst/>
              <a:ahLst/>
              <a:cxnLst/>
              <a:rect l="l" t="t" r="r" b="b"/>
              <a:pathLst>
                <a:path w="270509" h="1080135">
                  <a:moveTo>
                    <a:pt x="269989" y="0"/>
                  </a:moveTo>
                  <a:lnTo>
                    <a:pt x="0" y="270002"/>
                  </a:lnTo>
                  <a:lnTo>
                    <a:pt x="0" y="1079995"/>
                  </a:lnTo>
                  <a:lnTo>
                    <a:pt x="269989" y="810006"/>
                  </a:lnTo>
                  <a:lnTo>
                    <a:pt x="269989" y="0"/>
                  </a:lnTo>
                  <a:close/>
                </a:path>
              </a:pathLst>
            </a:custGeom>
            <a:solidFill>
              <a:srgbClr val="D88D00"/>
            </a:solidFill>
          </p:spPr>
          <p:txBody>
            <a:bodyPr wrap="square" lIns="0" tIns="0" rIns="0" bIns="0" rtlCol="0"/>
            <a:p/>
          </p:txBody>
        </p:sp>
        <p:sp>
          <p:nvSpPr>
            <p:cNvPr id="88" name="object 25"/>
            <p:cNvSpPr/>
            <p:nvPr/>
          </p:nvSpPr>
          <p:spPr>
            <a:xfrm>
              <a:off x="12846" y="4180"/>
              <a:ext cx="1701" cy="426"/>
            </a:xfrm>
            <a:custGeom>
              <a:avLst/>
              <a:gdLst/>
              <a:ahLst/>
              <a:cxnLst/>
              <a:rect l="l" t="t" r="r" b="b"/>
              <a:pathLst>
                <a:path w="1080134" h="270510">
                  <a:moveTo>
                    <a:pt x="1079995" y="0"/>
                  </a:moveTo>
                  <a:lnTo>
                    <a:pt x="270001" y="0"/>
                  </a:lnTo>
                  <a:lnTo>
                    <a:pt x="0" y="270002"/>
                  </a:lnTo>
                  <a:lnTo>
                    <a:pt x="810005" y="270002"/>
                  </a:lnTo>
                  <a:lnTo>
                    <a:pt x="1079995" y="0"/>
                  </a:lnTo>
                  <a:close/>
                </a:path>
              </a:pathLst>
            </a:custGeom>
            <a:solidFill>
              <a:srgbClr val="FFBA40"/>
            </a:solidFill>
          </p:spPr>
          <p:txBody>
            <a:bodyPr wrap="square" lIns="0" tIns="0" rIns="0" bIns="0" rtlCol="0"/>
            <a:p/>
          </p:txBody>
        </p:sp>
        <p:sp>
          <p:nvSpPr>
            <p:cNvPr id="89" name="object 26"/>
            <p:cNvSpPr/>
            <p:nvPr/>
          </p:nvSpPr>
          <p:spPr>
            <a:xfrm>
              <a:off x="12846" y="4180"/>
              <a:ext cx="1701" cy="1701"/>
            </a:xfrm>
            <a:custGeom>
              <a:avLst/>
              <a:gdLst/>
              <a:ahLst/>
              <a:cxnLst/>
              <a:rect l="l" t="t" r="r" b="b"/>
              <a:pathLst>
                <a:path w="1080134" h="1080135">
                  <a:moveTo>
                    <a:pt x="0" y="269999"/>
                  </a:moveTo>
                  <a:lnTo>
                    <a:pt x="269999" y="0"/>
                  </a:lnTo>
                  <a:lnTo>
                    <a:pt x="1079999" y="0"/>
                  </a:lnTo>
                  <a:lnTo>
                    <a:pt x="1079999" y="809998"/>
                  </a:lnTo>
                  <a:lnTo>
                    <a:pt x="809998" y="1079998"/>
                  </a:lnTo>
                  <a:lnTo>
                    <a:pt x="0" y="1079998"/>
                  </a:lnTo>
                  <a:lnTo>
                    <a:pt x="0" y="269999"/>
                  </a:lnTo>
                  <a:close/>
                </a:path>
              </a:pathLst>
            </a:custGeom>
            <a:ln w="6349">
              <a:solidFill>
                <a:srgbClr val="FFA9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0" name="object 27"/>
            <p:cNvSpPr/>
            <p:nvPr/>
          </p:nvSpPr>
          <p:spPr>
            <a:xfrm>
              <a:off x="12846" y="4180"/>
              <a:ext cx="1701" cy="426"/>
            </a:xfrm>
            <a:custGeom>
              <a:avLst/>
              <a:gdLst/>
              <a:ahLst/>
              <a:cxnLst/>
              <a:rect l="l" t="t" r="r" b="b"/>
              <a:pathLst>
                <a:path w="1080134" h="270510">
                  <a:moveTo>
                    <a:pt x="0" y="269999"/>
                  </a:moveTo>
                  <a:lnTo>
                    <a:pt x="809998" y="269999"/>
                  </a:lnTo>
                  <a:lnTo>
                    <a:pt x="1079999" y="0"/>
                  </a:lnTo>
                </a:path>
              </a:pathLst>
            </a:custGeom>
            <a:ln w="6349">
              <a:solidFill>
                <a:srgbClr val="FFA9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1" name="object 28"/>
            <p:cNvSpPr txBox="1"/>
            <p:nvPr/>
          </p:nvSpPr>
          <p:spPr>
            <a:xfrm>
              <a:off x="12846" y="4605"/>
              <a:ext cx="1281" cy="1276"/>
            </a:xfrm>
            <a:prstGeom prst="rect">
              <a:avLst/>
            </a:prstGeom>
            <a:solidFill>
              <a:srgbClr val="FFA900"/>
            </a:solidFill>
          </p:spPr>
          <p:txBody>
            <a:bodyPr vert="horz" wrap="square" lIns="0" tIns="0" rIns="0" bIns="0" rtlCol="0">
              <a:spAutoFit/>
            </a:bodyPr>
            <a:p>
              <a:pPr>
                <a:lnSpc>
                  <a:spcPct val="100000"/>
                </a:lnSpc>
              </a:pPr>
              <a:endParaRPr sz="1650">
                <a:latin typeface="Times New Roman" panose="02020603050405020304"/>
                <a:cs typeface="Times New Roman" panose="02020603050405020304"/>
              </a:endParaRPr>
            </a:p>
            <a:p>
              <a:pPr marL="207010">
                <a:lnSpc>
                  <a:spcPct val="100000"/>
                </a:lnSpc>
              </a:pPr>
              <a:r>
                <a:rPr sz="1800" dirty="0">
                  <a:solidFill>
                    <a:srgbClr val="FFFFFF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工具</a:t>
              </a:r>
              <a:endParaRPr sz="18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" name="object 29"/>
            <p:cNvSpPr txBox="1"/>
            <p:nvPr/>
          </p:nvSpPr>
          <p:spPr>
            <a:xfrm>
              <a:off x="9607" y="2419"/>
              <a:ext cx="4605" cy="10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p>
              <a:pPr marL="105410" marR="5080" indent="1270">
                <a:lnSpc>
                  <a:spcPct val="120000"/>
                </a:lnSpc>
              </a:pPr>
              <a:r>
                <a:rPr sz="1800" dirty="0">
                  <a:solidFill>
                    <a:srgbClr val="3B3838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为软件开发方法提供自动的或半自动的软件支撑环境</a:t>
              </a:r>
              <a:endParaRPr sz="1800" dirty="0">
                <a:solidFill>
                  <a:srgbClr val="3B3838"/>
                </a:solidFill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3" name="object 30"/>
            <p:cNvSpPr/>
            <p:nvPr/>
          </p:nvSpPr>
          <p:spPr>
            <a:xfrm>
              <a:off x="14212" y="2727"/>
              <a:ext cx="0" cy="1532"/>
            </a:xfrm>
            <a:custGeom>
              <a:avLst/>
              <a:gdLst/>
              <a:ahLst/>
              <a:cxnLst/>
              <a:rect l="l" t="t" r="r" b="b"/>
              <a:pathLst>
                <a:path h="972819">
                  <a:moveTo>
                    <a:pt x="0" y="0"/>
                  </a:moveTo>
                  <a:lnTo>
                    <a:pt x="0" y="972343"/>
                  </a:lnTo>
                </a:path>
              </a:pathLst>
            </a:custGeom>
            <a:ln w="12699">
              <a:solidFill>
                <a:srgbClr val="6C6C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4" name="object 31"/>
            <p:cNvSpPr/>
            <p:nvPr/>
          </p:nvSpPr>
          <p:spPr>
            <a:xfrm>
              <a:off x="14152" y="4199"/>
              <a:ext cx="120" cy="12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25" y="73206"/>
                  </a:lnTo>
                  <a:lnTo>
                    <a:pt x="65036" y="65041"/>
                  </a:lnTo>
                  <a:lnTo>
                    <a:pt x="73204" y="52931"/>
                  </a:lnTo>
                  <a:lnTo>
                    <a:pt x="76200" y="38100"/>
                  </a:lnTo>
                  <a:lnTo>
                    <a:pt x="73204" y="23268"/>
                  </a:lnTo>
                  <a:lnTo>
                    <a:pt x="65036" y="11158"/>
                  </a:lnTo>
                  <a:lnTo>
                    <a:pt x="52925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C6C6C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87363" y="255111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软件工程方法</a:t>
            </a:r>
            <a:endParaRPr dirty="0"/>
          </a:p>
        </p:txBody>
      </p:sp>
      <p:grpSp>
        <p:nvGrpSpPr>
          <p:cNvPr id="40" name="组合 39"/>
          <p:cNvGrpSpPr/>
          <p:nvPr/>
        </p:nvGrpSpPr>
        <p:grpSpPr>
          <a:xfrm>
            <a:off x="267335" y="2108835"/>
            <a:ext cx="3378200" cy="3406140"/>
            <a:chOff x="421" y="3321"/>
            <a:chExt cx="5320" cy="5364"/>
          </a:xfrm>
        </p:grpSpPr>
        <p:grpSp>
          <p:nvGrpSpPr>
            <p:cNvPr id="69" name="组合 68"/>
            <p:cNvGrpSpPr/>
            <p:nvPr/>
          </p:nvGrpSpPr>
          <p:grpSpPr>
            <a:xfrm>
              <a:off x="421" y="3321"/>
              <a:ext cx="5320" cy="5364"/>
              <a:chOff x="421" y="3321"/>
              <a:chExt cx="5320" cy="5364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421" y="3321"/>
                <a:ext cx="5320" cy="5364"/>
              </a:xfrm>
              <a:prstGeom prst="rect">
                <a:avLst/>
              </a:prstGeom>
              <a:blipFill>
                <a:blip r:embed="rId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" name="object 3"/>
              <p:cNvSpPr/>
              <p:nvPr/>
            </p:nvSpPr>
            <p:spPr>
              <a:xfrm>
                <a:off x="541" y="7981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0"/>
                    </a:moveTo>
                    <a:lnTo>
                      <a:pt x="36837" y="5505"/>
                    </a:lnTo>
                    <a:lnTo>
                      <a:pt x="17665" y="20520"/>
                    </a:lnTo>
                    <a:lnTo>
                      <a:pt x="4739" y="42787"/>
                    </a:lnTo>
                    <a:lnTo>
                      <a:pt x="0" y="70053"/>
                    </a:lnTo>
                    <a:lnTo>
                      <a:pt x="4739" y="97318"/>
                    </a:lnTo>
                    <a:lnTo>
                      <a:pt x="17665" y="119586"/>
                    </a:lnTo>
                    <a:lnTo>
                      <a:pt x="36837" y="134600"/>
                    </a:lnTo>
                    <a:lnTo>
                      <a:pt x="60314" y="140106"/>
                    </a:lnTo>
                    <a:lnTo>
                      <a:pt x="83792" y="134600"/>
                    </a:lnTo>
                    <a:lnTo>
                      <a:pt x="102963" y="119586"/>
                    </a:lnTo>
                    <a:lnTo>
                      <a:pt x="115889" y="97318"/>
                    </a:lnTo>
                    <a:lnTo>
                      <a:pt x="120629" y="70053"/>
                    </a:lnTo>
                    <a:lnTo>
                      <a:pt x="115889" y="42787"/>
                    </a:lnTo>
                    <a:lnTo>
                      <a:pt x="102963" y="20520"/>
                    </a:lnTo>
                    <a:lnTo>
                      <a:pt x="83792" y="5505"/>
                    </a:lnTo>
                    <a:lnTo>
                      <a:pt x="60314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541" y="7981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140099"/>
                    </a:moveTo>
                    <a:lnTo>
                      <a:pt x="36837" y="134595"/>
                    </a:lnTo>
                    <a:lnTo>
                      <a:pt x="17665" y="119582"/>
                    </a:lnTo>
                    <a:lnTo>
                      <a:pt x="4739" y="97316"/>
                    </a:lnTo>
                    <a:lnTo>
                      <a:pt x="0" y="70049"/>
                    </a:lnTo>
                    <a:lnTo>
                      <a:pt x="4739" y="42783"/>
                    </a:lnTo>
                    <a:lnTo>
                      <a:pt x="17665" y="20516"/>
                    </a:lnTo>
                    <a:lnTo>
                      <a:pt x="36837" y="5504"/>
                    </a:lnTo>
                    <a:lnTo>
                      <a:pt x="60314" y="0"/>
                    </a:lnTo>
                    <a:lnTo>
                      <a:pt x="83792" y="5504"/>
                    </a:lnTo>
                    <a:lnTo>
                      <a:pt x="102964" y="20516"/>
                    </a:lnTo>
                    <a:lnTo>
                      <a:pt x="115890" y="42783"/>
                    </a:lnTo>
                    <a:lnTo>
                      <a:pt x="120629" y="70049"/>
                    </a:lnTo>
                    <a:lnTo>
                      <a:pt x="115890" y="97316"/>
                    </a:lnTo>
                    <a:lnTo>
                      <a:pt x="102964" y="119582"/>
                    </a:lnTo>
                    <a:lnTo>
                      <a:pt x="83792" y="134595"/>
                    </a:lnTo>
                    <a:lnTo>
                      <a:pt x="60314" y="140099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1101" y="6674"/>
                <a:ext cx="702" cy="494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1132" y="6717"/>
                <a:ext cx="614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XML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081" y="4324"/>
                <a:ext cx="171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3189" h="142239">
                    <a:moveTo>
                      <a:pt x="61302" y="0"/>
                    </a:moveTo>
                    <a:lnTo>
                      <a:pt x="37440" y="5579"/>
                    </a:lnTo>
                    <a:lnTo>
                      <a:pt x="17954" y="20796"/>
                    </a:lnTo>
                    <a:lnTo>
                      <a:pt x="4817" y="43366"/>
                    </a:lnTo>
                    <a:lnTo>
                      <a:pt x="0" y="71005"/>
                    </a:lnTo>
                    <a:lnTo>
                      <a:pt x="4817" y="98637"/>
                    </a:lnTo>
                    <a:lnTo>
                      <a:pt x="17954" y="121204"/>
                    </a:lnTo>
                    <a:lnTo>
                      <a:pt x="37440" y="136419"/>
                    </a:lnTo>
                    <a:lnTo>
                      <a:pt x="61302" y="141998"/>
                    </a:lnTo>
                    <a:lnTo>
                      <a:pt x="85165" y="136419"/>
                    </a:lnTo>
                    <a:lnTo>
                      <a:pt x="104651" y="121204"/>
                    </a:lnTo>
                    <a:lnTo>
                      <a:pt x="117788" y="98637"/>
                    </a:lnTo>
                    <a:lnTo>
                      <a:pt x="122605" y="71005"/>
                    </a:lnTo>
                    <a:lnTo>
                      <a:pt x="117788" y="43366"/>
                    </a:lnTo>
                    <a:lnTo>
                      <a:pt x="104651" y="20796"/>
                    </a:lnTo>
                    <a:lnTo>
                      <a:pt x="85165" y="5579"/>
                    </a:lnTo>
                    <a:lnTo>
                      <a:pt x="6130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3081" y="4324"/>
                <a:ext cx="171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3189" h="142239">
                    <a:moveTo>
                      <a:pt x="61304" y="141994"/>
                    </a:moveTo>
                    <a:lnTo>
                      <a:pt x="37441" y="136414"/>
                    </a:lnTo>
                    <a:lnTo>
                      <a:pt x="17955" y="121199"/>
                    </a:lnTo>
                    <a:lnTo>
                      <a:pt x="4817" y="98632"/>
                    </a:lnTo>
                    <a:lnTo>
                      <a:pt x="0" y="70997"/>
                    </a:lnTo>
                    <a:lnTo>
                      <a:pt x="4817" y="43362"/>
                    </a:lnTo>
                    <a:lnTo>
                      <a:pt x="17955" y="20794"/>
                    </a:lnTo>
                    <a:lnTo>
                      <a:pt x="37441" y="5579"/>
                    </a:lnTo>
                    <a:lnTo>
                      <a:pt x="61304" y="0"/>
                    </a:lnTo>
                    <a:lnTo>
                      <a:pt x="85166" y="5579"/>
                    </a:lnTo>
                    <a:lnTo>
                      <a:pt x="104652" y="20794"/>
                    </a:lnTo>
                    <a:lnTo>
                      <a:pt x="117790" y="43362"/>
                    </a:lnTo>
                    <a:lnTo>
                      <a:pt x="122607" y="70997"/>
                    </a:lnTo>
                    <a:lnTo>
                      <a:pt x="117790" y="98632"/>
                    </a:lnTo>
                    <a:lnTo>
                      <a:pt x="104652" y="121199"/>
                    </a:lnTo>
                    <a:lnTo>
                      <a:pt x="85166" y="136414"/>
                    </a:lnTo>
                    <a:lnTo>
                      <a:pt x="61304" y="141994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3299" y="4142"/>
                <a:ext cx="915" cy="489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3334" y="4184"/>
                <a:ext cx="818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SOAP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921" y="6839"/>
                <a:ext cx="171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3190" h="142239">
                    <a:moveTo>
                      <a:pt x="61297" y="0"/>
                    </a:moveTo>
                    <a:lnTo>
                      <a:pt x="37441" y="5577"/>
                    </a:lnTo>
                    <a:lnTo>
                      <a:pt x="17956" y="20789"/>
                    </a:lnTo>
                    <a:lnTo>
                      <a:pt x="4818" y="43355"/>
                    </a:lnTo>
                    <a:lnTo>
                      <a:pt x="0" y="70992"/>
                    </a:lnTo>
                    <a:lnTo>
                      <a:pt x="4818" y="98625"/>
                    </a:lnTo>
                    <a:lnTo>
                      <a:pt x="17956" y="121191"/>
                    </a:lnTo>
                    <a:lnTo>
                      <a:pt x="37441" y="136406"/>
                    </a:lnTo>
                    <a:lnTo>
                      <a:pt x="61297" y="141985"/>
                    </a:lnTo>
                    <a:lnTo>
                      <a:pt x="85162" y="136406"/>
                    </a:lnTo>
                    <a:lnTo>
                      <a:pt x="104652" y="121191"/>
                    </a:lnTo>
                    <a:lnTo>
                      <a:pt x="117794" y="98625"/>
                    </a:lnTo>
                    <a:lnTo>
                      <a:pt x="122613" y="70992"/>
                    </a:lnTo>
                    <a:lnTo>
                      <a:pt x="117794" y="43355"/>
                    </a:lnTo>
                    <a:lnTo>
                      <a:pt x="104652" y="20789"/>
                    </a:lnTo>
                    <a:lnTo>
                      <a:pt x="85162" y="5577"/>
                    </a:lnTo>
                    <a:lnTo>
                      <a:pt x="61297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921" y="6839"/>
                <a:ext cx="171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3190" h="142239">
                    <a:moveTo>
                      <a:pt x="61303" y="141993"/>
                    </a:moveTo>
                    <a:lnTo>
                      <a:pt x="37441" y="136414"/>
                    </a:lnTo>
                    <a:lnTo>
                      <a:pt x="17955" y="121199"/>
                    </a:lnTo>
                    <a:lnTo>
                      <a:pt x="4817" y="98632"/>
                    </a:lnTo>
                    <a:lnTo>
                      <a:pt x="0" y="70996"/>
                    </a:lnTo>
                    <a:lnTo>
                      <a:pt x="4817" y="43361"/>
                    </a:lnTo>
                    <a:lnTo>
                      <a:pt x="17955" y="20794"/>
                    </a:lnTo>
                    <a:lnTo>
                      <a:pt x="37441" y="5579"/>
                    </a:lnTo>
                    <a:lnTo>
                      <a:pt x="61303" y="0"/>
                    </a:lnTo>
                    <a:lnTo>
                      <a:pt x="85166" y="5579"/>
                    </a:lnTo>
                    <a:lnTo>
                      <a:pt x="104652" y="20794"/>
                    </a:lnTo>
                    <a:lnTo>
                      <a:pt x="117790" y="43361"/>
                    </a:lnTo>
                    <a:lnTo>
                      <a:pt x="122607" y="70996"/>
                    </a:lnTo>
                    <a:lnTo>
                      <a:pt x="117790" y="98632"/>
                    </a:lnTo>
                    <a:lnTo>
                      <a:pt x="104652" y="121199"/>
                    </a:lnTo>
                    <a:lnTo>
                      <a:pt x="85166" y="136414"/>
                    </a:lnTo>
                    <a:lnTo>
                      <a:pt x="61303" y="14199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732" y="7799"/>
                <a:ext cx="863" cy="48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768" y="7841"/>
                <a:ext cx="770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HTTP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2175" y="4945"/>
                <a:ext cx="164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142239">
                    <a:moveTo>
                      <a:pt x="59321" y="0"/>
                    </a:moveTo>
                    <a:lnTo>
                      <a:pt x="36229" y="5579"/>
                    </a:lnTo>
                    <a:lnTo>
                      <a:pt x="17373" y="20794"/>
                    </a:lnTo>
                    <a:lnTo>
                      <a:pt x="4661" y="43360"/>
                    </a:lnTo>
                    <a:lnTo>
                      <a:pt x="0" y="70992"/>
                    </a:lnTo>
                    <a:lnTo>
                      <a:pt x="4661" y="98625"/>
                    </a:lnTo>
                    <a:lnTo>
                      <a:pt x="17373" y="121191"/>
                    </a:lnTo>
                    <a:lnTo>
                      <a:pt x="36229" y="136406"/>
                    </a:lnTo>
                    <a:lnTo>
                      <a:pt x="59321" y="141986"/>
                    </a:lnTo>
                    <a:lnTo>
                      <a:pt x="82415" y="136406"/>
                    </a:lnTo>
                    <a:lnTo>
                      <a:pt x="101276" y="121191"/>
                    </a:lnTo>
                    <a:lnTo>
                      <a:pt x="113992" y="98625"/>
                    </a:lnTo>
                    <a:lnTo>
                      <a:pt x="118656" y="70992"/>
                    </a:lnTo>
                    <a:lnTo>
                      <a:pt x="113992" y="43360"/>
                    </a:lnTo>
                    <a:lnTo>
                      <a:pt x="101276" y="20794"/>
                    </a:lnTo>
                    <a:lnTo>
                      <a:pt x="82415" y="5579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175" y="4945"/>
                <a:ext cx="164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142239">
                    <a:moveTo>
                      <a:pt x="59326" y="141994"/>
                    </a:moveTo>
                    <a:lnTo>
                      <a:pt x="36233" y="136414"/>
                    </a:lnTo>
                    <a:lnTo>
                      <a:pt x="17376" y="121199"/>
                    </a:lnTo>
                    <a:lnTo>
                      <a:pt x="4662" y="98632"/>
                    </a:lnTo>
                    <a:lnTo>
                      <a:pt x="0" y="70997"/>
                    </a:lnTo>
                    <a:lnTo>
                      <a:pt x="4662" y="43362"/>
                    </a:lnTo>
                    <a:lnTo>
                      <a:pt x="17376" y="20794"/>
                    </a:lnTo>
                    <a:lnTo>
                      <a:pt x="36233" y="5579"/>
                    </a:lnTo>
                    <a:lnTo>
                      <a:pt x="59326" y="0"/>
                    </a:lnTo>
                    <a:lnTo>
                      <a:pt x="82418" y="5579"/>
                    </a:lnTo>
                    <a:lnTo>
                      <a:pt x="101275" y="20794"/>
                    </a:lnTo>
                    <a:lnTo>
                      <a:pt x="113989" y="43362"/>
                    </a:lnTo>
                    <a:lnTo>
                      <a:pt x="118651" y="70997"/>
                    </a:lnTo>
                    <a:lnTo>
                      <a:pt x="113989" y="98632"/>
                    </a:lnTo>
                    <a:lnTo>
                      <a:pt x="101275" y="121199"/>
                    </a:lnTo>
                    <a:lnTo>
                      <a:pt x="82418" y="136414"/>
                    </a:lnTo>
                    <a:lnTo>
                      <a:pt x="59326" y="141994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2372" y="4750"/>
                <a:ext cx="771" cy="494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2406" y="4794"/>
                <a:ext cx="676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OWL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1444" y="5803"/>
                <a:ext cx="167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2239">
                    <a:moveTo>
                      <a:pt x="60312" y="0"/>
                    </a:moveTo>
                    <a:lnTo>
                      <a:pt x="36834" y="5579"/>
                    </a:lnTo>
                    <a:lnTo>
                      <a:pt x="17664" y="20794"/>
                    </a:lnTo>
                    <a:lnTo>
                      <a:pt x="4739" y="43360"/>
                    </a:lnTo>
                    <a:lnTo>
                      <a:pt x="0" y="70992"/>
                    </a:lnTo>
                    <a:lnTo>
                      <a:pt x="4739" y="98630"/>
                    </a:lnTo>
                    <a:lnTo>
                      <a:pt x="17664" y="121196"/>
                    </a:lnTo>
                    <a:lnTo>
                      <a:pt x="36834" y="136408"/>
                    </a:lnTo>
                    <a:lnTo>
                      <a:pt x="60312" y="141986"/>
                    </a:lnTo>
                    <a:lnTo>
                      <a:pt x="83789" y="136408"/>
                    </a:lnTo>
                    <a:lnTo>
                      <a:pt x="102960" y="121196"/>
                    </a:lnTo>
                    <a:lnTo>
                      <a:pt x="115885" y="98630"/>
                    </a:lnTo>
                    <a:lnTo>
                      <a:pt x="120624" y="70992"/>
                    </a:lnTo>
                    <a:lnTo>
                      <a:pt x="115885" y="43360"/>
                    </a:lnTo>
                    <a:lnTo>
                      <a:pt x="102960" y="20794"/>
                    </a:lnTo>
                    <a:lnTo>
                      <a:pt x="83789" y="5579"/>
                    </a:lnTo>
                    <a:lnTo>
                      <a:pt x="6031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1444" y="5803"/>
                <a:ext cx="167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2239">
                    <a:moveTo>
                      <a:pt x="60314" y="141993"/>
                    </a:moveTo>
                    <a:lnTo>
                      <a:pt x="36837" y="136414"/>
                    </a:lnTo>
                    <a:lnTo>
                      <a:pt x="17665" y="121199"/>
                    </a:lnTo>
                    <a:lnTo>
                      <a:pt x="4739" y="98632"/>
                    </a:lnTo>
                    <a:lnTo>
                      <a:pt x="0" y="70997"/>
                    </a:lnTo>
                    <a:lnTo>
                      <a:pt x="4739" y="43361"/>
                    </a:lnTo>
                    <a:lnTo>
                      <a:pt x="17665" y="20794"/>
                    </a:lnTo>
                    <a:lnTo>
                      <a:pt x="36837" y="5579"/>
                    </a:lnTo>
                    <a:lnTo>
                      <a:pt x="60314" y="0"/>
                    </a:lnTo>
                    <a:lnTo>
                      <a:pt x="83792" y="5579"/>
                    </a:lnTo>
                    <a:lnTo>
                      <a:pt x="102964" y="20794"/>
                    </a:lnTo>
                    <a:lnTo>
                      <a:pt x="115890" y="43361"/>
                    </a:lnTo>
                    <a:lnTo>
                      <a:pt x="120629" y="70997"/>
                    </a:lnTo>
                    <a:lnTo>
                      <a:pt x="115890" y="98632"/>
                    </a:lnTo>
                    <a:lnTo>
                      <a:pt x="102964" y="121199"/>
                    </a:lnTo>
                    <a:lnTo>
                      <a:pt x="83792" y="136414"/>
                    </a:lnTo>
                    <a:lnTo>
                      <a:pt x="60314" y="14199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1595" y="5619"/>
                <a:ext cx="829" cy="48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1631" y="5660"/>
                <a:ext cx="724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UDDI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4551" y="3654"/>
                <a:ext cx="848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WSDL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4275" y="3790"/>
                <a:ext cx="164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142239">
                    <a:moveTo>
                      <a:pt x="59321" y="0"/>
                    </a:moveTo>
                    <a:lnTo>
                      <a:pt x="36229" y="5579"/>
                    </a:lnTo>
                    <a:lnTo>
                      <a:pt x="17373" y="20794"/>
                    </a:lnTo>
                    <a:lnTo>
                      <a:pt x="4661" y="43360"/>
                    </a:lnTo>
                    <a:lnTo>
                      <a:pt x="0" y="70993"/>
                    </a:lnTo>
                    <a:lnTo>
                      <a:pt x="4661" y="98625"/>
                    </a:lnTo>
                    <a:lnTo>
                      <a:pt x="17373" y="121191"/>
                    </a:lnTo>
                    <a:lnTo>
                      <a:pt x="36229" y="136406"/>
                    </a:lnTo>
                    <a:lnTo>
                      <a:pt x="59321" y="141986"/>
                    </a:lnTo>
                    <a:lnTo>
                      <a:pt x="82413" y="136406"/>
                    </a:lnTo>
                    <a:lnTo>
                      <a:pt x="101269" y="121191"/>
                    </a:lnTo>
                    <a:lnTo>
                      <a:pt x="113982" y="98625"/>
                    </a:lnTo>
                    <a:lnTo>
                      <a:pt x="118643" y="70993"/>
                    </a:lnTo>
                    <a:lnTo>
                      <a:pt x="113982" y="43360"/>
                    </a:lnTo>
                    <a:lnTo>
                      <a:pt x="101269" y="20794"/>
                    </a:lnTo>
                    <a:lnTo>
                      <a:pt x="82413" y="5579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4275" y="3790"/>
                <a:ext cx="164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142239">
                    <a:moveTo>
                      <a:pt x="59325" y="141994"/>
                    </a:moveTo>
                    <a:lnTo>
                      <a:pt x="36233" y="136414"/>
                    </a:lnTo>
                    <a:lnTo>
                      <a:pt x="17376" y="121199"/>
                    </a:lnTo>
                    <a:lnTo>
                      <a:pt x="4662" y="98632"/>
                    </a:lnTo>
                    <a:lnTo>
                      <a:pt x="0" y="70997"/>
                    </a:lnTo>
                    <a:lnTo>
                      <a:pt x="4662" y="43362"/>
                    </a:lnTo>
                    <a:lnTo>
                      <a:pt x="17376" y="20794"/>
                    </a:lnTo>
                    <a:lnTo>
                      <a:pt x="36233" y="5579"/>
                    </a:lnTo>
                    <a:lnTo>
                      <a:pt x="59325" y="0"/>
                    </a:lnTo>
                    <a:lnTo>
                      <a:pt x="82418" y="5579"/>
                    </a:lnTo>
                    <a:lnTo>
                      <a:pt x="101275" y="20794"/>
                    </a:lnTo>
                    <a:lnTo>
                      <a:pt x="113989" y="43362"/>
                    </a:lnTo>
                    <a:lnTo>
                      <a:pt x="118652" y="70997"/>
                    </a:lnTo>
                    <a:lnTo>
                      <a:pt x="113989" y="98632"/>
                    </a:lnTo>
                    <a:lnTo>
                      <a:pt x="101275" y="121199"/>
                    </a:lnTo>
                    <a:lnTo>
                      <a:pt x="82418" y="136414"/>
                    </a:lnTo>
                    <a:lnTo>
                      <a:pt x="59325" y="141994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667" y="4591"/>
              <a:ext cx="4074" cy="4080"/>
              <a:chOff x="1667" y="4591"/>
              <a:chExt cx="4074" cy="4080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1667" y="4591"/>
                <a:ext cx="4074" cy="4081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1948" y="7520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25" y="0"/>
                    </a:moveTo>
                    <a:lnTo>
                      <a:pt x="36845" y="5503"/>
                    </a:lnTo>
                    <a:lnTo>
                      <a:pt x="17670" y="20513"/>
                    </a:lnTo>
                    <a:lnTo>
                      <a:pt x="4741" y="42776"/>
                    </a:lnTo>
                    <a:lnTo>
                      <a:pt x="0" y="70040"/>
                    </a:lnTo>
                    <a:lnTo>
                      <a:pt x="4741" y="97311"/>
                    </a:lnTo>
                    <a:lnTo>
                      <a:pt x="17670" y="119578"/>
                    </a:lnTo>
                    <a:lnTo>
                      <a:pt x="36845" y="134589"/>
                    </a:lnTo>
                    <a:lnTo>
                      <a:pt x="60325" y="140093"/>
                    </a:lnTo>
                    <a:lnTo>
                      <a:pt x="83802" y="134589"/>
                    </a:lnTo>
                    <a:lnTo>
                      <a:pt x="102973" y="119578"/>
                    </a:lnTo>
                    <a:lnTo>
                      <a:pt x="115898" y="97311"/>
                    </a:lnTo>
                    <a:lnTo>
                      <a:pt x="120637" y="70040"/>
                    </a:lnTo>
                    <a:lnTo>
                      <a:pt x="115898" y="42776"/>
                    </a:lnTo>
                    <a:lnTo>
                      <a:pt x="102973" y="20513"/>
                    </a:lnTo>
                    <a:lnTo>
                      <a:pt x="83802" y="5503"/>
                    </a:lnTo>
                    <a:lnTo>
                      <a:pt x="60325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948" y="7520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140099"/>
                    </a:moveTo>
                    <a:lnTo>
                      <a:pt x="36837" y="134595"/>
                    </a:lnTo>
                    <a:lnTo>
                      <a:pt x="17665" y="119582"/>
                    </a:lnTo>
                    <a:lnTo>
                      <a:pt x="4739" y="97316"/>
                    </a:lnTo>
                    <a:lnTo>
                      <a:pt x="0" y="70049"/>
                    </a:lnTo>
                    <a:lnTo>
                      <a:pt x="4739" y="42783"/>
                    </a:lnTo>
                    <a:lnTo>
                      <a:pt x="17665" y="20516"/>
                    </a:lnTo>
                    <a:lnTo>
                      <a:pt x="36837" y="5504"/>
                    </a:lnTo>
                    <a:lnTo>
                      <a:pt x="60314" y="0"/>
                    </a:lnTo>
                    <a:lnTo>
                      <a:pt x="83792" y="5504"/>
                    </a:lnTo>
                    <a:lnTo>
                      <a:pt x="102964" y="20516"/>
                    </a:lnTo>
                    <a:lnTo>
                      <a:pt x="115890" y="42783"/>
                    </a:lnTo>
                    <a:lnTo>
                      <a:pt x="120629" y="70049"/>
                    </a:lnTo>
                    <a:lnTo>
                      <a:pt x="115890" y="97316"/>
                    </a:lnTo>
                    <a:lnTo>
                      <a:pt x="102964" y="119582"/>
                    </a:lnTo>
                    <a:lnTo>
                      <a:pt x="83792" y="134595"/>
                    </a:lnTo>
                    <a:lnTo>
                      <a:pt x="60314" y="140099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4070" y="4970"/>
                <a:ext cx="1128" cy="489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object 30"/>
              <p:cNvSpPr txBox="1"/>
              <p:nvPr/>
            </p:nvSpPr>
            <p:spPr>
              <a:xfrm>
                <a:off x="4107" y="5009"/>
                <a:ext cx="1036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/>
                  </a:rPr>
                  <a:t>CORBA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786" y="6007"/>
                <a:ext cx="979" cy="489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object 32"/>
              <p:cNvSpPr txBox="1"/>
              <p:nvPr/>
            </p:nvSpPr>
            <p:spPr>
              <a:xfrm>
                <a:off x="2819" y="6048"/>
                <a:ext cx="895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/>
                  </a:rPr>
                  <a:t>DCOM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3882" y="5159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2" y="0"/>
                    </a:moveTo>
                    <a:lnTo>
                      <a:pt x="36834" y="5505"/>
                    </a:lnTo>
                    <a:lnTo>
                      <a:pt x="17664" y="20520"/>
                    </a:lnTo>
                    <a:lnTo>
                      <a:pt x="4739" y="42787"/>
                    </a:lnTo>
                    <a:lnTo>
                      <a:pt x="0" y="70053"/>
                    </a:lnTo>
                    <a:lnTo>
                      <a:pt x="4739" y="97318"/>
                    </a:lnTo>
                    <a:lnTo>
                      <a:pt x="17664" y="119586"/>
                    </a:lnTo>
                    <a:lnTo>
                      <a:pt x="36834" y="134600"/>
                    </a:lnTo>
                    <a:lnTo>
                      <a:pt x="60312" y="140106"/>
                    </a:lnTo>
                    <a:lnTo>
                      <a:pt x="83789" y="134600"/>
                    </a:lnTo>
                    <a:lnTo>
                      <a:pt x="102960" y="119586"/>
                    </a:lnTo>
                    <a:lnTo>
                      <a:pt x="115885" y="97318"/>
                    </a:lnTo>
                    <a:lnTo>
                      <a:pt x="120624" y="70053"/>
                    </a:lnTo>
                    <a:lnTo>
                      <a:pt x="115885" y="42787"/>
                    </a:lnTo>
                    <a:lnTo>
                      <a:pt x="102960" y="20520"/>
                    </a:lnTo>
                    <a:lnTo>
                      <a:pt x="83789" y="5505"/>
                    </a:lnTo>
                    <a:lnTo>
                      <a:pt x="6031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3882" y="5159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140100"/>
                    </a:moveTo>
                    <a:lnTo>
                      <a:pt x="36837" y="134595"/>
                    </a:lnTo>
                    <a:lnTo>
                      <a:pt x="17665" y="119582"/>
                    </a:lnTo>
                    <a:lnTo>
                      <a:pt x="4739" y="97316"/>
                    </a:lnTo>
                    <a:lnTo>
                      <a:pt x="0" y="70050"/>
                    </a:lnTo>
                    <a:lnTo>
                      <a:pt x="4739" y="42783"/>
                    </a:lnTo>
                    <a:lnTo>
                      <a:pt x="17665" y="20517"/>
                    </a:lnTo>
                    <a:lnTo>
                      <a:pt x="36837" y="5504"/>
                    </a:lnTo>
                    <a:lnTo>
                      <a:pt x="60314" y="0"/>
                    </a:lnTo>
                    <a:lnTo>
                      <a:pt x="83792" y="5504"/>
                    </a:lnTo>
                    <a:lnTo>
                      <a:pt x="102964" y="20517"/>
                    </a:lnTo>
                    <a:lnTo>
                      <a:pt x="115890" y="42783"/>
                    </a:lnTo>
                    <a:lnTo>
                      <a:pt x="120629" y="70050"/>
                    </a:lnTo>
                    <a:lnTo>
                      <a:pt x="115890" y="97316"/>
                    </a:lnTo>
                    <a:lnTo>
                      <a:pt x="102964" y="119582"/>
                    </a:lnTo>
                    <a:lnTo>
                      <a:pt x="83792" y="134595"/>
                    </a:lnTo>
                    <a:lnTo>
                      <a:pt x="60314" y="140100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2073" y="7341"/>
                <a:ext cx="805" cy="494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6" name="object 36"/>
              <p:cNvSpPr txBox="1"/>
              <p:nvPr/>
            </p:nvSpPr>
            <p:spPr>
              <a:xfrm>
                <a:off x="2105" y="7384"/>
                <a:ext cx="708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/>
                  </a:rPr>
                  <a:t>J2EE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2608" y="6206"/>
                <a:ext cx="179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129539" h="130810">
                    <a:moveTo>
                      <a:pt x="61288" y="0"/>
                    </a:moveTo>
                    <a:lnTo>
                      <a:pt x="37210" y="8232"/>
                    </a:lnTo>
                    <a:lnTo>
                      <a:pt x="16567" y="25598"/>
                    </a:lnTo>
                    <a:lnTo>
                      <a:pt x="3473" y="49188"/>
                    </a:lnTo>
                    <a:lnTo>
                      <a:pt x="0" y="74396"/>
                    </a:lnTo>
                    <a:lnTo>
                      <a:pt x="5994" y="98259"/>
                    </a:lnTo>
                    <a:lnTo>
                      <a:pt x="21304" y="117813"/>
                    </a:lnTo>
                    <a:lnTo>
                      <a:pt x="43424" y="129093"/>
                    </a:lnTo>
                    <a:lnTo>
                      <a:pt x="67992" y="130409"/>
                    </a:lnTo>
                    <a:lnTo>
                      <a:pt x="92070" y="122179"/>
                    </a:lnTo>
                    <a:lnTo>
                      <a:pt x="112718" y="104821"/>
                    </a:lnTo>
                    <a:lnTo>
                      <a:pt x="125812" y="81229"/>
                    </a:lnTo>
                    <a:lnTo>
                      <a:pt x="129286" y="56018"/>
                    </a:lnTo>
                    <a:lnTo>
                      <a:pt x="123291" y="32154"/>
                    </a:lnTo>
                    <a:lnTo>
                      <a:pt x="107981" y="12606"/>
                    </a:lnTo>
                    <a:lnTo>
                      <a:pt x="85859" y="1318"/>
                    </a:lnTo>
                    <a:lnTo>
                      <a:pt x="61288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2608" y="6206"/>
                <a:ext cx="179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129539" h="130810">
                    <a:moveTo>
                      <a:pt x="112717" y="104813"/>
                    </a:moveTo>
                    <a:lnTo>
                      <a:pt x="92070" y="122176"/>
                    </a:lnTo>
                    <a:lnTo>
                      <a:pt x="67991" y="130408"/>
                    </a:lnTo>
                    <a:lnTo>
                      <a:pt x="43421" y="129092"/>
                    </a:lnTo>
                    <a:lnTo>
                      <a:pt x="21302" y="117808"/>
                    </a:lnTo>
                    <a:lnTo>
                      <a:pt x="5994" y="98256"/>
                    </a:lnTo>
                    <a:lnTo>
                      <a:pt x="0" y="74393"/>
                    </a:lnTo>
                    <a:lnTo>
                      <a:pt x="3472" y="49184"/>
                    </a:lnTo>
                    <a:lnTo>
                      <a:pt x="16563" y="25595"/>
                    </a:lnTo>
                    <a:lnTo>
                      <a:pt x="37210" y="8232"/>
                    </a:lnTo>
                    <a:lnTo>
                      <a:pt x="61289" y="0"/>
                    </a:lnTo>
                    <a:lnTo>
                      <a:pt x="85859" y="1316"/>
                    </a:lnTo>
                    <a:lnTo>
                      <a:pt x="107978" y="12600"/>
                    </a:lnTo>
                    <a:lnTo>
                      <a:pt x="123286" y="32151"/>
                    </a:lnTo>
                    <a:lnTo>
                      <a:pt x="129281" y="56015"/>
                    </a:lnTo>
                    <a:lnTo>
                      <a:pt x="125808" y="81224"/>
                    </a:lnTo>
                    <a:lnTo>
                      <a:pt x="112717" y="10481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2890" y="5828"/>
              <a:ext cx="2850" cy="2842"/>
              <a:chOff x="2890" y="5828"/>
              <a:chExt cx="2850" cy="2842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11"/>
              <a:srcRect r="49412" b="49888"/>
              <a:stretch>
                <a:fillRect/>
              </a:stretch>
            </p:blipFill>
            <p:spPr>
              <a:xfrm>
                <a:off x="2890" y="5828"/>
                <a:ext cx="2851" cy="2843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3218" y="7794"/>
                <a:ext cx="771" cy="489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42"/>
              <p:cNvSpPr txBox="1"/>
              <p:nvPr/>
            </p:nvSpPr>
            <p:spPr>
              <a:xfrm>
                <a:off x="3253" y="7834"/>
                <a:ext cx="676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OOD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3057" y="7999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2" y="0"/>
                    </a:moveTo>
                    <a:lnTo>
                      <a:pt x="36834" y="5503"/>
                    </a:lnTo>
                    <a:lnTo>
                      <a:pt x="17664" y="20513"/>
                    </a:lnTo>
                    <a:lnTo>
                      <a:pt x="4739" y="42776"/>
                    </a:lnTo>
                    <a:lnTo>
                      <a:pt x="0" y="70040"/>
                    </a:lnTo>
                    <a:lnTo>
                      <a:pt x="4739" y="97311"/>
                    </a:lnTo>
                    <a:lnTo>
                      <a:pt x="17664" y="119578"/>
                    </a:lnTo>
                    <a:lnTo>
                      <a:pt x="36834" y="134589"/>
                    </a:lnTo>
                    <a:lnTo>
                      <a:pt x="60312" y="140093"/>
                    </a:lnTo>
                    <a:lnTo>
                      <a:pt x="83791" y="134589"/>
                    </a:lnTo>
                    <a:lnTo>
                      <a:pt x="102966" y="119578"/>
                    </a:lnTo>
                    <a:lnTo>
                      <a:pt x="115896" y="97311"/>
                    </a:lnTo>
                    <a:lnTo>
                      <a:pt x="120637" y="70040"/>
                    </a:lnTo>
                    <a:lnTo>
                      <a:pt x="115896" y="42776"/>
                    </a:lnTo>
                    <a:lnTo>
                      <a:pt x="102966" y="20513"/>
                    </a:lnTo>
                    <a:lnTo>
                      <a:pt x="83791" y="5503"/>
                    </a:lnTo>
                    <a:lnTo>
                      <a:pt x="6031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3057" y="7999"/>
                <a:ext cx="167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0335">
                    <a:moveTo>
                      <a:pt x="60314" y="140099"/>
                    </a:moveTo>
                    <a:lnTo>
                      <a:pt x="36837" y="134595"/>
                    </a:lnTo>
                    <a:lnTo>
                      <a:pt x="17665" y="119582"/>
                    </a:lnTo>
                    <a:lnTo>
                      <a:pt x="4739" y="97316"/>
                    </a:lnTo>
                    <a:lnTo>
                      <a:pt x="0" y="70049"/>
                    </a:lnTo>
                    <a:lnTo>
                      <a:pt x="4739" y="42783"/>
                    </a:lnTo>
                    <a:lnTo>
                      <a:pt x="17665" y="20516"/>
                    </a:lnTo>
                    <a:lnTo>
                      <a:pt x="36837" y="5504"/>
                    </a:lnTo>
                    <a:lnTo>
                      <a:pt x="60314" y="0"/>
                    </a:lnTo>
                    <a:lnTo>
                      <a:pt x="83792" y="5504"/>
                    </a:lnTo>
                    <a:lnTo>
                      <a:pt x="102964" y="20516"/>
                    </a:lnTo>
                    <a:lnTo>
                      <a:pt x="115890" y="42783"/>
                    </a:lnTo>
                    <a:lnTo>
                      <a:pt x="120629" y="70049"/>
                    </a:lnTo>
                    <a:lnTo>
                      <a:pt x="115890" y="97316"/>
                    </a:lnTo>
                    <a:lnTo>
                      <a:pt x="102964" y="119582"/>
                    </a:lnTo>
                    <a:lnTo>
                      <a:pt x="83792" y="134595"/>
                    </a:lnTo>
                    <a:lnTo>
                      <a:pt x="60314" y="140099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4726" y="6060"/>
                <a:ext cx="753" cy="489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46"/>
              <p:cNvSpPr txBox="1"/>
              <p:nvPr/>
            </p:nvSpPr>
            <p:spPr>
              <a:xfrm>
                <a:off x="4760" y="6103"/>
                <a:ext cx="660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OMT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3629" y="6894"/>
                <a:ext cx="17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3189" h="140335">
                    <a:moveTo>
                      <a:pt x="61302" y="0"/>
                    </a:moveTo>
                    <a:lnTo>
                      <a:pt x="37440" y="5505"/>
                    </a:lnTo>
                    <a:lnTo>
                      <a:pt x="17954" y="20520"/>
                    </a:lnTo>
                    <a:lnTo>
                      <a:pt x="4817" y="42787"/>
                    </a:lnTo>
                    <a:lnTo>
                      <a:pt x="0" y="70053"/>
                    </a:lnTo>
                    <a:lnTo>
                      <a:pt x="4817" y="97318"/>
                    </a:lnTo>
                    <a:lnTo>
                      <a:pt x="17954" y="119586"/>
                    </a:lnTo>
                    <a:lnTo>
                      <a:pt x="37440" y="134600"/>
                    </a:lnTo>
                    <a:lnTo>
                      <a:pt x="61302" y="140106"/>
                    </a:lnTo>
                    <a:lnTo>
                      <a:pt x="85165" y="134600"/>
                    </a:lnTo>
                    <a:lnTo>
                      <a:pt x="104651" y="119586"/>
                    </a:lnTo>
                    <a:lnTo>
                      <a:pt x="117788" y="97318"/>
                    </a:lnTo>
                    <a:lnTo>
                      <a:pt x="122605" y="70053"/>
                    </a:lnTo>
                    <a:lnTo>
                      <a:pt x="117788" y="42787"/>
                    </a:lnTo>
                    <a:lnTo>
                      <a:pt x="104651" y="20520"/>
                    </a:lnTo>
                    <a:lnTo>
                      <a:pt x="85165" y="5505"/>
                    </a:lnTo>
                    <a:lnTo>
                      <a:pt x="6130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3629" y="6895"/>
                <a:ext cx="171" cy="201"/>
              </a:xfrm>
              <a:custGeom>
                <a:avLst/>
                <a:gdLst/>
                <a:ahLst/>
                <a:cxnLst/>
                <a:rect l="l" t="t" r="r" b="b"/>
                <a:pathLst>
                  <a:path w="123189" h="140335">
                    <a:moveTo>
                      <a:pt x="61303" y="140099"/>
                    </a:moveTo>
                    <a:lnTo>
                      <a:pt x="37441" y="134595"/>
                    </a:lnTo>
                    <a:lnTo>
                      <a:pt x="17955" y="119582"/>
                    </a:lnTo>
                    <a:lnTo>
                      <a:pt x="4817" y="97316"/>
                    </a:lnTo>
                    <a:lnTo>
                      <a:pt x="0" y="70050"/>
                    </a:lnTo>
                    <a:lnTo>
                      <a:pt x="4817" y="42783"/>
                    </a:lnTo>
                    <a:lnTo>
                      <a:pt x="17955" y="20516"/>
                    </a:lnTo>
                    <a:lnTo>
                      <a:pt x="37441" y="5504"/>
                    </a:lnTo>
                    <a:lnTo>
                      <a:pt x="61303" y="0"/>
                    </a:lnTo>
                    <a:lnTo>
                      <a:pt x="85166" y="5504"/>
                    </a:lnTo>
                    <a:lnTo>
                      <a:pt x="104652" y="20516"/>
                    </a:lnTo>
                    <a:lnTo>
                      <a:pt x="117790" y="42783"/>
                    </a:lnTo>
                    <a:lnTo>
                      <a:pt x="122607" y="70050"/>
                    </a:lnTo>
                    <a:lnTo>
                      <a:pt x="117790" y="97316"/>
                    </a:lnTo>
                    <a:lnTo>
                      <a:pt x="104652" y="119582"/>
                    </a:lnTo>
                    <a:lnTo>
                      <a:pt x="85166" y="134595"/>
                    </a:lnTo>
                    <a:lnTo>
                      <a:pt x="61303" y="140099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4516" y="6261"/>
                <a:ext cx="198" cy="212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147954">
                    <a:moveTo>
                      <a:pt x="71196" y="0"/>
                    </a:moveTo>
                    <a:lnTo>
                      <a:pt x="43484" y="5802"/>
                    </a:lnTo>
                    <a:lnTo>
                      <a:pt x="20853" y="21624"/>
                    </a:lnTo>
                    <a:lnTo>
                      <a:pt x="5595" y="45091"/>
                    </a:lnTo>
                    <a:lnTo>
                      <a:pt x="0" y="73825"/>
                    </a:lnTo>
                    <a:lnTo>
                      <a:pt x="5595" y="102566"/>
                    </a:lnTo>
                    <a:lnTo>
                      <a:pt x="20853" y="126036"/>
                    </a:lnTo>
                    <a:lnTo>
                      <a:pt x="43484" y="141860"/>
                    </a:lnTo>
                    <a:lnTo>
                      <a:pt x="71196" y="147662"/>
                    </a:lnTo>
                    <a:lnTo>
                      <a:pt x="98906" y="141860"/>
                    </a:lnTo>
                    <a:lnTo>
                      <a:pt x="121532" y="126036"/>
                    </a:lnTo>
                    <a:lnTo>
                      <a:pt x="136786" y="102566"/>
                    </a:lnTo>
                    <a:lnTo>
                      <a:pt x="142379" y="73825"/>
                    </a:lnTo>
                    <a:lnTo>
                      <a:pt x="136786" y="45091"/>
                    </a:lnTo>
                    <a:lnTo>
                      <a:pt x="121532" y="21624"/>
                    </a:lnTo>
                    <a:lnTo>
                      <a:pt x="98906" y="5802"/>
                    </a:lnTo>
                    <a:lnTo>
                      <a:pt x="71196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4516" y="6261"/>
                <a:ext cx="198" cy="212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147954">
                    <a:moveTo>
                      <a:pt x="71190" y="147673"/>
                    </a:moveTo>
                    <a:lnTo>
                      <a:pt x="43480" y="141871"/>
                    </a:lnTo>
                    <a:lnTo>
                      <a:pt x="20851" y="126047"/>
                    </a:lnTo>
                    <a:lnTo>
                      <a:pt x="5594" y="102577"/>
                    </a:lnTo>
                    <a:lnTo>
                      <a:pt x="0" y="73837"/>
                    </a:lnTo>
                    <a:lnTo>
                      <a:pt x="5594" y="45096"/>
                    </a:lnTo>
                    <a:lnTo>
                      <a:pt x="20851" y="21626"/>
                    </a:lnTo>
                    <a:lnTo>
                      <a:pt x="43480" y="5802"/>
                    </a:lnTo>
                    <a:lnTo>
                      <a:pt x="71190" y="0"/>
                    </a:lnTo>
                    <a:lnTo>
                      <a:pt x="98901" y="5802"/>
                    </a:lnTo>
                    <a:lnTo>
                      <a:pt x="121530" y="21626"/>
                    </a:lnTo>
                    <a:lnTo>
                      <a:pt x="136787" y="45096"/>
                    </a:lnTo>
                    <a:lnTo>
                      <a:pt x="142381" y="73837"/>
                    </a:lnTo>
                    <a:lnTo>
                      <a:pt x="136787" y="102577"/>
                    </a:lnTo>
                    <a:lnTo>
                      <a:pt x="121530" y="126047"/>
                    </a:lnTo>
                    <a:lnTo>
                      <a:pt x="98901" y="141871"/>
                    </a:lnTo>
                    <a:lnTo>
                      <a:pt x="71190" y="14767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51"/>
              <p:cNvSpPr txBox="1"/>
              <p:nvPr/>
            </p:nvSpPr>
            <p:spPr>
              <a:xfrm>
                <a:off x="3877" y="6795"/>
                <a:ext cx="630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latin typeface="Arial" panose="020B0604020202020204"/>
                    <a:cs typeface="Arial" panose="020B0604020202020204"/>
                  </a:rPr>
                  <a:t>UML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4051" y="6978"/>
              <a:ext cx="1678" cy="1694"/>
              <a:chOff x="4051" y="6978"/>
              <a:chExt cx="1678" cy="1694"/>
            </a:xfrm>
          </p:grpSpPr>
          <p:sp>
            <p:nvSpPr>
              <p:cNvPr id="52" name="object 52"/>
              <p:cNvSpPr/>
              <p:nvPr/>
            </p:nvSpPr>
            <p:spPr>
              <a:xfrm>
                <a:off x="4051" y="6978"/>
                <a:ext cx="1679" cy="1694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1181735">
                    <a:moveTo>
                      <a:pt x="1212227" y="0"/>
                    </a:moveTo>
                    <a:lnTo>
                      <a:pt x="1149489" y="1879"/>
                    </a:lnTo>
                    <a:lnTo>
                      <a:pt x="1088682" y="5638"/>
                    </a:lnTo>
                    <a:lnTo>
                      <a:pt x="1027887" y="13169"/>
                    </a:lnTo>
                    <a:lnTo>
                      <a:pt x="968044" y="23520"/>
                    </a:lnTo>
                    <a:lnTo>
                      <a:pt x="909167" y="36677"/>
                    </a:lnTo>
                    <a:lnTo>
                      <a:pt x="851268" y="52666"/>
                    </a:lnTo>
                    <a:lnTo>
                      <a:pt x="795286" y="71488"/>
                    </a:lnTo>
                    <a:lnTo>
                      <a:pt x="740270" y="93116"/>
                    </a:lnTo>
                    <a:lnTo>
                      <a:pt x="686219" y="116636"/>
                    </a:lnTo>
                    <a:lnTo>
                      <a:pt x="634098" y="142024"/>
                    </a:lnTo>
                    <a:lnTo>
                      <a:pt x="583920" y="171183"/>
                    </a:lnTo>
                    <a:lnTo>
                      <a:pt x="534695" y="201282"/>
                    </a:lnTo>
                    <a:lnTo>
                      <a:pt x="486435" y="234213"/>
                    </a:lnTo>
                    <a:lnTo>
                      <a:pt x="441071" y="269951"/>
                    </a:lnTo>
                    <a:lnTo>
                      <a:pt x="396671" y="306628"/>
                    </a:lnTo>
                    <a:lnTo>
                      <a:pt x="355180" y="346138"/>
                    </a:lnTo>
                    <a:lnTo>
                      <a:pt x="314642" y="386588"/>
                    </a:lnTo>
                    <a:lnTo>
                      <a:pt x="276999" y="429856"/>
                    </a:lnTo>
                    <a:lnTo>
                      <a:pt x="240322" y="474065"/>
                    </a:lnTo>
                    <a:lnTo>
                      <a:pt x="206540" y="521093"/>
                    </a:lnTo>
                    <a:lnTo>
                      <a:pt x="175653" y="569061"/>
                    </a:lnTo>
                    <a:lnTo>
                      <a:pt x="146710" y="617969"/>
                    </a:lnTo>
                    <a:lnTo>
                      <a:pt x="119684" y="668756"/>
                    </a:lnTo>
                    <a:lnTo>
                      <a:pt x="95554" y="721436"/>
                    </a:lnTo>
                    <a:lnTo>
                      <a:pt x="73355" y="775042"/>
                    </a:lnTo>
                    <a:lnTo>
                      <a:pt x="54051" y="829602"/>
                    </a:lnTo>
                    <a:lnTo>
                      <a:pt x="38608" y="886040"/>
                    </a:lnTo>
                    <a:lnTo>
                      <a:pt x="25095" y="943419"/>
                    </a:lnTo>
                    <a:lnTo>
                      <a:pt x="13512" y="1001737"/>
                    </a:lnTo>
                    <a:lnTo>
                      <a:pt x="6756" y="1060043"/>
                    </a:lnTo>
                    <a:lnTo>
                      <a:pt x="1930" y="1120241"/>
                    </a:lnTo>
                    <a:lnTo>
                      <a:pt x="0" y="1181379"/>
                    </a:lnTo>
                    <a:lnTo>
                      <a:pt x="1212227" y="1181379"/>
                    </a:lnTo>
                    <a:lnTo>
                      <a:pt x="1212227" y="0"/>
                    </a:lnTo>
                    <a:close/>
                  </a:path>
                </a:pathLst>
              </a:custGeom>
              <a:solidFill>
                <a:srgbClr val="FF4C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4450" y="8001"/>
                <a:ext cx="167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2239">
                    <a:moveTo>
                      <a:pt x="60312" y="0"/>
                    </a:moveTo>
                    <a:lnTo>
                      <a:pt x="36834" y="5579"/>
                    </a:lnTo>
                    <a:lnTo>
                      <a:pt x="17664" y="20796"/>
                    </a:lnTo>
                    <a:lnTo>
                      <a:pt x="4739" y="43366"/>
                    </a:lnTo>
                    <a:lnTo>
                      <a:pt x="0" y="71005"/>
                    </a:lnTo>
                    <a:lnTo>
                      <a:pt x="4739" y="98637"/>
                    </a:lnTo>
                    <a:lnTo>
                      <a:pt x="17664" y="121204"/>
                    </a:lnTo>
                    <a:lnTo>
                      <a:pt x="36834" y="136419"/>
                    </a:lnTo>
                    <a:lnTo>
                      <a:pt x="60312" y="141998"/>
                    </a:lnTo>
                    <a:lnTo>
                      <a:pt x="83791" y="136419"/>
                    </a:lnTo>
                    <a:lnTo>
                      <a:pt x="102966" y="121204"/>
                    </a:lnTo>
                    <a:lnTo>
                      <a:pt x="115896" y="98637"/>
                    </a:lnTo>
                    <a:lnTo>
                      <a:pt x="120637" y="71005"/>
                    </a:lnTo>
                    <a:lnTo>
                      <a:pt x="115896" y="43366"/>
                    </a:lnTo>
                    <a:lnTo>
                      <a:pt x="102966" y="20796"/>
                    </a:lnTo>
                    <a:lnTo>
                      <a:pt x="83791" y="5579"/>
                    </a:lnTo>
                    <a:lnTo>
                      <a:pt x="60312" y="0"/>
                    </a:lnTo>
                    <a:close/>
                  </a:path>
                </a:pathLst>
              </a:custGeom>
              <a:solidFill>
                <a:srgbClr val="FFFB00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4450" y="8001"/>
                <a:ext cx="167" cy="204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42239">
                    <a:moveTo>
                      <a:pt x="60314" y="141993"/>
                    </a:moveTo>
                    <a:lnTo>
                      <a:pt x="36837" y="136414"/>
                    </a:lnTo>
                    <a:lnTo>
                      <a:pt x="17665" y="121199"/>
                    </a:lnTo>
                    <a:lnTo>
                      <a:pt x="4739" y="98632"/>
                    </a:lnTo>
                    <a:lnTo>
                      <a:pt x="0" y="70997"/>
                    </a:lnTo>
                    <a:lnTo>
                      <a:pt x="4739" y="43362"/>
                    </a:lnTo>
                    <a:lnTo>
                      <a:pt x="17665" y="20794"/>
                    </a:lnTo>
                    <a:lnTo>
                      <a:pt x="36837" y="5579"/>
                    </a:lnTo>
                    <a:lnTo>
                      <a:pt x="60314" y="0"/>
                    </a:lnTo>
                    <a:lnTo>
                      <a:pt x="83792" y="5579"/>
                    </a:lnTo>
                    <a:lnTo>
                      <a:pt x="102964" y="20794"/>
                    </a:lnTo>
                    <a:lnTo>
                      <a:pt x="115890" y="43362"/>
                    </a:lnTo>
                    <a:lnTo>
                      <a:pt x="120630" y="70997"/>
                    </a:lnTo>
                    <a:lnTo>
                      <a:pt x="115890" y="98632"/>
                    </a:lnTo>
                    <a:lnTo>
                      <a:pt x="102964" y="121199"/>
                    </a:lnTo>
                    <a:lnTo>
                      <a:pt x="83792" y="136414"/>
                    </a:lnTo>
                    <a:lnTo>
                      <a:pt x="60314" y="141993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55"/>
              <p:cNvSpPr txBox="1"/>
              <p:nvPr/>
            </p:nvSpPr>
            <p:spPr>
              <a:xfrm>
                <a:off x="4697" y="7829"/>
                <a:ext cx="802" cy="2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200" dirty="0">
                    <a:solidFill>
                      <a:srgbClr val="FFFFFF"/>
                    </a:solidFill>
                    <a:latin typeface="Arial" panose="020B0604020202020204"/>
                    <a:cs typeface="Arial" panose="020B0604020202020204"/>
                  </a:rPr>
                  <a:t>SASD</a:t>
                </a:r>
                <a:endParaRPr sz="1200">
                  <a:latin typeface="Arial" panose="020B0604020202020204"/>
                  <a:cs typeface="Arial" panose="020B0604020202020204"/>
                </a:endParaRPr>
              </a:p>
            </p:txBody>
          </p:sp>
        </p:grpSp>
      </p:grpSp>
      <p:sp>
        <p:nvSpPr>
          <p:cNvPr id="56" name="object 56"/>
          <p:cNvSpPr txBox="1"/>
          <p:nvPr/>
        </p:nvSpPr>
        <p:spPr>
          <a:xfrm>
            <a:off x="3852545" y="4474210"/>
            <a:ext cx="5073015" cy="101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000"/>
              </a:lnSpc>
            </a:pPr>
            <a:r>
              <a:rPr sz="1800" spc="5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面向过</a:t>
            </a:r>
            <a:r>
              <a:rPr sz="1800" spc="5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1800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：以算法作为基本构造单元，强调自顶向下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的功能分解，将功能和数据进行一定程度的分离。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49370" y="3684905"/>
            <a:ext cx="507619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000"/>
              </a:lnSpc>
            </a:pPr>
            <a:r>
              <a:rPr sz="1800" spc="40" dirty="0">
                <a:solidFill>
                  <a:srgbClr val="548235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面向对象</a:t>
            </a:r>
            <a:r>
              <a:rPr sz="1800" spc="40" dirty="0">
                <a:solidFill>
                  <a:srgbClr val="65924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800" spc="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以类为基本程序单元，对象是类的实例化</a:t>
            </a:r>
            <a:r>
              <a:rPr lang="zh-CN" sz="1800" spc="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对象之间以消息传递为基本手段。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object 56"/>
          <p:cNvSpPr txBox="1"/>
          <p:nvPr/>
        </p:nvSpPr>
        <p:spPr>
          <a:xfrm>
            <a:off x="3849370" y="2931160"/>
            <a:ext cx="507682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51435" marR="5080" indent="0">
              <a:lnSpc>
                <a:spcPct val="124000"/>
              </a:lnSpc>
              <a:spcBef>
                <a:spcPts val="650"/>
              </a:spcBef>
            </a:pPr>
            <a:r>
              <a:rPr sz="1800" spc="40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面向构件</a:t>
            </a:r>
            <a:r>
              <a:rPr sz="1800" spc="4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：寻求比类的粒度更大的且易于复用的构件</a:t>
            </a:r>
            <a:r>
              <a:rPr lang="zh-CN" sz="1800" spc="4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期望实现软件的再工程</a:t>
            </a:r>
            <a:r>
              <a:rPr sz="1800" spc="-1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1" name="object 56"/>
          <p:cNvSpPr txBox="1"/>
          <p:nvPr/>
        </p:nvSpPr>
        <p:spPr>
          <a:xfrm>
            <a:off x="3849370" y="2139315"/>
            <a:ext cx="5190490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>
              <a:lnSpc>
                <a:spcPct val="124000"/>
              </a:lnSpc>
            </a:pPr>
            <a:r>
              <a:rPr sz="1800" spc="45" dirty="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面向服务</a:t>
            </a:r>
            <a:r>
              <a:rPr sz="1800" spc="4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：在应用表现层次上将软件构件化，即应用</a:t>
            </a:r>
            <a:r>
              <a:rPr sz="18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业务过程由服务组成，而服务由构件组装而成。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828" y="312261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软件开发的基本策略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2235" y="2016125"/>
            <a:ext cx="1724025" cy="568960"/>
          </a:xfrm>
          <a:prstGeom prst="rect">
            <a:avLst/>
          </a:prstGeom>
          <a:solidFill>
            <a:srgbClr val="7A4779"/>
          </a:solidFill>
        </p:spPr>
        <p:txBody>
          <a:bodyPr vert="horz" wrap="square" lIns="0" tIns="203358" rIns="0" bIns="0" rtlCol="0">
            <a:spAutoFit/>
          </a:bodyPr>
          <a:lstStyle/>
          <a:p>
            <a:pPr marL="306705" indent="-10160">
              <a:lnSpc>
                <a:spcPct val="100000"/>
              </a:lnSpc>
              <a:spcBef>
                <a:spcPts val="213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软件复用</a:t>
            </a:r>
            <a:endParaRPr dirty="0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65" y="2927350"/>
            <a:ext cx="1724660" cy="568960"/>
          </a:xfrm>
          <a:prstGeom prst="rect">
            <a:avLst/>
          </a:prstGeom>
          <a:solidFill>
            <a:srgbClr val="515151"/>
          </a:solidFill>
        </p:spPr>
        <p:txBody>
          <a:bodyPr vert="horz" wrap="square" lIns="0" tIns="203358" rIns="0" bIns="0" rtlCol="0">
            <a:spAutoFit/>
          </a:bodyPr>
          <a:lstStyle/>
          <a:p>
            <a:pPr marL="295275" indent="0">
              <a:lnSpc>
                <a:spcPct val="100000"/>
              </a:lnSpc>
              <a:spcBef>
                <a:spcPts val="213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分而治之</a:t>
            </a:r>
            <a:endParaRPr dirty="0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965" y="3857625"/>
            <a:ext cx="1724660" cy="568960"/>
          </a:xfrm>
          <a:prstGeom prst="rect">
            <a:avLst/>
          </a:prstGeom>
          <a:solidFill>
            <a:srgbClr val="7A4779"/>
          </a:solidFill>
        </p:spPr>
        <p:txBody>
          <a:bodyPr vert="horz" wrap="square" lIns="0" tIns="203358" rIns="0" bIns="0" rtlCol="0">
            <a:spAutoFit/>
          </a:bodyPr>
          <a:lstStyle/>
          <a:p>
            <a:pPr marL="326390" indent="0">
              <a:lnSpc>
                <a:spcPct val="100000"/>
              </a:lnSpc>
              <a:spcBef>
                <a:spcPts val="213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逐步演进</a:t>
            </a:r>
            <a:endParaRPr dirty="0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30" y="4803140"/>
            <a:ext cx="1724660" cy="568960"/>
          </a:xfrm>
          <a:prstGeom prst="rect">
            <a:avLst/>
          </a:prstGeom>
          <a:solidFill>
            <a:srgbClr val="515151"/>
          </a:solidFill>
        </p:spPr>
        <p:txBody>
          <a:bodyPr vert="horz" wrap="square" lIns="0" tIns="203358" rIns="0" bIns="0" rtlCol="0">
            <a:spAutoFit/>
          </a:bodyPr>
          <a:lstStyle/>
          <a:p>
            <a:pPr marL="316865" indent="0">
              <a:lnSpc>
                <a:spcPct val="100000"/>
              </a:lnSpc>
              <a:spcBef>
                <a:spcPts val="2135"/>
              </a:spcBef>
            </a:pPr>
            <a:r>
              <a:rPr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优化折中</a:t>
            </a:r>
            <a:endParaRPr dirty="0">
              <a:solidFill>
                <a:srgbClr val="FFFFF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7535" y="2933065"/>
            <a:ext cx="6759575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将一个复杂的问题分解成若干个简单的问题，然后逐个解决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defTabSz="0">
              <a:lnSpc>
                <a:spcPct val="100000"/>
              </a:lnSpc>
              <a:spcBef>
                <a:spcPts val="600"/>
              </a:spcBef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来源于人们生活与工作的经验，完全适合于技术领域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5630" y="3853815"/>
            <a:ext cx="700532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软件开发是自底向上逐步有序的生长过程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defTabSz="0">
              <a:lnSpc>
                <a:spcPct val="100000"/>
              </a:lnSpc>
              <a:spcBef>
                <a:spcPts val="600"/>
              </a:spcBef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小步快跑：每走完一步再调整并为下一步确定方向，直到终点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5630" y="4808220"/>
            <a:ext cx="7475855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优化：优化软件的各个质量特性，如运行速度、资源利用、用户体验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defTabSz="0">
              <a:lnSpc>
                <a:spcPct val="100000"/>
              </a:lnSpc>
              <a:spcBef>
                <a:spcPts val="600"/>
              </a:spcBef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折中：通过协调各个质量特性，实现整体质量的最优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3410" y="2004695"/>
            <a:ext cx="725170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0">
              <a:lnSpc>
                <a:spcPct val="100000"/>
              </a:lnSpc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构造一个新的系统不必从零做起，直接复用已有的构件进行组装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defTabSz="0">
              <a:lnSpc>
                <a:spcPct val="100000"/>
              </a:lnSpc>
              <a:spcBef>
                <a:spcPts val="600"/>
              </a:spcBef>
              <a:tabLst>
                <a:tab pos="3581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•	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构件是经过反复使用验证的，由其组成的新系统具有较高的质量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/>
        </p:nvSpPr>
        <p:spPr>
          <a:xfrm>
            <a:off x="679450" y="34925"/>
            <a:ext cx="6017260" cy="14319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华文琥珀" panose="02010800040101010101" pitchFamily="2" charset="-122"/>
              </a:rPr>
              <a:t>软件工程的基本原理</a:t>
            </a:r>
            <a:endParaRPr lang="zh-CN" altLang="en-US" dirty="0">
              <a:solidFill>
                <a:schemeClr val="bg1"/>
              </a:solidFill>
              <a:latin typeface="华文琥珀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1257300" y="1330960"/>
            <a:ext cx="7258050" cy="496189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用分阶段的生命周期计划严格管理</a:t>
            </a:r>
            <a:endParaRPr lang="zh-CN" altLang="en-US" sz="2600" kern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坚持进行阶段评审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实行严格的产品控制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采用现代程序设计技术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结果应能清楚地审查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开发小组的人员应少而精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不断改进软件工程实践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sym typeface="+mn-ea"/>
            </a:endParaRPr>
          </a:p>
          <a:p>
            <a:pPr marL="0" indent="0">
              <a:buNone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773" y="252571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美国</a:t>
            </a:r>
            <a:r>
              <a:rPr spc="-5" dirty="0">
                <a:latin typeface="Arial" panose="020B0604020202020204"/>
                <a:cs typeface="Arial" panose="020B0604020202020204"/>
              </a:rPr>
              <a:t>Standish</a:t>
            </a:r>
            <a:r>
              <a:rPr spc="-5" dirty="0"/>
              <a:t>集团的调查报告</a:t>
            </a:r>
            <a:endParaRPr spc="-5" dirty="0"/>
          </a:p>
        </p:txBody>
      </p:sp>
      <p:grpSp>
        <p:nvGrpSpPr>
          <p:cNvPr id="100" name="组合 99"/>
          <p:cNvGrpSpPr/>
          <p:nvPr/>
        </p:nvGrpSpPr>
        <p:grpSpPr>
          <a:xfrm>
            <a:off x="184785" y="2844165"/>
            <a:ext cx="8979289" cy="3119120"/>
            <a:chOff x="1041" y="3118"/>
            <a:chExt cx="12565" cy="4912"/>
          </a:xfrm>
        </p:grpSpPr>
        <p:sp>
          <p:nvSpPr>
            <p:cNvPr id="3" name="object 3"/>
            <p:cNvSpPr/>
            <p:nvPr/>
          </p:nvSpPr>
          <p:spPr>
            <a:xfrm>
              <a:off x="13049" y="6214"/>
              <a:ext cx="212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72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" name="object 4"/>
            <p:cNvSpPr/>
            <p:nvPr/>
          </p:nvSpPr>
          <p:spPr>
            <a:xfrm>
              <a:off x="11777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3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" name="object 5"/>
            <p:cNvSpPr/>
            <p:nvPr/>
          </p:nvSpPr>
          <p:spPr>
            <a:xfrm>
              <a:off x="10511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4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9239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7968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4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/>
            <p:nvPr/>
          </p:nvSpPr>
          <p:spPr>
            <a:xfrm>
              <a:off x="6697" y="6214"/>
              <a:ext cx="428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361607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5430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4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9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7" y="6214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5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7" y="6214"/>
              <a:ext cx="215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0" y="0"/>
                  </a:moveTo>
                  <a:lnTo>
                    <a:pt x="18117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49" y="5629"/>
              <a:ext cx="212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723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77" y="5629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3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26" y="5629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1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55" y="5629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2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8" y="5629"/>
              <a:ext cx="702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4359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697" y="5629"/>
              <a:ext cx="428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361607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0" y="5629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4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159" y="5629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887" y="5629"/>
              <a:ext cx="422" cy="0"/>
            </a:xfrm>
            <a:custGeom>
              <a:avLst/>
              <a:gdLst/>
              <a:ahLst/>
              <a:cxnLst/>
              <a:rect l="l" t="t" r="r" b="b"/>
              <a:pathLst>
                <a:path w="357505">
                  <a:moveTo>
                    <a:pt x="0" y="0"/>
                  </a:moveTo>
                  <a:lnTo>
                    <a:pt x="35745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7" y="5629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79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64" y="5040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41979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98" y="5040"/>
              <a:ext cx="702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4359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26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1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8955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2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688" y="5040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7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1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5" y="5040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9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4">
                  <a:moveTo>
                    <a:pt x="0" y="0"/>
                  </a:moveTo>
                  <a:lnTo>
                    <a:pt x="59851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887" y="5040"/>
              <a:ext cx="707" cy="0"/>
            </a:xfrm>
            <a:custGeom>
              <a:avLst/>
              <a:gdLst/>
              <a:ahLst/>
              <a:cxnLst/>
              <a:rect l="l" t="t" r="r" b="b"/>
              <a:pathLst>
                <a:path w="598805">
                  <a:moveTo>
                    <a:pt x="0" y="0"/>
                  </a:moveTo>
                  <a:lnTo>
                    <a:pt x="59852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827" y="5040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79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2764" y="4456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419794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98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26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8955" y="4456"/>
              <a:ext cx="992" cy="0"/>
            </a:xfrm>
            <a:custGeom>
              <a:avLst/>
              <a:gdLst/>
              <a:ahLst/>
              <a:cxnLst/>
              <a:rect l="l" t="t" r="r" b="b"/>
              <a:pathLst>
                <a:path w="840104">
                  <a:moveTo>
                    <a:pt x="0" y="0"/>
                  </a:moveTo>
                  <a:lnTo>
                    <a:pt x="839597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688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7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418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5145" y="4456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2607" y="4456"/>
              <a:ext cx="2258" cy="0"/>
            </a:xfrm>
            <a:custGeom>
              <a:avLst/>
              <a:gdLst/>
              <a:ahLst/>
              <a:cxnLst/>
              <a:rect l="l" t="t" r="r" b="b"/>
              <a:pathLst>
                <a:path w="1911985">
                  <a:moveTo>
                    <a:pt x="0" y="0"/>
                  </a:moveTo>
                  <a:lnTo>
                    <a:pt x="191192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827" y="4456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79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955" y="3867"/>
              <a:ext cx="4306" cy="0"/>
            </a:xfrm>
            <a:custGeom>
              <a:avLst/>
              <a:gdLst/>
              <a:ahLst/>
              <a:cxnLst/>
              <a:rect l="l" t="t" r="r" b="b"/>
              <a:pathLst>
                <a:path w="3645534">
                  <a:moveTo>
                    <a:pt x="0" y="0"/>
                  </a:moveTo>
                  <a:lnTo>
                    <a:pt x="3645138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688" y="3867"/>
              <a:ext cx="987" cy="0"/>
            </a:xfrm>
            <a:custGeom>
              <a:avLst/>
              <a:gdLst/>
              <a:ahLst/>
              <a:cxnLst/>
              <a:rect l="l" t="t" r="r" b="b"/>
              <a:pathLst>
                <a:path w="835659">
                  <a:moveTo>
                    <a:pt x="0" y="0"/>
                  </a:moveTo>
                  <a:lnTo>
                    <a:pt x="83543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2607" y="3867"/>
              <a:ext cx="4796" cy="0"/>
            </a:xfrm>
            <a:custGeom>
              <a:avLst/>
              <a:gdLst/>
              <a:ahLst/>
              <a:cxnLst/>
              <a:rect l="l" t="t" r="r" b="b"/>
              <a:pathLst>
                <a:path w="4060825">
                  <a:moveTo>
                    <a:pt x="0" y="0"/>
                  </a:moveTo>
                  <a:lnTo>
                    <a:pt x="4060761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1827" y="3867"/>
              <a:ext cx="497" cy="0"/>
            </a:xfrm>
            <a:custGeom>
              <a:avLst/>
              <a:gdLst/>
              <a:ahLst/>
              <a:cxnLst/>
              <a:rect l="l" t="t" r="r" b="b"/>
              <a:pathLst>
                <a:path w="420369">
                  <a:moveTo>
                    <a:pt x="0" y="0"/>
                  </a:moveTo>
                  <a:lnTo>
                    <a:pt x="41979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827" y="3283"/>
              <a:ext cx="11434" cy="0"/>
            </a:xfrm>
            <a:custGeom>
              <a:avLst/>
              <a:gdLst/>
              <a:ahLst/>
              <a:cxnLst/>
              <a:rect l="l" t="t" r="r" b="b"/>
              <a:pathLst>
                <a:path w="9680575">
                  <a:moveTo>
                    <a:pt x="0" y="0"/>
                  </a:moveTo>
                  <a:lnTo>
                    <a:pt x="9680176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2041" y="5863"/>
              <a:ext cx="283" cy="940"/>
            </a:xfrm>
            <a:custGeom>
              <a:avLst/>
              <a:gdLst/>
              <a:ahLst/>
              <a:cxnLst/>
              <a:rect l="l" t="t" r="r" b="b"/>
              <a:pathLst>
                <a:path w="239394" h="795654">
                  <a:moveTo>
                    <a:pt x="0" y="0"/>
                  </a:moveTo>
                  <a:lnTo>
                    <a:pt x="238988" y="0"/>
                  </a:lnTo>
                  <a:lnTo>
                    <a:pt x="238988" y="795108"/>
                  </a:lnTo>
                  <a:lnTo>
                    <a:pt x="0" y="795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3309" y="5217"/>
              <a:ext cx="285" cy="1586"/>
            </a:xfrm>
            <a:custGeom>
              <a:avLst/>
              <a:gdLst/>
              <a:ahLst/>
              <a:cxnLst/>
              <a:rect l="l" t="t" r="r" b="b"/>
              <a:pathLst>
                <a:path w="241300" h="1342389">
                  <a:moveTo>
                    <a:pt x="241071" y="0"/>
                  </a:moveTo>
                  <a:lnTo>
                    <a:pt x="0" y="0"/>
                  </a:lnTo>
                  <a:lnTo>
                    <a:pt x="0" y="1341996"/>
                  </a:lnTo>
                  <a:lnTo>
                    <a:pt x="241071" y="1341996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581" y="5276"/>
              <a:ext cx="285" cy="1526"/>
            </a:xfrm>
            <a:custGeom>
              <a:avLst/>
              <a:gdLst/>
              <a:ahLst/>
              <a:cxnLst/>
              <a:rect l="l" t="t" r="r" b="b"/>
              <a:pathLst>
                <a:path w="241300" h="1292225">
                  <a:moveTo>
                    <a:pt x="241058" y="0"/>
                  </a:moveTo>
                  <a:lnTo>
                    <a:pt x="0" y="0"/>
                  </a:lnTo>
                  <a:lnTo>
                    <a:pt x="0" y="1292110"/>
                  </a:lnTo>
                  <a:lnTo>
                    <a:pt x="241058" y="1292110"/>
                  </a:lnTo>
                  <a:lnTo>
                    <a:pt x="241058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52" y="5158"/>
              <a:ext cx="281" cy="1644"/>
            </a:xfrm>
            <a:custGeom>
              <a:avLst/>
              <a:gdLst/>
              <a:ahLst/>
              <a:cxnLst/>
              <a:rect l="l" t="t" r="r" b="b"/>
              <a:pathLst>
                <a:path w="237489" h="1391920">
                  <a:moveTo>
                    <a:pt x="236918" y="0"/>
                  </a:moveTo>
                  <a:lnTo>
                    <a:pt x="0" y="0"/>
                  </a:lnTo>
                  <a:lnTo>
                    <a:pt x="0" y="1391869"/>
                  </a:lnTo>
                  <a:lnTo>
                    <a:pt x="236918" y="1391869"/>
                  </a:lnTo>
                  <a:lnTo>
                    <a:pt x="236918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124" y="4805"/>
              <a:ext cx="281" cy="1998"/>
            </a:xfrm>
            <a:custGeom>
              <a:avLst/>
              <a:gdLst/>
              <a:ahLst/>
              <a:cxnLst/>
              <a:rect l="l" t="t" r="r" b="b"/>
              <a:pathLst>
                <a:path w="237489" h="1691639">
                  <a:moveTo>
                    <a:pt x="236905" y="0"/>
                  </a:moveTo>
                  <a:lnTo>
                    <a:pt x="0" y="0"/>
                  </a:lnTo>
                  <a:lnTo>
                    <a:pt x="0" y="1691131"/>
                  </a:lnTo>
                  <a:lnTo>
                    <a:pt x="236905" y="1691131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390" y="5099"/>
              <a:ext cx="285" cy="1703"/>
            </a:xfrm>
            <a:custGeom>
              <a:avLst/>
              <a:gdLst/>
              <a:ahLst/>
              <a:cxnLst/>
              <a:rect l="l" t="t" r="r" b="b"/>
              <a:pathLst>
                <a:path w="241300" h="1442085">
                  <a:moveTo>
                    <a:pt x="241071" y="0"/>
                  </a:moveTo>
                  <a:lnTo>
                    <a:pt x="0" y="0"/>
                  </a:lnTo>
                  <a:lnTo>
                    <a:pt x="0" y="1441742"/>
                  </a:lnTo>
                  <a:lnTo>
                    <a:pt x="241071" y="1441742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662" y="4746"/>
              <a:ext cx="285" cy="2057"/>
            </a:xfrm>
            <a:custGeom>
              <a:avLst/>
              <a:gdLst/>
              <a:ahLst/>
              <a:cxnLst/>
              <a:rect l="l" t="t" r="r" b="b"/>
              <a:pathLst>
                <a:path w="241300" h="1741170">
                  <a:moveTo>
                    <a:pt x="241071" y="0"/>
                  </a:moveTo>
                  <a:lnTo>
                    <a:pt x="0" y="0"/>
                  </a:lnTo>
                  <a:lnTo>
                    <a:pt x="0" y="1741004"/>
                  </a:lnTo>
                  <a:lnTo>
                    <a:pt x="241071" y="1741004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10933" y="4923"/>
              <a:ext cx="281" cy="1880"/>
            </a:xfrm>
            <a:custGeom>
              <a:avLst/>
              <a:gdLst/>
              <a:ahLst/>
              <a:cxnLst/>
              <a:rect l="l" t="t" r="r" b="b"/>
              <a:pathLst>
                <a:path w="237490" h="1591945">
                  <a:moveTo>
                    <a:pt x="236918" y="0"/>
                  </a:moveTo>
                  <a:lnTo>
                    <a:pt x="0" y="0"/>
                  </a:lnTo>
                  <a:lnTo>
                    <a:pt x="0" y="1591373"/>
                  </a:lnTo>
                  <a:lnTo>
                    <a:pt x="236918" y="1591373"/>
                  </a:lnTo>
                  <a:lnTo>
                    <a:pt x="236918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2200" y="4628"/>
              <a:ext cx="285" cy="2174"/>
            </a:xfrm>
            <a:custGeom>
              <a:avLst/>
              <a:gdLst/>
              <a:ahLst/>
              <a:cxnLst/>
              <a:rect l="l" t="t" r="r" b="b"/>
              <a:pathLst>
                <a:path w="241300" h="1840864">
                  <a:moveTo>
                    <a:pt x="241071" y="0"/>
                  </a:moveTo>
                  <a:lnTo>
                    <a:pt x="0" y="0"/>
                  </a:lnTo>
                  <a:lnTo>
                    <a:pt x="0" y="1840750"/>
                  </a:lnTo>
                  <a:lnTo>
                    <a:pt x="241071" y="1840750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2323" y="3690"/>
              <a:ext cx="285" cy="3112"/>
            </a:xfrm>
            <a:custGeom>
              <a:avLst/>
              <a:gdLst/>
              <a:ahLst/>
              <a:cxnLst/>
              <a:rect l="l" t="t" r="r" b="b"/>
              <a:pathLst>
                <a:path w="241300" h="2634615">
                  <a:moveTo>
                    <a:pt x="241071" y="0"/>
                  </a:moveTo>
                  <a:lnTo>
                    <a:pt x="0" y="0"/>
                  </a:lnTo>
                  <a:lnTo>
                    <a:pt x="0" y="2634615"/>
                  </a:lnTo>
                  <a:lnTo>
                    <a:pt x="241071" y="2634615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3594" y="4864"/>
              <a:ext cx="281" cy="1939"/>
            </a:xfrm>
            <a:custGeom>
              <a:avLst/>
              <a:gdLst/>
              <a:ahLst/>
              <a:cxnLst/>
              <a:rect l="l" t="t" r="r" b="b"/>
              <a:pathLst>
                <a:path w="237489" h="1641475">
                  <a:moveTo>
                    <a:pt x="236905" y="0"/>
                  </a:moveTo>
                  <a:lnTo>
                    <a:pt x="0" y="0"/>
                  </a:lnTo>
                  <a:lnTo>
                    <a:pt x="0" y="1641246"/>
                  </a:lnTo>
                  <a:lnTo>
                    <a:pt x="236905" y="1641246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865" y="4103"/>
              <a:ext cx="281" cy="2700"/>
            </a:xfrm>
            <a:custGeom>
              <a:avLst/>
              <a:gdLst/>
              <a:ahLst/>
              <a:cxnLst/>
              <a:rect l="l" t="t" r="r" b="b"/>
              <a:pathLst>
                <a:path w="237489" h="2286000">
                  <a:moveTo>
                    <a:pt x="236918" y="0"/>
                  </a:moveTo>
                  <a:lnTo>
                    <a:pt x="0" y="0"/>
                  </a:lnTo>
                  <a:lnTo>
                    <a:pt x="0" y="2285491"/>
                  </a:lnTo>
                  <a:lnTo>
                    <a:pt x="236918" y="2285491"/>
                  </a:lnTo>
                  <a:lnTo>
                    <a:pt x="236918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6132" y="3926"/>
              <a:ext cx="285" cy="2876"/>
            </a:xfrm>
            <a:custGeom>
              <a:avLst/>
              <a:gdLst/>
              <a:ahLst/>
              <a:cxnLst/>
              <a:rect l="l" t="t" r="r" b="b"/>
              <a:pathLst>
                <a:path w="241300" h="2435225">
                  <a:moveTo>
                    <a:pt x="241071" y="0"/>
                  </a:moveTo>
                  <a:lnTo>
                    <a:pt x="0" y="0"/>
                  </a:lnTo>
                  <a:lnTo>
                    <a:pt x="0" y="2435110"/>
                  </a:lnTo>
                  <a:lnTo>
                    <a:pt x="241071" y="2435110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403" y="3808"/>
              <a:ext cx="285" cy="2994"/>
            </a:xfrm>
            <a:custGeom>
              <a:avLst/>
              <a:gdLst/>
              <a:ahLst/>
              <a:cxnLst/>
              <a:rect l="l" t="t" r="r" b="b"/>
              <a:pathLst>
                <a:path w="241300" h="2534920">
                  <a:moveTo>
                    <a:pt x="241071" y="0"/>
                  </a:moveTo>
                  <a:lnTo>
                    <a:pt x="0" y="0"/>
                  </a:lnTo>
                  <a:lnTo>
                    <a:pt x="0" y="2534869"/>
                  </a:lnTo>
                  <a:lnTo>
                    <a:pt x="241071" y="2534869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8675" y="3690"/>
              <a:ext cx="281" cy="3112"/>
            </a:xfrm>
            <a:custGeom>
              <a:avLst/>
              <a:gdLst/>
              <a:ahLst/>
              <a:cxnLst/>
              <a:rect l="l" t="t" r="r" b="b"/>
              <a:pathLst>
                <a:path w="237490" h="2634615">
                  <a:moveTo>
                    <a:pt x="236905" y="0"/>
                  </a:moveTo>
                  <a:lnTo>
                    <a:pt x="0" y="0"/>
                  </a:lnTo>
                  <a:lnTo>
                    <a:pt x="0" y="2634615"/>
                  </a:lnTo>
                  <a:lnTo>
                    <a:pt x="236905" y="2634615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946" y="4103"/>
              <a:ext cx="281" cy="2700"/>
            </a:xfrm>
            <a:custGeom>
              <a:avLst/>
              <a:gdLst/>
              <a:ahLst/>
              <a:cxnLst/>
              <a:rect l="l" t="t" r="r" b="b"/>
              <a:pathLst>
                <a:path w="237490" h="2286000">
                  <a:moveTo>
                    <a:pt x="236905" y="0"/>
                  </a:moveTo>
                  <a:lnTo>
                    <a:pt x="0" y="0"/>
                  </a:lnTo>
                  <a:lnTo>
                    <a:pt x="0" y="2285491"/>
                  </a:lnTo>
                  <a:lnTo>
                    <a:pt x="236905" y="2285491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1213" y="4221"/>
              <a:ext cx="285" cy="2582"/>
            </a:xfrm>
            <a:custGeom>
              <a:avLst/>
              <a:gdLst/>
              <a:ahLst/>
              <a:cxnLst/>
              <a:rect l="l" t="t" r="r" b="b"/>
              <a:pathLst>
                <a:path w="241300" h="2186304">
                  <a:moveTo>
                    <a:pt x="241071" y="0"/>
                  </a:moveTo>
                  <a:lnTo>
                    <a:pt x="0" y="0"/>
                  </a:lnTo>
                  <a:lnTo>
                    <a:pt x="0" y="2185733"/>
                  </a:lnTo>
                  <a:lnTo>
                    <a:pt x="241071" y="2185733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2484" y="4338"/>
              <a:ext cx="281" cy="2464"/>
            </a:xfrm>
            <a:custGeom>
              <a:avLst/>
              <a:gdLst/>
              <a:ahLst/>
              <a:cxnLst/>
              <a:rect l="l" t="t" r="r" b="b"/>
              <a:pathLst>
                <a:path w="237490" h="2085975">
                  <a:moveTo>
                    <a:pt x="236905" y="0"/>
                  </a:moveTo>
                  <a:lnTo>
                    <a:pt x="0" y="0"/>
                  </a:lnTo>
                  <a:lnTo>
                    <a:pt x="0" y="2085987"/>
                  </a:lnTo>
                  <a:lnTo>
                    <a:pt x="236905" y="2085987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2607" y="4981"/>
              <a:ext cx="281" cy="1821"/>
            </a:xfrm>
            <a:custGeom>
              <a:avLst/>
              <a:gdLst/>
              <a:ahLst/>
              <a:cxnLst/>
              <a:rect l="l" t="t" r="r" b="b"/>
              <a:pathLst>
                <a:path w="237489" h="1541779">
                  <a:moveTo>
                    <a:pt x="236905" y="0"/>
                  </a:moveTo>
                  <a:lnTo>
                    <a:pt x="0" y="0"/>
                  </a:lnTo>
                  <a:lnTo>
                    <a:pt x="0" y="1541500"/>
                  </a:lnTo>
                  <a:lnTo>
                    <a:pt x="236905" y="1541500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3874" y="4456"/>
              <a:ext cx="285" cy="2346"/>
            </a:xfrm>
            <a:custGeom>
              <a:avLst/>
              <a:gdLst/>
              <a:ahLst/>
              <a:cxnLst/>
              <a:rect l="l" t="t" r="r" b="b"/>
              <a:pathLst>
                <a:path w="241300" h="1986279">
                  <a:moveTo>
                    <a:pt x="241071" y="0"/>
                  </a:moveTo>
                  <a:lnTo>
                    <a:pt x="0" y="0"/>
                  </a:lnTo>
                  <a:lnTo>
                    <a:pt x="0" y="1986229"/>
                  </a:lnTo>
                  <a:lnTo>
                    <a:pt x="241071" y="1986229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5145" y="5158"/>
              <a:ext cx="285" cy="1644"/>
            </a:xfrm>
            <a:custGeom>
              <a:avLst/>
              <a:gdLst/>
              <a:ahLst/>
              <a:cxnLst/>
              <a:rect l="l" t="t" r="r" b="b"/>
              <a:pathLst>
                <a:path w="241300" h="1391920">
                  <a:moveTo>
                    <a:pt x="241071" y="0"/>
                  </a:moveTo>
                  <a:lnTo>
                    <a:pt x="0" y="0"/>
                  </a:lnTo>
                  <a:lnTo>
                    <a:pt x="0" y="1391869"/>
                  </a:lnTo>
                  <a:lnTo>
                    <a:pt x="241071" y="1391869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6417" y="5453"/>
              <a:ext cx="281" cy="1350"/>
            </a:xfrm>
            <a:custGeom>
              <a:avLst/>
              <a:gdLst/>
              <a:ahLst/>
              <a:cxnLst/>
              <a:rect l="l" t="t" r="r" b="b"/>
              <a:pathLst>
                <a:path w="237489" h="1143000">
                  <a:moveTo>
                    <a:pt x="236905" y="0"/>
                  </a:moveTo>
                  <a:lnTo>
                    <a:pt x="0" y="0"/>
                  </a:lnTo>
                  <a:lnTo>
                    <a:pt x="0" y="1142491"/>
                  </a:lnTo>
                  <a:lnTo>
                    <a:pt x="236905" y="1142491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7688" y="5924"/>
              <a:ext cx="281" cy="878"/>
            </a:xfrm>
            <a:custGeom>
              <a:avLst/>
              <a:gdLst/>
              <a:ahLst/>
              <a:cxnLst/>
              <a:rect l="l" t="t" r="r" b="b"/>
              <a:pathLst>
                <a:path w="237490" h="743585">
                  <a:moveTo>
                    <a:pt x="236918" y="0"/>
                  </a:moveTo>
                  <a:lnTo>
                    <a:pt x="0" y="0"/>
                  </a:lnTo>
                  <a:lnTo>
                    <a:pt x="0" y="743470"/>
                  </a:lnTo>
                  <a:lnTo>
                    <a:pt x="236918" y="743470"/>
                  </a:lnTo>
                  <a:lnTo>
                    <a:pt x="236918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8955" y="5747"/>
              <a:ext cx="285" cy="1055"/>
            </a:xfrm>
            <a:custGeom>
              <a:avLst/>
              <a:gdLst/>
              <a:ahLst/>
              <a:cxnLst/>
              <a:rect l="l" t="t" r="r" b="b"/>
              <a:pathLst>
                <a:path w="241300" h="893445">
                  <a:moveTo>
                    <a:pt x="241071" y="0"/>
                  </a:moveTo>
                  <a:lnTo>
                    <a:pt x="0" y="0"/>
                  </a:lnTo>
                  <a:lnTo>
                    <a:pt x="0" y="893102"/>
                  </a:lnTo>
                  <a:lnTo>
                    <a:pt x="241071" y="893102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10226" y="5688"/>
              <a:ext cx="285" cy="1114"/>
            </a:xfrm>
            <a:custGeom>
              <a:avLst/>
              <a:gdLst/>
              <a:ahLst/>
              <a:cxnLst/>
              <a:rect l="l" t="t" r="r" b="b"/>
              <a:pathLst>
                <a:path w="241300" h="942975">
                  <a:moveTo>
                    <a:pt x="241071" y="0"/>
                  </a:moveTo>
                  <a:lnTo>
                    <a:pt x="0" y="0"/>
                  </a:lnTo>
                  <a:lnTo>
                    <a:pt x="0" y="942987"/>
                  </a:lnTo>
                  <a:lnTo>
                    <a:pt x="241071" y="942987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1498" y="5394"/>
              <a:ext cx="281" cy="1409"/>
            </a:xfrm>
            <a:custGeom>
              <a:avLst/>
              <a:gdLst/>
              <a:ahLst/>
              <a:cxnLst/>
              <a:rect l="l" t="t" r="r" b="b"/>
              <a:pathLst>
                <a:path w="237490" h="1192529">
                  <a:moveTo>
                    <a:pt x="236905" y="0"/>
                  </a:moveTo>
                  <a:lnTo>
                    <a:pt x="0" y="0"/>
                  </a:lnTo>
                  <a:lnTo>
                    <a:pt x="0" y="1192364"/>
                  </a:lnTo>
                  <a:lnTo>
                    <a:pt x="236905" y="1192364"/>
                  </a:lnTo>
                  <a:lnTo>
                    <a:pt x="236905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12764" y="5571"/>
              <a:ext cx="285" cy="1232"/>
            </a:xfrm>
            <a:custGeom>
              <a:avLst/>
              <a:gdLst/>
              <a:ahLst/>
              <a:cxnLst/>
              <a:rect l="l" t="t" r="r" b="b"/>
              <a:pathLst>
                <a:path w="241300" h="1043304">
                  <a:moveTo>
                    <a:pt x="241071" y="0"/>
                  </a:moveTo>
                  <a:lnTo>
                    <a:pt x="0" y="0"/>
                  </a:lnTo>
                  <a:lnTo>
                    <a:pt x="0" y="1042733"/>
                  </a:lnTo>
                  <a:lnTo>
                    <a:pt x="241071" y="1042733"/>
                  </a:lnTo>
                  <a:lnTo>
                    <a:pt x="241071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1829" y="3280"/>
              <a:ext cx="0" cy="3522"/>
            </a:xfrm>
            <a:custGeom>
              <a:avLst/>
              <a:gdLst/>
              <a:ahLst/>
              <a:cxnLst/>
              <a:rect l="l" t="t" r="r" b="b"/>
              <a:pathLst>
                <a:path h="2981960">
                  <a:moveTo>
                    <a:pt x="0" y="298165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1748" y="6802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1748" y="6214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1748" y="5629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1748" y="5040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1748" y="4456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1748" y="3867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1748" y="3283"/>
              <a:ext cx="79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502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829" y="6802"/>
              <a:ext cx="11432" cy="0"/>
            </a:xfrm>
            <a:custGeom>
              <a:avLst/>
              <a:gdLst/>
              <a:ahLst/>
              <a:cxnLst/>
              <a:rect l="l" t="t" r="r" b="b"/>
              <a:pathLst>
                <a:path w="9678670">
                  <a:moveTo>
                    <a:pt x="0" y="0"/>
                  </a:moveTo>
                  <a:lnTo>
                    <a:pt x="9678675" y="0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827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3098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4370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5641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6908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8179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9451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10722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11989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13260" y="6803"/>
              <a:ext cx="0" cy="79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0"/>
                  </a:moveTo>
                  <a:lnTo>
                    <a:pt x="0" y="66501"/>
                  </a:lnTo>
                </a:path>
              </a:pathLst>
            </a:custGeom>
            <a:ln w="6350">
              <a:solidFill>
                <a:srgbClr val="9B9B9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3" name="object 93"/>
            <p:cNvSpPr txBox="1"/>
            <p:nvPr/>
          </p:nvSpPr>
          <p:spPr>
            <a:xfrm>
              <a:off x="1041" y="3118"/>
              <a:ext cx="571" cy="39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60%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50%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40%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30%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20%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10%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1125">
                <a:latin typeface="Times New Roman" panose="02020603050405020304"/>
                <a:cs typeface="Times New Roman" panose="02020603050405020304"/>
              </a:endParaRPr>
            </a:p>
            <a:p>
              <a:pPr marL="139700">
                <a:lnSpc>
                  <a:spcPct val="100000"/>
                </a:lnSpc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0%</a:t>
              </a:r>
              <a:endParaRPr sz="13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1906" y="777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25730" h="125729">
                  <a:moveTo>
                    <a:pt x="0" y="0"/>
                  </a:moveTo>
                  <a:lnTo>
                    <a:pt x="125526" y="0"/>
                  </a:lnTo>
                  <a:lnTo>
                    <a:pt x="125526" y="125526"/>
                  </a:lnTo>
                  <a:lnTo>
                    <a:pt x="0" y="1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D89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2120" y="6965"/>
              <a:ext cx="3503" cy="1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8895" defTabSz="0">
                <a:lnSpc>
                  <a:spcPct val="100000"/>
                </a:lnSpc>
                <a:tabLst>
                  <a:tab pos="1123950" algn="l"/>
                  <a:tab pos="2199640" algn="l"/>
                </a:tabLst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1994          1996             1998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7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按时完成并在预算内的项目</a:t>
              </a:r>
              <a:endParaRPr sz="135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5610" y="777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25729" h="125729">
                  <a:moveTo>
                    <a:pt x="0" y="0"/>
                  </a:moveTo>
                  <a:lnTo>
                    <a:pt x="125526" y="0"/>
                  </a:lnTo>
                  <a:lnTo>
                    <a:pt x="125526" y="125526"/>
                  </a:lnTo>
                  <a:lnTo>
                    <a:pt x="0" y="1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ACD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5781" y="6965"/>
              <a:ext cx="5291" cy="1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38430" defTabSz="0">
                <a:lnSpc>
                  <a:spcPct val="100000"/>
                </a:lnSpc>
                <a:tabLst>
                  <a:tab pos="1214120" algn="l"/>
                  <a:tab pos="2289175" algn="l"/>
                  <a:tab pos="3364865" algn="l"/>
                </a:tabLst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200</a:t>
              </a:r>
              <a:r>
                <a:rPr sz="1350" dirty="0">
                  <a:latin typeface="Arial" panose="020B0604020202020204"/>
                  <a:cs typeface="Arial" panose="020B0604020202020204"/>
                </a:rPr>
                <a:t>0            </a:t>
              </a:r>
              <a:r>
                <a:rPr sz="1350" spc="-5" dirty="0">
                  <a:latin typeface="Arial" panose="020B0604020202020204"/>
                  <a:cs typeface="Arial" panose="020B0604020202020204"/>
                </a:rPr>
                <a:t>200</a:t>
              </a:r>
              <a:r>
                <a:rPr sz="1350" dirty="0">
                  <a:latin typeface="Arial" panose="020B0604020202020204"/>
                  <a:cs typeface="Arial" panose="020B0604020202020204"/>
                </a:rPr>
                <a:t>2           </a:t>
              </a:r>
              <a:r>
                <a:rPr sz="1350" spc="-5" dirty="0">
                  <a:latin typeface="Arial" panose="020B0604020202020204"/>
                  <a:cs typeface="Arial" panose="020B0604020202020204"/>
                </a:rPr>
                <a:t>200</a:t>
              </a:r>
              <a:r>
                <a:rPr sz="1350" dirty="0">
                  <a:latin typeface="Arial" panose="020B0604020202020204"/>
                  <a:cs typeface="Arial" panose="020B0604020202020204"/>
                </a:rPr>
                <a:t>4           </a:t>
              </a:r>
              <a:r>
                <a:rPr sz="1350" spc="-5" dirty="0">
                  <a:latin typeface="Arial" panose="020B0604020202020204"/>
                  <a:cs typeface="Arial" panose="020B0604020202020204"/>
                </a:rPr>
                <a:t>2006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7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推迟、超过预算或特性有缺陷的项目</a:t>
              </a:r>
              <a:endParaRPr sz="135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10395" y="777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25729" h="125729">
                  <a:moveTo>
                    <a:pt x="0" y="0"/>
                  </a:moveTo>
                  <a:lnTo>
                    <a:pt x="125526" y="0"/>
                  </a:lnTo>
                  <a:lnTo>
                    <a:pt x="125526" y="125526"/>
                  </a:lnTo>
                  <a:lnTo>
                    <a:pt x="0" y="12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94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10595" y="6949"/>
              <a:ext cx="3011" cy="10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89255" defTabSz="0">
                <a:lnSpc>
                  <a:spcPct val="100000"/>
                </a:lnSpc>
                <a:tabLst>
                  <a:tab pos="1464945" algn="l"/>
                </a:tabLst>
              </a:pPr>
              <a:r>
                <a:rPr sz="1350" spc="-5" dirty="0">
                  <a:latin typeface="Arial" panose="020B0604020202020204"/>
                  <a:cs typeface="Arial" panose="020B0604020202020204"/>
                </a:rPr>
                <a:t>200</a:t>
              </a:r>
              <a:r>
                <a:rPr sz="1350" dirty="0">
                  <a:latin typeface="Arial" panose="020B0604020202020204"/>
                  <a:cs typeface="Arial" panose="020B0604020202020204"/>
                </a:rPr>
                <a:t>8          </a:t>
              </a:r>
              <a:r>
                <a:rPr sz="1350" spc="-5" dirty="0">
                  <a:latin typeface="Arial" panose="020B0604020202020204"/>
                  <a:cs typeface="Arial" panose="020B0604020202020204"/>
                </a:rPr>
                <a:t>2010</a:t>
              </a:r>
              <a:endParaRPr sz="1350">
                <a:latin typeface="Arial" panose="020B0604020202020204"/>
                <a:cs typeface="Arial" panose="020B0604020202020204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1725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</a:pPr>
              <a:r>
                <a:rPr sz="1350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完成前取消的项目</a:t>
              </a:r>
              <a:endParaRPr sz="135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955675" y="1640840"/>
            <a:ext cx="74110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错误多、性能低、不可靠、不安全等质量问题！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绪论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565" y="1382395"/>
            <a:ext cx="5991225" cy="5290185"/>
          </a:xfrm>
        </p:spPr>
        <p:txBody>
          <a:bodyPr>
            <a:noAutofit/>
          </a:bodyPr>
          <a:p>
            <a:r>
              <a:rPr lang="zh-CN" altLang="en-US" sz="3200"/>
              <a:t>软件及其特性</a:t>
            </a:r>
            <a:endParaRPr lang="zh-CN" altLang="en-US" sz="3200"/>
          </a:p>
          <a:p>
            <a:r>
              <a:rPr lang="zh-CN" altLang="en-US" sz="3200"/>
              <a:t>软件工程的出现</a:t>
            </a:r>
            <a:endParaRPr lang="zh-CN" altLang="en-US" sz="3200"/>
          </a:p>
          <a:p>
            <a:r>
              <a:rPr lang="zh-CN" altLang="en-US" sz="3200"/>
              <a:t>软件工程的基本要素</a:t>
            </a:r>
            <a:endParaRPr lang="zh-CN" altLang="en-US" sz="3200"/>
          </a:p>
          <a:p>
            <a:r>
              <a:rPr lang="zh-CN" altLang="en-US" sz="3200"/>
              <a:t>医疗软件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医疗软件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HIS </a:t>
            </a:r>
            <a:r>
              <a:t>（</a:t>
            </a:r>
            <a:r>
              <a:rPr lang="en-US" altLang="zh-CN"/>
              <a:t>Hospital information system</a:t>
            </a:r>
            <a:r>
              <a:t>）</a:t>
            </a:r>
          </a:p>
          <a:p>
            <a:r>
              <a:rPr lang="en-US" altLang="zh-CN"/>
              <a:t>PACS </a:t>
            </a:r>
            <a:r>
              <a:t>（Picture Archiving and Communication Systems）</a:t>
            </a:r>
          </a:p>
          <a:p>
            <a:r>
              <a:t>医疗设备软件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x-none" dirty="0"/>
            </a:fld>
            <a:endParaRPr lang="en-US" altLang="x-none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725" y="1597025"/>
            <a:ext cx="8215630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9490" y="1513205"/>
            <a:ext cx="658622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HIS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1455420"/>
            <a:ext cx="7575550" cy="42983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3820" y="1056005"/>
            <a:ext cx="6770370" cy="54470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云医疗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765" y="1475105"/>
            <a:ext cx="6767195" cy="42995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云医疗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720" y="1435100"/>
            <a:ext cx="8215630" cy="39871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8430" y="1677670"/>
            <a:ext cx="6483985" cy="38849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HIS主流厂商产品介绍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沈阳东软医疗系统有限公司，</a:t>
            </a:r>
            <a:r>
              <a:rPr lang="en-US" altLang="zh-CN"/>
              <a:t>1998</a:t>
            </a:r>
            <a:endParaRPr lang="zh-CN" altLang="en-US"/>
          </a:p>
          <a:p>
            <a:r>
              <a:rPr lang="zh-CN" altLang="en-US"/>
              <a:t>北京天健科技集团</a:t>
            </a:r>
            <a:r>
              <a:rPr lang="en-US" altLang="zh-CN"/>
              <a:t>(</a:t>
            </a:r>
            <a:r>
              <a:rPr altLang="zh-CN"/>
              <a:t>军字一号</a:t>
            </a:r>
            <a:r>
              <a:rPr lang="en-US" altLang="zh-CN"/>
              <a:t>)</a:t>
            </a:r>
            <a:r>
              <a:rPr lang="en-US" altLang="zh-CN"/>
              <a:t>,1993</a:t>
            </a:r>
            <a:endParaRPr lang="zh-CN" altLang="en-US"/>
          </a:p>
          <a:p>
            <a:r>
              <a:rPr lang="zh-CN" altLang="en-US"/>
              <a:t>上海金仕达卫宁公司</a:t>
            </a:r>
            <a:r>
              <a:rPr lang="en-US" altLang="zh-CN"/>
              <a:t>,1994</a:t>
            </a:r>
            <a:endParaRPr lang="en-US" altLang="zh-CN"/>
          </a:p>
          <a:p>
            <a:r>
              <a:t>杭州</a:t>
            </a:r>
            <a:r>
              <a:rPr lang="en-US" altLang="zh-CN"/>
              <a:t>创业软件集团</a:t>
            </a:r>
            <a:r>
              <a:t>，</a:t>
            </a:r>
            <a:r>
              <a:rPr lang="en-US" altLang="zh-CN"/>
              <a:t>1998</a:t>
            </a:r>
            <a:endParaRPr lang="en-US" altLang="zh-CN"/>
          </a:p>
          <a:p>
            <a:r>
              <a:rPr lang="en-US" altLang="zh-CN"/>
              <a:t>重庆中联</a:t>
            </a:r>
            <a:r>
              <a:t>，</a:t>
            </a:r>
            <a:r>
              <a:rPr lang="en-US" altLang="zh-CN"/>
              <a:t>1992</a:t>
            </a:r>
            <a:endParaRPr lang="en-US" altLang="zh-CN"/>
          </a:p>
          <a:p>
            <a:r>
              <a:rPr lang="en-US" altLang="zh-CN"/>
              <a:t>GE</a:t>
            </a:r>
            <a:endParaRPr lang="en-US" altLang="zh-CN"/>
          </a:p>
          <a:p>
            <a:r>
              <a:rPr lang="en-US" altLang="zh-CN"/>
              <a:t>AGFA</a:t>
            </a:r>
            <a:endParaRPr lang="en-US" altLang="zh-CN"/>
          </a:p>
          <a:p>
            <a:r>
              <a:rPr lang="en-US" altLang="zh-CN"/>
              <a:t>PHILIPS</a:t>
            </a:r>
            <a:endParaRPr lang="en-US" altLang="zh-CN"/>
          </a:p>
          <a:p>
            <a:r>
              <a:rPr lang="en-US" altLang="zh-CN"/>
              <a:t>FUJIFILM</a:t>
            </a:r>
            <a:endParaRPr lang="en-US" altLang="zh-CN"/>
          </a:p>
          <a:p>
            <a:r>
              <a:rPr lang="en-US" altLang="zh-CN"/>
              <a:t>KEDA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HIS主流厂商产品介绍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358265"/>
            <a:ext cx="7392670" cy="4835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078" y="25066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软件的定义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8625" y="1745615"/>
            <a:ext cx="8277225" cy="241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33CC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软件 </a:t>
            </a:r>
            <a:r>
              <a:rPr sz="2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sz="2800" dirty="0">
                <a:solidFill>
                  <a:srgbClr val="CC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 </a:t>
            </a:r>
            <a:r>
              <a:rPr sz="2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sz="2800" dirty="0">
                <a:solidFill>
                  <a:srgbClr val="CC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数据 </a:t>
            </a:r>
            <a:r>
              <a:rPr sz="2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2800" spc="-114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800" dirty="0">
                <a:solidFill>
                  <a:srgbClr val="CC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文档</a:t>
            </a:r>
            <a:endParaRPr sz="2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43255" lvl="1" defTabSz="0">
              <a:lnSpc>
                <a:spcPct val="100000"/>
              </a:lnSpc>
              <a:spcBef>
                <a:spcPts val="1760"/>
              </a:spcBef>
              <a:tabLst>
                <a:tab pos="528955" algn="l"/>
              </a:tabLst>
            </a:pPr>
            <a:r>
              <a:rPr dirty="0">
                <a:latin typeface="Arial" panose="020B0604020202020204"/>
                <a:cs typeface="Arial" panose="020B0604020202020204"/>
              </a:rPr>
              <a:t>•	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程序：计算机可以接受的一系列指令，运行时可以提供所要求的功能和性能。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43255" lvl="1" defTabSz="0">
              <a:lnSpc>
                <a:spcPct val="100000"/>
              </a:lnSpc>
              <a:spcBef>
                <a:spcPts val="1000"/>
              </a:spcBef>
              <a:tabLst>
                <a:tab pos="528955" algn="l"/>
              </a:tabLst>
            </a:pPr>
            <a:r>
              <a:rPr dirty="0">
                <a:latin typeface="Arial" panose="020B0604020202020204"/>
                <a:cs typeface="Arial" panose="020B0604020202020204"/>
              </a:rPr>
              <a:t>•	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数据：使得程序能够适当地操作信息的数据结构。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43255" lvl="1" defTabSz="0">
              <a:lnSpc>
                <a:spcPct val="100000"/>
              </a:lnSpc>
              <a:spcBef>
                <a:spcPts val="1100"/>
              </a:spcBef>
              <a:tabLst>
                <a:tab pos="528955" algn="l"/>
              </a:tabLst>
            </a:pPr>
            <a:r>
              <a:rPr dirty="0">
                <a:latin typeface="Arial" panose="020B0604020202020204"/>
                <a:cs typeface="Arial" panose="020B0604020202020204"/>
              </a:rPr>
              <a:t>•	</a:t>
            </a:r>
            <a:r>
              <a:rPr dirty="0">
                <a:latin typeface="微软雅黑" panose="020B0503020204020204" pitchFamily="34" charset="-122"/>
                <a:cs typeface="微软雅黑" panose="020B0503020204020204" pitchFamily="34" charset="-122"/>
              </a:rPr>
              <a:t>文档：描述程序的研制过程、方法和使用的图文资料。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6273" y="5149459"/>
            <a:ext cx="505301" cy="404336"/>
          </a:xfrm>
          <a:custGeom>
            <a:avLst/>
            <a:gdLst/>
            <a:ahLst/>
            <a:cxnLst/>
            <a:rect l="l" t="t" r="r" b="b"/>
            <a:pathLst>
              <a:path w="673735" h="539114">
                <a:moveTo>
                  <a:pt x="404050" y="0"/>
                </a:moveTo>
                <a:lnTo>
                  <a:pt x="404050" y="134708"/>
                </a:lnTo>
                <a:lnTo>
                  <a:pt x="0" y="134708"/>
                </a:lnTo>
                <a:lnTo>
                  <a:pt x="0" y="404126"/>
                </a:lnTo>
                <a:lnTo>
                  <a:pt x="404050" y="404126"/>
                </a:lnTo>
                <a:lnTo>
                  <a:pt x="404050" y="538822"/>
                </a:lnTo>
                <a:lnTo>
                  <a:pt x="673455" y="269417"/>
                </a:lnTo>
                <a:lnTo>
                  <a:pt x="40405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3688118" y="4713014"/>
            <a:ext cx="1911200" cy="11973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3684489" y="4709386"/>
            <a:ext cx="1949291" cy="1223963"/>
          </a:xfrm>
          <a:custGeom>
            <a:avLst/>
            <a:gdLst/>
            <a:ahLst/>
            <a:cxnLst/>
            <a:rect l="l" t="t" r="r" b="b"/>
            <a:pathLst>
              <a:path w="2599054" h="1631950">
                <a:moveTo>
                  <a:pt x="0" y="0"/>
                </a:moveTo>
                <a:lnTo>
                  <a:pt x="2598788" y="0"/>
                </a:lnTo>
                <a:lnTo>
                  <a:pt x="2598788" y="1631850"/>
                </a:lnTo>
                <a:lnTo>
                  <a:pt x="0" y="1631850"/>
                </a:lnTo>
                <a:lnTo>
                  <a:pt x="0" y="0"/>
                </a:lnTo>
                <a:close/>
              </a:path>
            </a:pathLst>
          </a:custGeom>
          <a:ln w="9677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7029325" y="4659175"/>
            <a:ext cx="1339967" cy="133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927099" y="4453410"/>
            <a:ext cx="851408" cy="1511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/>
          <p:nvPr/>
        </p:nvSpPr>
        <p:spPr>
          <a:xfrm>
            <a:off x="923470" y="4449781"/>
            <a:ext cx="872490" cy="1543050"/>
          </a:xfrm>
          <a:custGeom>
            <a:avLst/>
            <a:gdLst/>
            <a:ahLst/>
            <a:cxnLst/>
            <a:rect l="l" t="t" r="r" b="b"/>
            <a:pathLst>
              <a:path w="1163320" h="2057400">
                <a:moveTo>
                  <a:pt x="0" y="0"/>
                </a:moveTo>
                <a:lnTo>
                  <a:pt x="1162905" y="0"/>
                </a:lnTo>
                <a:lnTo>
                  <a:pt x="1162905" y="2056853"/>
                </a:lnTo>
                <a:lnTo>
                  <a:pt x="0" y="2056853"/>
                </a:lnTo>
                <a:lnTo>
                  <a:pt x="0" y="0"/>
                </a:lnTo>
                <a:close/>
              </a:path>
            </a:pathLst>
          </a:custGeom>
          <a:ln w="9677">
            <a:solidFill>
              <a:srgbClr val="BDB9B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/>
          <p:nvPr/>
        </p:nvSpPr>
        <p:spPr>
          <a:xfrm>
            <a:off x="1416577" y="4744678"/>
            <a:ext cx="1252889" cy="1252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object 14"/>
          <p:cNvSpPr txBox="1"/>
          <p:nvPr/>
        </p:nvSpPr>
        <p:spPr>
          <a:xfrm>
            <a:off x="6219129" y="5235889"/>
            <a:ext cx="47625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内容占位符 5"/>
          <p:cNvPicPr>
            <a:picLocks noChangeAspect="1"/>
          </p:cNvPicPr>
          <p:nvPr/>
        </p:nvPicPr>
        <p:blipFill>
          <a:blip r:embed="rId5"/>
          <a:srcRect l="64855" t="28350" r="18201" b="11307"/>
          <a:stretch>
            <a:fillRect/>
          </a:stretch>
        </p:blipFill>
        <p:spPr>
          <a:xfrm>
            <a:off x="5834380" y="4735195"/>
            <a:ext cx="1327785" cy="114427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医疗软件设计技术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数据库（</a:t>
            </a:r>
            <a:r>
              <a:rPr lang="en-US" altLang="zh-CN"/>
              <a:t>ORACLE</a:t>
            </a:r>
            <a:r>
              <a:t>，</a:t>
            </a:r>
            <a:r>
              <a:rPr lang="en-US" altLang="zh-CN"/>
              <a:t>SQLserver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软件工程</a:t>
            </a:r>
            <a:endParaRPr lang="zh-CN" altLang="en-US"/>
          </a:p>
          <a:p>
            <a:r>
              <a:rPr lang="zh-CN" altLang="en-US"/>
              <a:t>数据结构与算法</a:t>
            </a:r>
            <a:endParaRPr lang="zh-CN" altLang="en-US"/>
          </a:p>
          <a:p>
            <a:r>
              <a:rPr lang="zh-CN" altLang="en-US"/>
              <a:t>高级语言</a:t>
            </a:r>
            <a:r>
              <a:rPr lang="en-US" altLang="zh-CN"/>
              <a:t>C++</a:t>
            </a:r>
            <a:r>
              <a:rPr altLang="zh-CN"/>
              <a:t>，</a:t>
            </a:r>
            <a:r>
              <a:rPr lang="en-US" altLang="zh-CN"/>
              <a:t>java</a:t>
            </a:r>
            <a:r>
              <a:t>等</a:t>
            </a:r>
          </a:p>
          <a:p>
            <a:r>
              <a:t>交互及接口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网络编程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程序员的基本素质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团队精神和协作能力</a:t>
            </a:r>
            <a:endParaRPr lang="zh-CN" altLang="en-US"/>
          </a:p>
          <a:p>
            <a:r>
              <a:rPr lang="zh-CN" altLang="en-US"/>
              <a:t>逻辑思维能力</a:t>
            </a:r>
            <a:endParaRPr lang="zh-CN" altLang="en-US"/>
          </a:p>
          <a:p>
            <a:r>
              <a:rPr lang="zh-CN" altLang="en-US"/>
              <a:t>自学、独立解决问题的能力</a:t>
            </a:r>
            <a:endParaRPr lang="zh-CN" altLang="en-US"/>
          </a:p>
          <a:p>
            <a:r>
              <a:rPr lang="zh-CN" altLang="en-US"/>
              <a:t>文档习惯</a:t>
            </a:r>
            <a:endParaRPr lang="zh-CN" altLang="en-US"/>
          </a:p>
          <a:p>
            <a:r>
              <a:rPr lang="zh-CN" altLang="en-US"/>
              <a:t>规范化，标准化的代码编写习惯</a:t>
            </a:r>
            <a:endParaRPr lang="zh-CN" altLang="en-US"/>
          </a:p>
          <a:p>
            <a:r>
              <a:rPr lang="zh-CN" altLang="en-US"/>
              <a:t>软件调试及测试能力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程序编写规范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一、命名规范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Pascal风格:包含一到多个单词，每一个单词第一个字母大写，其余字母小写。例如：HelloWorld、SetName等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Camel风格:包含一到多个单词，第一个单词首字母小写，其余单词首字母大写。例如:name、productld等</a:t>
            </a:r>
            <a:endParaRPr lang="zh-CN" altLang="en-US"/>
          </a:p>
          <a:p>
            <a:r>
              <a:rPr lang="zh-CN" altLang="en-US"/>
              <a:t>二、标识符的大小写规则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1、除了参数与变量外，所有命名空间名称、类、函数、接口、属性等名称的命名，使用Pascal风格。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2、参数与变量的命名使用Camel风格。</a:t>
            </a:r>
            <a:endParaRPr lang="zh-CN" altLang="en-US"/>
          </a:p>
          <a:p>
            <a:pPr marL="1905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程序编写规范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14" y="1056069"/>
            <a:ext cx="8215562" cy="5215237"/>
          </a:xfrm>
        </p:spPr>
        <p:txBody>
          <a:bodyPr>
            <a:noAutofit/>
          </a:bodyPr>
          <a:p>
            <a:r>
              <a:rPr lang="zh-CN" altLang="en-US"/>
              <a:t>三、通用命名约定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1、选择名称，选择易读的英文名称，例如，Order的意思是，次序、规则。订购等。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2、除了下划线外，不要使用连字符或任何其他非字母数字字符。比如产品分类表ProductClass中有字段Id与Name，那么产品表绑定的这两个字段可命名为ProductClass_Id与ProductClass_Name。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3、避免使用与常用关键字冲突的标识符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4、变量和方法参数使用Camel风格。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string productName="";int number=0;</a:t>
            </a:r>
            <a:endParaRPr lang="zh-CN" altLang="en-US"/>
          </a:p>
          <a:p>
            <a:pPr marL="1905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程序编写规范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p>
            <a:r>
              <a:rPr lang="zh-CN" altLang="en-US"/>
              <a:t>四、代码编写规范 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1、函数或过程的开始、结构的定义及循环、判断等语句中的代码都要采用缩进风格。 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for (...)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   ... // program code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1905" indent="0">
              <a:buNone/>
            </a:pPr>
            <a:r>
              <a:rPr lang="zh-CN" altLang="en-US"/>
              <a:t>2、一般情况下，源程序有效注释量必须在20％以上。对代码的注释应放在其上方或右方（对单条语句的注释）相邻位置，不可放在下面，如放于上方则需与其上面的代码用空行隔开。注释与所描述内容进行同样的缩排。 </a:t>
            </a:r>
            <a:endParaRPr lang="zh-CN" altLang="en-US"/>
          </a:p>
          <a:p>
            <a:pPr marL="1905" indent="0">
              <a:buNone/>
            </a:pPr>
            <a:r>
              <a:rPr lang="en-US" altLang="zh-CN"/>
              <a:t>3</a:t>
            </a:r>
            <a:r>
              <a:rPr lang="zh-CN" altLang="en-US"/>
              <a:t>、适当增加空格来增加代码可读性。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A0DB2DC-4C9A-4742-B13C-FB6460FD3503}" type="slidenum"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781800" cy="8382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软件分类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xfrm>
            <a:off x="2178050" y="1639888"/>
            <a:ext cx="5208588" cy="3217862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3200" dirty="0">
                <a:latin typeface="隶书" panose="02010509060101010101" pitchFamily="49" charset="-122"/>
              </a:rPr>
              <a:t>软件按不同方式可以划分为不同的类型：</a:t>
            </a:r>
            <a:endParaRPr lang="zh-CN" altLang="en-US" sz="3200" dirty="0"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sz="3600" dirty="0">
                <a:latin typeface="隶书" panose="02010509060101010101" pitchFamily="49" charset="-122"/>
              </a:rPr>
              <a:t>按功能划分</a:t>
            </a:r>
            <a:endParaRPr lang="zh-CN" altLang="en-US" sz="3600" dirty="0">
              <a:latin typeface="隶书" panose="02010509060101010101" pitchFamily="49" charset="-122"/>
            </a:endParaRPr>
          </a:p>
          <a:p>
            <a:pPr lvl="1" eaLnBrk="1" hangingPunct="1"/>
            <a:r>
              <a:rPr lang="zh-CN" altLang="en-US" sz="3600" dirty="0">
                <a:latin typeface="隶书" panose="02010509060101010101" pitchFamily="49" charset="-122"/>
              </a:rPr>
              <a:t>按规模划分</a:t>
            </a:r>
            <a:endParaRPr lang="zh-CN" altLang="en-US" sz="3600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A0DB2DC-4C9A-4742-B13C-FB6460FD3503}" type="slidenum"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6705600" cy="8382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按功能划分软件分类</a:t>
            </a:r>
            <a:endParaRPr lang="zh-CN" alt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1447800" y="1143000"/>
            <a:ext cx="7467600" cy="54102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>
                <a:latin typeface="隶书" panose="02010509060101010101" pitchFamily="49" charset="-122"/>
              </a:rPr>
              <a:t> 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grpSp>
        <p:nvGrpSpPr>
          <p:cNvPr id="15365" name="Group 12"/>
          <p:cNvGrpSpPr/>
          <p:nvPr/>
        </p:nvGrpSpPr>
        <p:grpSpPr>
          <a:xfrm>
            <a:off x="838200" y="1371600"/>
            <a:ext cx="6813550" cy="4711700"/>
            <a:chOff x="768" y="816"/>
            <a:chExt cx="4292" cy="2968"/>
          </a:xfrm>
        </p:grpSpPr>
        <p:sp>
          <p:nvSpPr>
            <p:cNvPr id="15366" name="Text Box 4"/>
            <p:cNvSpPr txBox="1"/>
            <p:nvPr/>
          </p:nvSpPr>
          <p:spPr>
            <a:xfrm>
              <a:off x="768" y="2112"/>
              <a:ext cx="56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67" name="Text Box 5"/>
            <p:cNvSpPr txBox="1"/>
            <p:nvPr/>
          </p:nvSpPr>
          <p:spPr>
            <a:xfrm>
              <a:off x="1632" y="1392"/>
              <a:ext cx="101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系统软件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68" name="Text Box 6"/>
            <p:cNvSpPr txBox="1"/>
            <p:nvPr/>
          </p:nvSpPr>
          <p:spPr>
            <a:xfrm>
              <a:off x="1632" y="2592"/>
              <a:ext cx="101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应用软件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69" name="Text Box 7"/>
            <p:cNvSpPr txBox="1"/>
            <p:nvPr/>
          </p:nvSpPr>
          <p:spPr>
            <a:xfrm>
              <a:off x="3024" y="816"/>
              <a:ext cx="1236" cy="113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操作系统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网络系统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语言编译器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工具软件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70" name="Text Box 8"/>
            <p:cNvSpPr txBox="1"/>
            <p:nvPr/>
          </p:nvSpPr>
          <p:spPr>
            <a:xfrm>
              <a:off x="2928" y="2112"/>
              <a:ext cx="2132" cy="16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管理软件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实时软件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科学计算、数据处理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嵌入式软件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人工智能软件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charset="0"/>
                  <a:ea typeface="华文新魏" panose="02010800040101010101" pitchFamily="2" charset="-122"/>
                </a:rPr>
                <a:t>专用领域软件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</a:endParaRPr>
            </a:p>
          </p:txBody>
        </p:sp>
        <p:sp>
          <p:nvSpPr>
            <p:cNvPr id="15371" name="AutoShape 9"/>
            <p:cNvSpPr/>
            <p:nvPr/>
          </p:nvSpPr>
          <p:spPr>
            <a:xfrm>
              <a:off x="1392" y="1632"/>
              <a:ext cx="192" cy="1152"/>
            </a:xfrm>
            <a:prstGeom prst="leftBrace">
              <a:avLst>
                <a:gd name="adj1" fmla="val 50000"/>
                <a:gd name="adj2" fmla="val 53907"/>
              </a:avLst>
            </a:prstGeom>
            <a:noFill/>
            <a:ln w="28575" cap="sq" cmpd="sng">
              <a:solidFill>
                <a:srgbClr val="660033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72" name="AutoShape 10"/>
            <p:cNvSpPr/>
            <p:nvPr/>
          </p:nvSpPr>
          <p:spPr>
            <a:xfrm>
              <a:off x="2736" y="1008"/>
              <a:ext cx="192" cy="816"/>
            </a:xfrm>
            <a:prstGeom prst="leftBrace">
              <a:avLst>
                <a:gd name="adj1" fmla="val 35416"/>
                <a:gd name="adj2" fmla="val 53907"/>
              </a:avLst>
            </a:prstGeom>
            <a:noFill/>
            <a:ln w="28575" cap="sq" cmpd="sng">
              <a:solidFill>
                <a:srgbClr val="660033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73" name="AutoShape 11"/>
            <p:cNvSpPr/>
            <p:nvPr/>
          </p:nvSpPr>
          <p:spPr>
            <a:xfrm>
              <a:off x="2688" y="2208"/>
              <a:ext cx="192" cy="1440"/>
            </a:xfrm>
            <a:prstGeom prst="leftBrace">
              <a:avLst>
                <a:gd name="adj1" fmla="val 62500"/>
                <a:gd name="adj2" fmla="val 40417"/>
              </a:avLst>
            </a:prstGeom>
            <a:noFill/>
            <a:ln w="28575" cap="sq" cmpd="sng">
              <a:solidFill>
                <a:srgbClr val="660033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A0DB2DC-4C9A-4742-B13C-FB6460FD3503}" type="slidenum"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1676400" y="304800"/>
            <a:ext cx="6477000" cy="685800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0" dirty="0">
                <a:latin typeface="隶书" panose="02010509060101010101" pitchFamily="49" charset="-122"/>
                <a:ea typeface="隶书" panose="02010509060101010101" pitchFamily="49" charset="-122"/>
              </a:rPr>
              <a:t>按规模划分软件分类</a:t>
            </a:r>
            <a:endParaRPr lang="zh-CN" altLang="en-US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1423988" y="1371600"/>
            <a:ext cx="5991225" cy="4760913"/>
          </a:xfrm>
        </p:spPr>
        <p:txBody>
          <a:bodyPr vert="horz" wrap="square" lIns="91440" tIns="45720" rIns="91440" bIns="45720" anchor="t"/>
          <a:p>
            <a:pPr eaLnBrk="1" hangingPunct="1"/>
            <a:endParaRPr lang="en-US" altLang="zh-CN" sz="2000" dirty="0">
              <a:solidFill>
                <a:srgbClr val="FFFF99"/>
              </a:solidFill>
              <a:latin typeface="隶书" panose="02010509060101010101" pitchFamily="49" charset="-122"/>
            </a:endParaRPr>
          </a:p>
          <a:p>
            <a:pPr eaLnBrk="1" hangingPunct="1"/>
            <a:endParaRPr lang="en-US" altLang="zh-CN" sz="2000" dirty="0">
              <a:solidFill>
                <a:srgbClr val="FFFF99"/>
              </a:solidFill>
              <a:latin typeface="隶书" panose="02010509060101010101" pitchFamily="49" charset="-122"/>
            </a:endParaRPr>
          </a:p>
        </p:txBody>
      </p:sp>
      <p:grpSp>
        <p:nvGrpSpPr>
          <p:cNvPr id="17413" name="Group 117"/>
          <p:cNvGrpSpPr/>
          <p:nvPr/>
        </p:nvGrpSpPr>
        <p:grpSpPr>
          <a:xfrm>
            <a:off x="304800" y="1447800"/>
            <a:ext cx="8610600" cy="4038600"/>
            <a:chOff x="-3" y="-3"/>
            <a:chExt cx="2998" cy="2512"/>
          </a:xfrm>
        </p:grpSpPr>
        <p:grpSp>
          <p:nvGrpSpPr>
            <p:cNvPr id="17414" name="Group 115"/>
            <p:cNvGrpSpPr/>
            <p:nvPr/>
          </p:nvGrpSpPr>
          <p:grpSpPr>
            <a:xfrm>
              <a:off x="0" y="0"/>
              <a:ext cx="2992" cy="2506"/>
              <a:chOff x="0" y="0"/>
              <a:chExt cx="2992" cy="2506"/>
            </a:xfrm>
          </p:grpSpPr>
          <p:grpSp>
            <p:nvGrpSpPr>
              <p:cNvPr id="17416" name="Group 46"/>
              <p:cNvGrpSpPr/>
              <p:nvPr/>
            </p:nvGrpSpPr>
            <p:grpSpPr>
              <a:xfrm>
                <a:off x="0" y="0"/>
                <a:ext cx="464" cy="489"/>
                <a:chOff x="0" y="0"/>
                <a:chExt cx="464" cy="489"/>
              </a:xfrm>
            </p:grpSpPr>
            <p:sp>
              <p:nvSpPr>
                <p:cNvPr id="17519" name="Rectangle 10"/>
                <p:cNvSpPr/>
                <p:nvPr/>
              </p:nvSpPr>
              <p:spPr>
                <a:xfrm>
                  <a:off x="43" y="0"/>
                  <a:ext cx="378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类别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20" name="Rectangle 45"/>
                <p:cNvSpPr/>
                <p:nvPr/>
              </p:nvSpPr>
              <p:spPr>
                <a:xfrm>
                  <a:off x="0" y="0"/>
                  <a:ext cx="464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17" name="Group 48"/>
              <p:cNvGrpSpPr/>
              <p:nvPr/>
            </p:nvGrpSpPr>
            <p:grpSpPr>
              <a:xfrm>
                <a:off x="464" y="0"/>
                <a:ext cx="506" cy="489"/>
                <a:chOff x="464" y="0"/>
                <a:chExt cx="506" cy="489"/>
              </a:xfrm>
            </p:grpSpPr>
            <p:sp>
              <p:nvSpPr>
                <p:cNvPr id="17517" name="Rectangle 11"/>
                <p:cNvSpPr/>
                <p:nvPr/>
              </p:nvSpPr>
              <p:spPr>
                <a:xfrm>
                  <a:off x="507" y="0"/>
                  <a:ext cx="420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参加人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员数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8" name="Rectangle 47"/>
                <p:cNvSpPr/>
                <p:nvPr/>
              </p:nvSpPr>
              <p:spPr>
                <a:xfrm>
                  <a:off x="464" y="0"/>
                  <a:ext cx="506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18" name="Group 50"/>
              <p:cNvGrpSpPr/>
              <p:nvPr/>
            </p:nvGrpSpPr>
            <p:grpSpPr>
              <a:xfrm>
                <a:off x="970" y="0"/>
                <a:ext cx="590" cy="489"/>
                <a:chOff x="970" y="0"/>
                <a:chExt cx="590" cy="489"/>
              </a:xfrm>
            </p:grpSpPr>
            <p:sp>
              <p:nvSpPr>
                <p:cNvPr id="17515" name="Rectangle 12"/>
                <p:cNvSpPr/>
                <p:nvPr/>
              </p:nvSpPr>
              <p:spPr>
                <a:xfrm>
                  <a:off x="1013" y="0"/>
                  <a:ext cx="504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研制期限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6" name="Rectangle 49"/>
                <p:cNvSpPr/>
                <p:nvPr/>
              </p:nvSpPr>
              <p:spPr>
                <a:xfrm>
                  <a:off x="970" y="0"/>
                  <a:ext cx="590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19" name="Group 52"/>
              <p:cNvGrpSpPr/>
              <p:nvPr/>
            </p:nvGrpSpPr>
            <p:grpSpPr>
              <a:xfrm>
                <a:off x="1560" y="0"/>
                <a:ext cx="674" cy="489"/>
                <a:chOff x="1560" y="0"/>
                <a:chExt cx="674" cy="489"/>
              </a:xfrm>
            </p:grpSpPr>
            <p:sp>
              <p:nvSpPr>
                <p:cNvPr id="17513" name="Rectangle 13"/>
                <p:cNvSpPr/>
                <p:nvPr/>
              </p:nvSpPr>
              <p:spPr>
                <a:xfrm>
                  <a:off x="1603" y="0"/>
                  <a:ext cx="588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产品规模</a:t>
                  </a:r>
                  <a:endPara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（语句行数）</a:t>
                  </a:r>
                  <a:endPara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4" name="Rectangle 51"/>
                <p:cNvSpPr/>
                <p:nvPr/>
              </p:nvSpPr>
              <p:spPr>
                <a:xfrm>
                  <a:off x="1560" y="0"/>
                  <a:ext cx="674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0" name="Group 54"/>
              <p:cNvGrpSpPr/>
              <p:nvPr/>
            </p:nvGrpSpPr>
            <p:grpSpPr>
              <a:xfrm>
                <a:off x="2234" y="0"/>
                <a:ext cx="758" cy="489"/>
                <a:chOff x="2234" y="0"/>
                <a:chExt cx="758" cy="489"/>
              </a:xfrm>
            </p:grpSpPr>
            <p:sp>
              <p:nvSpPr>
                <p:cNvPr id="17511" name="Rectangle 14"/>
                <p:cNvSpPr/>
                <p:nvPr/>
              </p:nvSpPr>
              <p:spPr>
                <a:xfrm>
                  <a:off x="2277" y="0"/>
                  <a:ext cx="672" cy="4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实 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2" name="Rectangle 53"/>
                <p:cNvSpPr/>
                <p:nvPr/>
              </p:nvSpPr>
              <p:spPr>
                <a:xfrm>
                  <a:off x="2234" y="0"/>
                  <a:ext cx="758" cy="489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1" name="Group 56"/>
              <p:cNvGrpSpPr/>
              <p:nvPr/>
            </p:nvGrpSpPr>
            <p:grpSpPr>
              <a:xfrm>
                <a:off x="0" y="489"/>
                <a:ext cx="464" cy="317"/>
                <a:chOff x="0" y="489"/>
                <a:chExt cx="464" cy="317"/>
              </a:xfrm>
            </p:grpSpPr>
            <p:sp>
              <p:nvSpPr>
                <p:cNvPr id="17509" name="Rectangle 15"/>
                <p:cNvSpPr/>
                <p:nvPr/>
              </p:nvSpPr>
              <p:spPr>
                <a:xfrm>
                  <a:off x="43" y="489"/>
                  <a:ext cx="37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微型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10" name="Rectangle 55"/>
                <p:cNvSpPr/>
                <p:nvPr/>
              </p:nvSpPr>
              <p:spPr>
                <a:xfrm>
                  <a:off x="0" y="489"/>
                  <a:ext cx="46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2" name="Group 58"/>
              <p:cNvGrpSpPr/>
              <p:nvPr/>
            </p:nvGrpSpPr>
            <p:grpSpPr>
              <a:xfrm>
                <a:off x="464" y="489"/>
                <a:ext cx="506" cy="317"/>
                <a:chOff x="464" y="489"/>
                <a:chExt cx="506" cy="317"/>
              </a:xfrm>
            </p:grpSpPr>
            <p:sp>
              <p:nvSpPr>
                <p:cNvPr id="17507" name="Rectangle 16"/>
                <p:cNvSpPr/>
                <p:nvPr/>
              </p:nvSpPr>
              <p:spPr>
                <a:xfrm>
                  <a:off x="507" y="489"/>
                  <a:ext cx="420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8" name="Rectangle 57"/>
                <p:cNvSpPr/>
                <p:nvPr/>
              </p:nvSpPr>
              <p:spPr>
                <a:xfrm>
                  <a:off x="464" y="489"/>
                  <a:ext cx="506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3" name="Group 60"/>
              <p:cNvGrpSpPr/>
              <p:nvPr/>
            </p:nvGrpSpPr>
            <p:grpSpPr>
              <a:xfrm>
                <a:off x="970" y="489"/>
                <a:ext cx="590" cy="317"/>
                <a:chOff x="970" y="489"/>
                <a:chExt cx="590" cy="317"/>
              </a:xfrm>
            </p:grpSpPr>
            <p:sp>
              <p:nvSpPr>
                <p:cNvPr id="17505" name="Rectangle 17"/>
                <p:cNvSpPr/>
                <p:nvPr/>
              </p:nvSpPr>
              <p:spPr>
                <a:xfrm>
                  <a:off x="1013" y="489"/>
                  <a:ext cx="50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周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6" name="Rectangle 59"/>
                <p:cNvSpPr/>
                <p:nvPr/>
              </p:nvSpPr>
              <p:spPr>
                <a:xfrm>
                  <a:off x="970" y="489"/>
                  <a:ext cx="590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4" name="Group 62"/>
              <p:cNvGrpSpPr/>
              <p:nvPr/>
            </p:nvGrpSpPr>
            <p:grpSpPr>
              <a:xfrm>
                <a:off x="1560" y="489"/>
                <a:ext cx="674" cy="317"/>
                <a:chOff x="1560" y="489"/>
                <a:chExt cx="674" cy="317"/>
              </a:xfrm>
            </p:grpSpPr>
            <p:sp>
              <p:nvSpPr>
                <p:cNvPr id="17503" name="Rectangle 18"/>
                <p:cNvSpPr/>
                <p:nvPr/>
              </p:nvSpPr>
              <p:spPr>
                <a:xfrm>
                  <a:off x="1603" y="489"/>
                  <a:ext cx="58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0.5k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4" name="Rectangle 61"/>
                <p:cNvSpPr/>
                <p:nvPr/>
              </p:nvSpPr>
              <p:spPr>
                <a:xfrm>
                  <a:off x="1560" y="489"/>
                  <a:ext cx="67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5" name="Group 64"/>
              <p:cNvGrpSpPr/>
              <p:nvPr/>
            </p:nvGrpSpPr>
            <p:grpSpPr>
              <a:xfrm>
                <a:off x="2234" y="489"/>
                <a:ext cx="758" cy="317"/>
                <a:chOff x="2234" y="489"/>
                <a:chExt cx="758" cy="317"/>
              </a:xfrm>
            </p:grpSpPr>
            <p:sp>
              <p:nvSpPr>
                <p:cNvPr id="17501" name="Rectangle 19"/>
                <p:cNvSpPr/>
                <p:nvPr/>
              </p:nvSpPr>
              <p:spPr>
                <a:xfrm>
                  <a:off x="2277" y="489"/>
                  <a:ext cx="672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选择排序程序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2" name="Rectangle 63"/>
                <p:cNvSpPr/>
                <p:nvPr/>
              </p:nvSpPr>
              <p:spPr>
                <a:xfrm>
                  <a:off x="2234" y="489"/>
                  <a:ext cx="758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6" name="Group 66"/>
              <p:cNvGrpSpPr/>
              <p:nvPr/>
            </p:nvGrpSpPr>
            <p:grpSpPr>
              <a:xfrm>
                <a:off x="0" y="806"/>
                <a:ext cx="464" cy="317"/>
                <a:chOff x="0" y="806"/>
                <a:chExt cx="464" cy="317"/>
              </a:xfrm>
            </p:grpSpPr>
            <p:sp>
              <p:nvSpPr>
                <p:cNvPr id="17499" name="Rectangle 20"/>
                <p:cNvSpPr/>
                <p:nvPr/>
              </p:nvSpPr>
              <p:spPr>
                <a:xfrm>
                  <a:off x="43" y="806"/>
                  <a:ext cx="37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小型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00" name="Rectangle 65"/>
                <p:cNvSpPr/>
                <p:nvPr/>
              </p:nvSpPr>
              <p:spPr>
                <a:xfrm>
                  <a:off x="0" y="806"/>
                  <a:ext cx="46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7" name="Group 68"/>
              <p:cNvGrpSpPr/>
              <p:nvPr/>
            </p:nvGrpSpPr>
            <p:grpSpPr>
              <a:xfrm>
                <a:off x="464" y="806"/>
                <a:ext cx="506" cy="317"/>
                <a:chOff x="464" y="806"/>
                <a:chExt cx="506" cy="317"/>
              </a:xfrm>
            </p:grpSpPr>
            <p:sp>
              <p:nvSpPr>
                <p:cNvPr id="17497" name="Rectangle 21"/>
                <p:cNvSpPr/>
                <p:nvPr/>
              </p:nvSpPr>
              <p:spPr>
                <a:xfrm>
                  <a:off x="507" y="806"/>
                  <a:ext cx="420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8" name="Rectangle 67"/>
                <p:cNvSpPr/>
                <p:nvPr/>
              </p:nvSpPr>
              <p:spPr>
                <a:xfrm>
                  <a:off x="464" y="806"/>
                  <a:ext cx="506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8" name="Group 70"/>
              <p:cNvGrpSpPr/>
              <p:nvPr/>
            </p:nvGrpSpPr>
            <p:grpSpPr>
              <a:xfrm>
                <a:off x="970" y="806"/>
                <a:ext cx="590" cy="317"/>
                <a:chOff x="970" y="806"/>
                <a:chExt cx="590" cy="317"/>
              </a:xfrm>
            </p:grpSpPr>
            <p:sp>
              <p:nvSpPr>
                <p:cNvPr id="17495" name="Rectangle 22"/>
                <p:cNvSpPr/>
                <p:nvPr/>
              </p:nvSpPr>
              <p:spPr>
                <a:xfrm>
                  <a:off x="1013" y="806"/>
                  <a:ext cx="50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6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月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6" name="Rectangle 69"/>
                <p:cNvSpPr/>
                <p:nvPr/>
              </p:nvSpPr>
              <p:spPr>
                <a:xfrm>
                  <a:off x="970" y="806"/>
                  <a:ext cx="590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29" name="Group 72"/>
              <p:cNvGrpSpPr/>
              <p:nvPr/>
            </p:nvGrpSpPr>
            <p:grpSpPr>
              <a:xfrm>
                <a:off x="1560" y="806"/>
                <a:ext cx="674" cy="317"/>
                <a:chOff x="1560" y="806"/>
                <a:chExt cx="674" cy="317"/>
              </a:xfrm>
            </p:grpSpPr>
            <p:sp>
              <p:nvSpPr>
                <p:cNvPr id="17493" name="Rectangle 23"/>
                <p:cNvSpPr/>
                <p:nvPr/>
              </p:nvSpPr>
              <p:spPr>
                <a:xfrm>
                  <a:off x="1603" y="806"/>
                  <a:ext cx="58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1k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2k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4" name="Rectangle 71"/>
                <p:cNvSpPr/>
                <p:nvPr/>
              </p:nvSpPr>
              <p:spPr>
                <a:xfrm>
                  <a:off x="1560" y="806"/>
                  <a:ext cx="67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0" name="Group 74"/>
              <p:cNvGrpSpPr/>
              <p:nvPr/>
            </p:nvGrpSpPr>
            <p:grpSpPr>
              <a:xfrm>
                <a:off x="2234" y="806"/>
                <a:ext cx="758" cy="317"/>
                <a:chOff x="2234" y="806"/>
                <a:chExt cx="758" cy="317"/>
              </a:xfrm>
            </p:grpSpPr>
            <p:sp>
              <p:nvSpPr>
                <p:cNvPr id="17491" name="Rectangle 24"/>
                <p:cNvSpPr/>
                <p:nvPr/>
              </p:nvSpPr>
              <p:spPr>
                <a:xfrm>
                  <a:off x="2277" y="806"/>
                  <a:ext cx="672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数值计算程序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2" name="Rectangle 73"/>
                <p:cNvSpPr/>
                <p:nvPr/>
              </p:nvSpPr>
              <p:spPr>
                <a:xfrm>
                  <a:off x="2234" y="806"/>
                  <a:ext cx="758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1" name="Group 76"/>
              <p:cNvGrpSpPr/>
              <p:nvPr/>
            </p:nvGrpSpPr>
            <p:grpSpPr>
              <a:xfrm>
                <a:off x="0" y="1123"/>
                <a:ext cx="464" cy="346"/>
                <a:chOff x="0" y="1123"/>
                <a:chExt cx="464" cy="346"/>
              </a:xfrm>
            </p:grpSpPr>
            <p:sp>
              <p:nvSpPr>
                <p:cNvPr id="17489" name="Rectangle 25"/>
                <p:cNvSpPr/>
                <p:nvPr/>
              </p:nvSpPr>
              <p:spPr>
                <a:xfrm>
                  <a:off x="43" y="1123"/>
                  <a:ext cx="37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中型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0" name="Rectangle 75"/>
                <p:cNvSpPr/>
                <p:nvPr/>
              </p:nvSpPr>
              <p:spPr>
                <a:xfrm>
                  <a:off x="0" y="1123"/>
                  <a:ext cx="46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2" name="Group 78"/>
              <p:cNvGrpSpPr/>
              <p:nvPr/>
            </p:nvGrpSpPr>
            <p:grpSpPr>
              <a:xfrm>
                <a:off x="464" y="1123"/>
                <a:ext cx="506" cy="346"/>
                <a:chOff x="464" y="1123"/>
                <a:chExt cx="506" cy="346"/>
              </a:xfrm>
            </p:grpSpPr>
            <p:sp>
              <p:nvSpPr>
                <p:cNvPr id="17487" name="Rectangle 26"/>
                <p:cNvSpPr/>
                <p:nvPr/>
              </p:nvSpPr>
              <p:spPr>
                <a:xfrm>
                  <a:off x="507" y="1123"/>
                  <a:ext cx="420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8" name="Rectangle 77"/>
                <p:cNvSpPr/>
                <p:nvPr/>
              </p:nvSpPr>
              <p:spPr>
                <a:xfrm>
                  <a:off x="464" y="1123"/>
                  <a:ext cx="506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3" name="Group 80"/>
              <p:cNvGrpSpPr/>
              <p:nvPr/>
            </p:nvGrpSpPr>
            <p:grpSpPr>
              <a:xfrm>
                <a:off x="970" y="1123"/>
                <a:ext cx="590" cy="346"/>
                <a:chOff x="970" y="1123"/>
                <a:chExt cx="590" cy="346"/>
              </a:xfrm>
            </p:grpSpPr>
            <p:sp>
              <p:nvSpPr>
                <p:cNvPr id="17485" name="Rectangle 27"/>
                <p:cNvSpPr/>
                <p:nvPr/>
              </p:nvSpPr>
              <p:spPr>
                <a:xfrm>
                  <a:off x="1013" y="1123"/>
                  <a:ext cx="504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6" name="Rectangle 79"/>
                <p:cNvSpPr/>
                <p:nvPr/>
              </p:nvSpPr>
              <p:spPr>
                <a:xfrm>
                  <a:off x="970" y="1123"/>
                  <a:ext cx="590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4" name="Group 82"/>
              <p:cNvGrpSpPr/>
              <p:nvPr/>
            </p:nvGrpSpPr>
            <p:grpSpPr>
              <a:xfrm>
                <a:off x="1560" y="1123"/>
                <a:ext cx="674" cy="346"/>
                <a:chOff x="1560" y="1123"/>
                <a:chExt cx="674" cy="346"/>
              </a:xfrm>
            </p:grpSpPr>
            <p:sp>
              <p:nvSpPr>
                <p:cNvPr id="17483" name="Rectangle 28"/>
                <p:cNvSpPr/>
                <p:nvPr/>
              </p:nvSpPr>
              <p:spPr>
                <a:xfrm>
                  <a:off x="1603" y="1123"/>
                  <a:ext cx="58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5k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10k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4" name="Rectangle 81"/>
                <p:cNvSpPr/>
                <p:nvPr/>
              </p:nvSpPr>
              <p:spPr>
                <a:xfrm>
                  <a:off x="1560" y="1123"/>
                  <a:ext cx="67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5" name="Group 84"/>
              <p:cNvGrpSpPr/>
              <p:nvPr/>
            </p:nvGrpSpPr>
            <p:grpSpPr>
              <a:xfrm>
                <a:off x="2234" y="1123"/>
                <a:ext cx="758" cy="346"/>
                <a:chOff x="2234" y="1123"/>
                <a:chExt cx="758" cy="346"/>
              </a:xfrm>
            </p:grpSpPr>
            <p:sp>
              <p:nvSpPr>
                <p:cNvPr id="17481" name="Rectangle 29"/>
                <p:cNvSpPr/>
                <p:nvPr/>
              </p:nvSpPr>
              <p:spPr>
                <a:xfrm>
                  <a:off x="2277" y="1123"/>
                  <a:ext cx="672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汇编程序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2" name="Rectangle 83"/>
                <p:cNvSpPr/>
                <p:nvPr/>
              </p:nvSpPr>
              <p:spPr>
                <a:xfrm>
                  <a:off x="2234" y="1123"/>
                  <a:ext cx="758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6" name="Group 86"/>
              <p:cNvGrpSpPr/>
              <p:nvPr/>
            </p:nvGrpSpPr>
            <p:grpSpPr>
              <a:xfrm>
                <a:off x="0" y="1469"/>
                <a:ext cx="464" cy="317"/>
                <a:chOff x="0" y="1469"/>
                <a:chExt cx="464" cy="317"/>
              </a:xfrm>
            </p:grpSpPr>
            <p:sp>
              <p:nvSpPr>
                <p:cNvPr id="17479" name="Rectangle 30"/>
                <p:cNvSpPr/>
                <p:nvPr/>
              </p:nvSpPr>
              <p:spPr>
                <a:xfrm>
                  <a:off x="43" y="1469"/>
                  <a:ext cx="37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较大型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0" name="Rectangle 85"/>
                <p:cNvSpPr/>
                <p:nvPr/>
              </p:nvSpPr>
              <p:spPr>
                <a:xfrm>
                  <a:off x="0" y="1469"/>
                  <a:ext cx="46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7" name="Group 88"/>
              <p:cNvGrpSpPr/>
              <p:nvPr/>
            </p:nvGrpSpPr>
            <p:grpSpPr>
              <a:xfrm>
                <a:off x="464" y="1469"/>
                <a:ext cx="506" cy="317"/>
                <a:chOff x="464" y="1469"/>
                <a:chExt cx="506" cy="317"/>
              </a:xfrm>
            </p:grpSpPr>
            <p:sp>
              <p:nvSpPr>
                <p:cNvPr id="17477" name="Rectangle 31"/>
                <p:cNvSpPr/>
                <p:nvPr/>
              </p:nvSpPr>
              <p:spPr>
                <a:xfrm>
                  <a:off x="507" y="1469"/>
                  <a:ext cx="420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20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8" name="Rectangle 87"/>
                <p:cNvSpPr/>
                <p:nvPr/>
              </p:nvSpPr>
              <p:spPr>
                <a:xfrm>
                  <a:off x="464" y="1469"/>
                  <a:ext cx="506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8" name="Group 90"/>
              <p:cNvGrpSpPr/>
              <p:nvPr/>
            </p:nvGrpSpPr>
            <p:grpSpPr>
              <a:xfrm>
                <a:off x="970" y="1469"/>
                <a:ext cx="590" cy="317"/>
                <a:chOff x="970" y="1469"/>
                <a:chExt cx="590" cy="317"/>
              </a:xfrm>
            </p:grpSpPr>
            <p:sp>
              <p:nvSpPr>
                <p:cNvPr id="17475" name="Rectangle 32"/>
                <p:cNvSpPr/>
                <p:nvPr/>
              </p:nvSpPr>
              <p:spPr>
                <a:xfrm>
                  <a:off x="1013" y="1469"/>
                  <a:ext cx="50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3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6" name="Rectangle 89"/>
                <p:cNvSpPr/>
                <p:nvPr/>
              </p:nvSpPr>
              <p:spPr>
                <a:xfrm>
                  <a:off x="970" y="1469"/>
                  <a:ext cx="590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39" name="Group 92"/>
              <p:cNvGrpSpPr/>
              <p:nvPr/>
            </p:nvGrpSpPr>
            <p:grpSpPr>
              <a:xfrm>
                <a:off x="1560" y="1469"/>
                <a:ext cx="674" cy="317"/>
                <a:chOff x="1560" y="1469"/>
                <a:chExt cx="674" cy="317"/>
              </a:xfrm>
            </p:grpSpPr>
            <p:sp>
              <p:nvSpPr>
                <p:cNvPr id="17473" name="Rectangle 33"/>
                <p:cNvSpPr/>
                <p:nvPr/>
              </p:nvSpPr>
              <p:spPr>
                <a:xfrm>
                  <a:off x="1603" y="1469"/>
                  <a:ext cx="58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50k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100k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4" name="Rectangle 91"/>
                <p:cNvSpPr/>
                <p:nvPr/>
              </p:nvSpPr>
              <p:spPr>
                <a:xfrm>
                  <a:off x="1560" y="1469"/>
                  <a:ext cx="67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0" name="Group 94"/>
              <p:cNvGrpSpPr/>
              <p:nvPr/>
            </p:nvGrpSpPr>
            <p:grpSpPr>
              <a:xfrm>
                <a:off x="2234" y="1469"/>
                <a:ext cx="758" cy="317"/>
                <a:chOff x="2234" y="1469"/>
                <a:chExt cx="758" cy="317"/>
              </a:xfrm>
            </p:grpSpPr>
            <p:sp>
              <p:nvSpPr>
                <p:cNvPr id="17471" name="Rectangle 34"/>
                <p:cNvSpPr/>
                <p:nvPr/>
              </p:nvSpPr>
              <p:spPr>
                <a:xfrm>
                  <a:off x="2277" y="1469"/>
                  <a:ext cx="672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数据库系统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2" name="Rectangle 93"/>
                <p:cNvSpPr/>
                <p:nvPr/>
              </p:nvSpPr>
              <p:spPr>
                <a:xfrm>
                  <a:off x="2234" y="1469"/>
                  <a:ext cx="758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1" name="Group 96"/>
              <p:cNvGrpSpPr/>
              <p:nvPr/>
            </p:nvGrpSpPr>
            <p:grpSpPr>
              <a:xfrm>
                <a:off x="0" y="1786"/>
                <a:ext cx="464" cy="317"/>
                <a:chOff x="0" y="1786"/>
                <a:chExt cx="464" cy="317"/>
              </a:xfrm>
            </p:grpSpPr>
            <p:sp>
              <p:nvSpPr>
                <p:cNvPr id="17469" name="Rectangle 35"/>
                <p:cNvSpPr/>
                <p:nvPr/>
              </p:nvSpPr>
              <p:spPr>
                <a:xfrm>
                  <a:off x="43" y="1786"/>
                  <a:ext cx="37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大型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70" name="Rectangle 95"/>
                <p:cNvSpPr/>
                <p:nvPr/>
              </p:nvSpPr>
              <p:spPr>
                <a:xfrm>
                  <a:off x="0" y="1786"/>
                  <a:ext cx="46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2" name="Group 98"/>
              <p:cNvGrpSpPr/>
              <p:nvPr/>
            </p:nvGrpSpPr>
            <p:grpSpPr>
              <a:xfrm>
                <a:off x="464" y="1786"/>
                <a:ext cx="506" cy="317"/>
                <a:chOff x="464" y="1786"/>
                <a:chExt cx="506" cy="317"/>
              </a:xfrm>
            </p:grpSpPr>
            <p:sp>
              <p:nvSpPr>
                <p:cNvPr id="17467" name="Rectangle 36"/>
                <p:cNvSpPr/>
                <p:nvPr/>
              </p:nvSpPr>
              <p:spPr>
                <a:xfrm>
                  <a:off x="507" y="1786"/>
                  <a:ext cx="420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100</a:t>
                  </a:r>
                  <a:r>
                    <a:rPr lang="zh-CN" altLang="en-US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1000</a:t>
                  </a:r>
                  <a:endPara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8" name="Rectangle 97"/>
                <p:cNvSpPr/>
                <p:nvPr/>
              </p:nvSpPr>
              <p:spPr>
                <a:xfrm>
                  <a:off x="464" y="1786"/>
                  <a:ext cx="506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3" name="Group 100"/>
              <p:cNvGrpSpPr/>
              <p:nvPr/>
            </p:nvGrpSpPr>
            <p:grpSpPr>
              <a:xfrm>
                <a:off x="970" y="1786"/>
                <a:ext cx="590" cy="317"/>
                <a:chOff x="970" y="1786"/>
                <a:chExt cx="590" cy="317"/>
              </a:xfrm>
            </p:grpSpPr>
            <p:sp>
              <p:nvSpPr>
                <p:cNvPr id="17465" name="Rectangle 37"/>
                <p:cNvSpPr/>
                <p:nvPr/>
              </p:nvSpPr>
              <p:spPr>
                <a:xfrm>
                  <a:off x="1013" y="1786"/>
                  <a:ext cx="504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4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6" name="Rectangle 99"/>
                <p:cNvSpPr/>
                <p:nvPr/>
              </p:nvSpPr>
              <p:spPr>
                <a:xfrm>
                  <a:off x="970" y="1786"/>
                  <a:ext cx="590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4" name="Group 102"/>
              <p:cNvGrpSpPr/>
              <p:nvPr/>
            </p:nvGrpSpPr>
            <p:grpSpPr>
              <a:xfrm>
                <a:off x="1560" y="1786"/>
                <a:ext cx="674" cy="317"/>
                <a:chOff x="1560" y="1786"/>
                <a:chExt cx="674" cy="317"/>
              </a:xfrm>
            </p:grpSpPr>
            <p:sp>
              <p:nvSpPr>
                <p:cNvPr id="17463" name="Rectangle 38"/>
                <p:cNvSpPr/>
                <p:nvPr/>
              </p:nvSpPr>
              <p:spPr>
                <a:xfrm>
                  <a:off x="1603" y="1786"/>
                  <a:ext cx="588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1M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4" name="Rectangle 101"/>
                <p:cNvSpPr/>
                <p:nvPr/>
              </p:nvSpPr>
              <p:spPr>
                <a:xfrm>
                  <a:off x="1560" y="1786"/>
                  <a:ext cx="674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5" name="Group 104"/>
              <p:cNvGrpSpPr/>
              <p:nvPr/>
            </p:nvGrpSpPr>
            <p:grpSpPr>
              <a:xfrm>
                <a:off x="2234" y="1786"/>
                <a:ext cx="758" cy="317"/>
                <a:chOff x="2234" y="1786"/>
                <a:chExt cx="758" cy="317"/>
              </a:xfrm>
            </p:grpSpPr>
            <p:sp>
              <p:nvSpPr>
                <p:cNvPr id="17461" name="Rectangle 39"/>
                <p:cNvSpPr/>
                <p:nvPr/>
              </p:nvSpPr>
              <p:spPr>
                <a:xfrm>
                  <a:off x="2277" y="1786"/>
                  <a:ext cx="672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操作系统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2" name="Rectangle 103"/>
                <p:cNvSpPr/>
                <p:nvPr/>
              </p:nvSpPr>
              <p:spPr>
                <a:xfrm>
                  <a:off x="2234" y="1786"/>
                  <a:ext cx="758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6" name="Group 106"/>
              <p:cNvGrpSpPr/>
              <p:nvPr/>
            </p:nvGrpSpPr>
            <p:grpSpPr>
              <a:xfrm>
                <a:off x="0" y="2103"/>
                <a:ext cx="464" cy="403"/>
                <a:chOff x="0" y="2103"/>
                <a:chExt cx="464" cy="403"/>
              </a:xfrm>
            </p:grpSpPr>
            <p:sp>
              <p:nvSpPr>
                <p:cNvPr id="17459" name="Rectangle 40"/>
                <p:cNvSpPr/>
                <p:nvPr/>
              </p:nvSpPr>
              <p:spPr>
                <a:xfrm>
                  <a:off x="43" y="2103"/>
                  <a:ext cx="37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极大型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60" name="Rectangle 105"/>
                <p:cNvSpPr/>
                <p:nvPr/>
              </p:nvSpPr>
              <p:spPr>
                <a:xfrm>
                  <a:off x="0" y="2103"/>
                  <a:ext cx="46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7" name="Group 108"/>
              <p:cNvGrpSpPr/>
              <p:nvPr/>
            </p:nvGrpSpPr>
            <p:grpSpPr>
              <a:xfrm>
                <a:off x="464" y="2103"/>
                <a:ext cx="506" cy="403"/>
                <a:chOff x="464" y="2103"/>
                <a:chExt cx="506" cy="403"/>
              </a:xfrm>
            </p:grpSpPr>
            <p:sp>
              <p:nvSpPr>
                <p:cNvPr id="17457" name="Rectangle 41"/>
                <p:cNvSpPr/>
                <p:nvPr/>
              </p:nvSpPr>
              <p:spPr>
                <a:xfrm>
                  <a:off x="507" y="2103"/>
                  <a:ext cx="42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2000</a:t>
                  </a:r>
                  <a:r>
                    <a:rPr lang="zh-CN" altLang="en-US" sz="16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5000</a:t>
                  </a:r>
                  <a:endPara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8" name="Rectangle 107"/>
                <p:cNvSpPr/>
                <p:nvPr/>
              </p:nvSpPr>
              <p:spPr>
                <a:xfrm>
                  <a:off x="464" y="2103"/>
                  <a:ext cx="50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8" name="Group 110"/>
              <p:cNvGrpSpPr/>
              <p:nvPr/>
            </p:nvGrpSpPr>
            <p:grpSpPr>
              <a:xfrm>
                <a:off x="970" y="2103"/>
                <a:ext cx="590" cy="403"/>
                <a:chOff x="970" y="2103"/>
                <a:chExt cx="590" cy="403"/>
              </a:xfrm>
            </p:grpSpPr>
            <p:sp>
              <p:nvSpPr>
                <p:cNvPr id="17455" name="Rectangle 42"/>
                <p:cNvSpPr/>
                <p:nvPr/>
              </p:nvSpPr>
              <p:spPr>
                <a:xfrm>
                  <a:off x="1013" y="2103"/>
                  <a:ext cx="504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5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</a:t>
                  </a: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年</a:t>
                  </a:r>
                  <a:endPara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6" name="Rectangle 109"/>
                <p:cNvSpPr/>
                <p:nvPr/>
              </p:nvSpPr>
              <p:spPr>
                <a:xfrm>
                  <a:off x="970" y="2103"/>
                  <a:ext cx="590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49" name="Group 112"/>
              <p:cNvGrpSpPr/>
              <p:nvPr/>
            </p:nvGrpSpPr>
            <p:grpSpPr>
              <a:xfrm>
                <a:off x="1560" y="2103"/>
                <a:ext cx="674" cy="403"/>
                <a:chOff x="1560" y="2103"/>
                <a:chExt cx="674" cy="403"/>
              </a:xfrm>
            </p:grpSpPr>
            <p:sp>
              <p:nvSpPr>
                <p:cNvPr id="17453" name="Rectangle 43"/>
                <p:cNvSpPr/>
                <p:nvPr/>
              </p:nvSpPr>
              <p:spPr>
                <a:xfrm>
                  <a:off x="1603" y="2103"/>
                  <a:ext cx="588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1M</a:t>
                  </a: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～</a:t>
                  </a:r>
                  <a:r>
                    <a:rPr lang="en-US" altLang="zh-CN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10M</a:t>
                  </a:r>
                  <a:endPara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4" name="Rectangle 111"/>
                <p:cNvSpPr/>
                <p:nvPr/>
              </p:nvSpPr>
              <p:spPr>
                <a:xfrm>
                  <a:off x="1560" y="2103"/>
                  <a:ext cx="674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450" name="Group 114"/>
              <p:cNvGrpSpPr/>
              <p:nvPr/>
            </p:nvGrpSpPr>
            <p:grpSpPr>
              <a:xfrm>
                <a:off x="2234" y="2103"/>
                <a:ext cx="758" cy="403"/>
                <a:chOff x="2234" y="2103"/>
                <a:chExt cx="758" cy="403"/>
              </a:xfrm>
            </p:grpSpPr>
            <p:sp>
              <p:nvSpPr>
                <p:cNvPr id="17451" name="Rectangle 44"/>
                <p:cNvSpPr/>
                <p:nvPr/>
              </p:nvSpPr>
              <p:spPr>
                <a:xfrm>
                  <a:off x="2277" y="2103"/>
                  <a:ext cx="672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空中交通管制系统</a:t>
                  </a:r>
                  <a:endPara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marL="0" lvl="0" indent="0"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52" name="Rectangle 113"/>
                <p:cNvSpPr/>
                <p:nvPr/>
              </p:nvSpPr>
              <p:spPr>
                <a:xfrm>
                  <a:off x="2234" y="2103"/>
                  <a:ext cx="758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§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8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 b="1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Char char="•"/>
                    <a:defRPr kumimoji="1" sz="2000">
                      <a:solidFill>
                        <a:srgbClr val="000066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7415" name="Rectangle 116"/>
            <p:cNvSpPr/>
            <p:nvPr/>
          </p:nvSpPr>
          <p:spPr>
            <a:xfrm>
              <a:off x="-3" y="-3"/>
              <a:ext cx="2998" cy="2512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§"/>
                <a:defRPr kumimoji="1" sz="2800" b="1">
                  <a:solidFill>
                    <a:srgbClr val="000066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800" b="1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 b="1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Char char="•"/>
                <a:defRPr kumimoji="1" sz="2000">
                  <a:solidFill>
                    <a:srgbClr val="000066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文本占位符 4"/>
          <p:cNvSpPr/>
          <p:nvPr>
            <p:ph type="body" idx="1"/>
          </p:nvPr>
        </p:nvSpPr>
        <p:spPr>
          <a:xfrm>
            <a:off x="1842135" y="1317625"/>
            <a:ext cx="4180840" cy="4584700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软件的复杂性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>
                <a:sym typeface="+mn-ea"/>
              </a:rPr>
              <a:t>软件的</a:t>
            </a:r>
            <a:r>
              <a:rPr lang="zh-CN" altLang="en-US" sz="2600"/>
              <a:t>一致性，可靠性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>
                <a:sym typeface="+mn-ea"/>
              </a:rPr>
              <a:t>软件的</a:t>
            </a:r>
            <a:r>
              <a:rPr lang="zh-CN" altLang="en-US" sz="2600"/>
              <a:t>可变性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软件的不可见性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可用性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可维护性</a:t>
            </a: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endParaRPr lang="zh-CN" altLang="en-US" sz="260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600"/>
              <a:t>可移植性</a:t>
            </a:r>
            <a:endParaRPr lang="zh-CN" altLang="en-US" sz="260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750888" y="229076"/>
            <a:ext cx="6783387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软件的本质特性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888" y="257334"/>
            <a:ext cx="6783387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软件</a:t>
            </a:r>
            <a:r>
              <a:rPr lang="zh-CN" dirty="0"/>
              <a:t>危机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747520" y="3486150"/>
            <a:ext cx="5052695" cy="2510790"/>
            <a:chOff x="3714" y="4938"/>
            <a:chExt cx="6740" cy="3004"/>
          </a:xfrm>
        </p:grpSpPr>
        <p:sp>
          <p:nvSpPr>
            <p:cNvPr id="3" name="object 3"/>
            <p:cNvSpPr/>
            <p:nvPr/>
          </p:nvSpPr>
          <p:spPr>
            <a:xfrm>
              <a:off x="3784" y="4959"/>
              <a:ext cx="6622" cy="294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" name="object 4"/>
            <p:cNvSpPr/>
            <p:nvPr/>
          </p:nvSpPr>
          <p:spPr>
            <a:xfrm>
              <a:off x="3714" y="4938"/>
              <a:ext cx="6740" cy="3005"/>
            </a:xfrm>
            <a:custGeom>
              <a:avLst/>
              <a:gdLst/>
              <a:ahLst/>
              <a:cxnLst/>
              <a:rect l="l" t="t" r="r" b="b"/>
              <a:pathLst>
                <a:path w="5706109" h="2544445">
                  <a:moveTo>
                    <a:pt x="0" y="0"/>
                  </a:moveTo>
                  <a:lnTo>
                    <a:pt x="5705635" y="0"/>
                  </a:lnTo>
                  <a:lnTo>
                    <a:pt x="5705635" y="2544350"/>
                  </a:lnTo>
                  <a:lnTo>
                    <a:pt x="0" y="2544350"/>
                  </a:lnTo>
                  <a:lnTo>
                    <a:pt x="0" y="0"/>
                  </a:lnTo>
                  <a:close/>
                </a:path>
              </a:pathLst>
            </a:custGeom>
            <a:ln w="9677">
              <a:solidFill>
                <a:srgbClr val="ECEBEB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85800" y="1614805"/>
            <a:ext cx="7772400" cy="140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000"/>
              </a:lnSpc>
            </a:pPr>
            <a:r>
              <a:rPr sz="2400" spc="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软件所具有的复杂性、一致性、可变性、不可见性等特性，使得软件开发</a:t>
            </a:r>
            <a:r>
              <a:rPr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过程变得难以控制，开发团队如同在焦油坑中挣扎的巨兽。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F906490-237C-474C-BA2E-D98840BC1F8F}" type="slidenum">
              <a:rPr lang="zh-CN" altLang="en-US" strike="noStrike" noProof="1" smtClean="0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A0DB2DC-4C9A-4742-B13C-FB6460FD3503}" type="slidenum"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</a:fld>
            <a:r>
              <a:rPr lang="zh-CN" altLang="en-US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915150" cy="762000"/>
          </a:xfrm>
        </p:spPr>
        <p:txBody>
          <a:bodyPr vert="horz" wrap="square" lIns="91440" tIns="45720" rIns="91440" bIns="45720" anchor="b"/>
          <a:p>
            <a:pPr eaLnBrk="1" hangingPunct="1"/>
            <a:r>
              <a:rPr dirty="0">
                <a:sym typeface="+mn-ea"/>
              </a:rPr>
              <a:t>软件</a:t>
            </a:r>
            <a:r>
              <a:rPr lang="zh-CN" dirty="0">
                <a:sym typeface="+mn-ea"/>
              </a:rPr>
              <a:t>危机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52643" name="Rectangle 3"/>
          <p:cNvSpPr>
            <a:spLocks noGrp="1"/>
          </p:cNvSpPr>
          <p:nvPr>
            <p:ph idx="1"/>
          </p:nvPr>
        </p:nvSpPr>
        <p:spPr>
          <a:xfrm>
            <a:off x="914400" y="1447800"/>
            <a:ext cx="7391400" cy="44211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隶书" panose="02010509060101010101" pitchFamily="49" charset="-122"/>
              </a:rPr>
              <a:t>开发软件所需的高成本、长周期与软件产品的低质量、难维护之间的矛盾，使软件开发陷入不可自拔的恶性循环之中。这种现象被称为</a:t>
            </a:r>
            <a:r>
              <a:rPr lang="zh-CN" altLang="en-US" dirty="0">
                <a:latin typeface="Times New Roman" panose="02020603050405020304" charset="0"/>
              </a:rPr>
              <a:t>“</a:t>
            </a:r>
            <a:r>
              <a:rPr lang="zh-CN" altLang="en-US" dirty="0">
                <a:solidFill>
                  <a:srgbClr val="FF3300"/>
                </a:solidFill>
                <a:latin typeface="隶书" panose="02010509060101010101" pitchFamily="49" charset="-122"/>
              </a:rPr>
              <a:t>软件危机</a:t>
            </a:r>
            <a:r>
              <a:rPr lang="zh-CN" altLang="en-US" dirty="0">
                <a:latin typeface="Times New Roman" panose="02020603050405020304" charset="0"/>
              </a:rPr>
              <a:t>”</a:t>
            </a:r>
            <a:r>
              <a:rPr lang="zh-CN" altLang="en-US" dirty="0">
                <a:latin typeface="隶书" panose="02010509060101010101" pitchFamily="49" charset="-122"/>
              </a:rPr>
              <a:t>（</a:t>
            </a:r>
            <a:r>
              <a:rPr lang="en-US" altLang="zh-CN" dirty="0">
                <a:latin typeface="隶书" panose="02010509060101010101" pitchFamily="49" charset="-122"/>
              </a:rPr>
              <a:t>Software Crisis</a:t>
            </a:r>
            <a:r>
              <a:rPr lang="zh-CN" altLang="en-US" dirty="0">
                <a:latin typeface="隶书" panose="02010509060101010101" pitchFamily="49" charset="-122"/>
              </a:rPr>
              <a:t>）。</a:t>
            </a:r>
            <a:endParaRPr lang="zh-CN" altLang="en-US" dirty="0">
              <a:latin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以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IBM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公司的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OS/360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操作系统为例。它共有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4000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多个模块、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100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万行指令，共投入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5000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人年，耗资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5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亿美元，但在交付使用的系统中仍找出</a:t>
            </a:r>
            <a:r>
              <a:rPr lang="en-US" altLang="zh-CN" dirty="0">
                <a:solidFill>
                  <a:srgbClr val="336699"/>
                </a:solidFill>
                <a:latin typeface="隶书" panose="02010509060101010101" pitchFamily="49" charset="-122"/>
              </a:rPr>
              <a:t>2000</a:t>
            </a:r>
            <a:r>
              <a:rPr lang="zh-CN" altLang="en-US" dirty="0">
                <a:solidFill>
                  <a:srgbClr val="336699"/>
                </a:solidFill>
                <a:latin typeface="隶书" panose="02010509060101010101" pitchFamily="49" charset="-122"/>
              </a:rPr>
              <a:t>个以上的错误。</a:t>
            </a:r>
            <a:endParaRPr lang="zh-CN" altLang="en-US" dirty="0">
              <a:solidFill>
                <a:srgbClr val="336699"/>
              </a:solidFill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charRg st="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charRg st="8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2643">
                                            <p:txEl>
                                              <p:charRg st="8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 build="p"/>
    </p:bldLst>
  </p:timing>
</p:sld>
</file>

<file path=ppt/tags/tag1.xml><?xml version="1.0" encoding="utf-8"?>
<p:tagLst xmlns:p="http://schemas.openxmlformats.org/presentationml/2006/main">
  <p:tag name="KSO_WM_DOC_GUID" val="{043859f0-62a8-47d9-9f98-3398bb30b238}"/>
</p:tagLst>
</file>

<file path=ppt/theme/theme1.xml><?xml version="1.0" encoding="utf-8"?>
<a:theme xmlns:a="http://schemas.openxmlformats.org/drawingml/2006/main" name="A000120140530A99PPBG">
  <a:themeElements>
    <a:clrScheme name="自定义 60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890D0"/>
      </a:accent1>
      <a:accent2>
        <a:srgbClr val="2D9C9F"/>
      </a:accent2>
      <a:accent3>
        <a:srgbClr val="80C34D"/>
      </a:accent3>
      <a:accent4>
        <a:srgbClr val="BAD43B"/>
      </a:accent4>
      <a:accent5>
        <a:srgbClr val="EC9126"/>
      </a:accent5>
      <a:accent6>
        <a:srgbClr val="C00000"/>
      </a:accent6>
      <a:hlink>
        <a:srgbClr val="00B0F0"/>
      </a:hlink>
      <a:folHlink>
        <a:srgbClr val="AFB2B4"/>
      </a:folHlink>
    </a:clrScheme>
    <a:fontScheme name="KSO主题7">
      <a:majorFont>
        <a:latin typeface="Times New Roman"/>
        <a:ea typeface="华文中宋"/>
        <a:cs typeface=""/>
      </a:majorFont>
      <a:minorFont>
        <a:latin typeface="Times New Roman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3488</Words>
  <Application>WPS 演示</Application>
  <PresentationFormat>宽屏</PresentationFormat>
  <Paragraphs>517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幼圆</vt:lpstr>
      <vt:lpstr>Arial</vt:lpstr>
      <vt:lpstr>华文行楷</vt:lpstr>
      <vt:lpstr>隶书</vt:lpstr>
      <vt:lpstr>Times New Roman</vt:lpstr>
      <vt:lpstr>华文新魏</vt:lpstr>
      <vt:lpstr>Arial Unicode MS</vt:lpstr>
      <vt:lpstr>华文中宋</vt:lpstr>
      <vt:lpstr>Calibri</vt:lpstr>
      <vt:lpstr>Times New Roman</vt:lpstr>
      <vt:lpstr>华文琥珀</vt:lpstr>
      <vt:lpstr>A000120140530A99PPBG</vt:lpstr>
      <vt:lpstr>医疗软件设计基础</vt:lpstr>
      <vt:lpstr>绪论</vt:lpstr>
      <vt:lpstr>软件的定义</vt:lpstr>
      <vt:lpstr>3.软件分类</vt:lpstr>
      <vt:lpstr>按功能划分软件分类</vt:lpstr>
      <vt:lpstr>按规模划分软件分类</vt:lpstr>
      <vt:lpstr>软件的本质特性</vt:lpstr>
      <vt:lpstr>软件危机</vt:lpstr>
      <vt:lpstr>软件危机</vt:lpstr>
      <vt:lpstr>软件错误</vt:lpstr>
      <vt:lpstr>软件错误</vt:lpstr>
      <vt:lpstr>软件开发面临的挑战</vt:lpstr>
      <vt:lpstr>软件工程的发展</vt:lpstr>
      <vt:lpstr>什么是软件工程？</vt:lpstr>
      <vt:lpstr>软件工程的基本要素</vt:lpstr>
      <vt:lpstr>软件工程方法</vt:lpstr>
      <vt:lpstr>软件开发的基本策略</vt:lpstr>
      <vt:lpstr>PowerPoint 演示文稿</vt:lpstr>
      <vt:lpstr>美国Standish集团的调查报告</vt:lpstr>
      <vt:lpstr>医疗软件</vt:lpstr>
      <vt:lpstr>HIS</vt:lpstr>
      <vt:lpstr>HIS</vt:lpstr>
      <vt:lpstr>HIS </vt:lpstr>
      <vt:lpstr>PACS</vt:lpstr>
      <vt:lpstr>云医疗</vt:lpstr>
      <vt:lpstr>云医疗</vt:lpstr>
      <vt:lpstr>HIS</vt:lpstr>
      <vt:lpstr>HIS主流厂商产品介绍</vt:lpstr>
      <vt:lpstr>HIS主流厂商产品介绍</vt:lpstr>
      <vt:lpstr>医疗软件设计技术</vt:lpstr>
      <vt:lpstr>程序员的基本素质</vt:lpstr>
      <vt:lpstr>程序编写规范</vt:lpstr>
      <vt:lpstr>程序编写规范 </vt:lpstr>
      <vt:lpstr>程序编写规范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Shengqiong</dc:creator>
  <cp:lastModifiedBy>杰森枫</cp:lastModifiedBy>
  <cp:revision>262</cp:revision>
  <dcterms:created xsi:type="dcterms:W3CDTF">2015-12-21T08:13:00Z</dcterms:created>
  <dcterms:modified xsi:type="dcterms:W3CDTF">2022-02-22T09:58:46Z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98ED2917552A41DD8FAF79B0B9FFFF26</vt:lpwstr>
  </property>
</Properties>
</file>