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14,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November 14,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ltk.org" TargetMode="External"/><Relationship Id="rId4" Type="http://schemas.openxmlformats.org/officeDocument/2006/relationships/hyperlink" Target="http://scikit-learn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mlight.joachim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Smoking Cessation 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Kang &amp; Arnold Lee</a:t>
            </a:r>
          </a:p>
          <a:p>
            <a:r>
              <a:rPr lang="en-US" dirty="0" smtClean="0"/>
              <a:t>CS 583</a:t>
            </a:r>
          </a:p>
          <a:p>
            <a:r>
              <a:rPr lang="en-US" dirty="0" smtClean="0"/>
              <a:t>2013-11-14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Parsed all tweets into words using a generic </a:t>
            </a:r>
            <a:r>
              <a:rPr lang="en-US" sz="2200" dirty="0" smtClean="0">
                <a:latin typeface="Consolas"/>
                <a:cs typeface="Consolas"/>
              </a:rPr>
              <a:t>.split(‘ ‘)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Could be improved by using </a:t>
            </a:r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nltk.tokenize</a:t>
            </a:r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dirty="0" smtClean="0">
                <a:latin typeface="Arial"/>
                <a:cs typeface="Arial"/>
              </a:rPr>
              <a:t>Removed all stop words from a stop list (Lewis, Yang, Rose &amp; Li, 2004)</a:t>
            </a:r>
          </a:p>
          <a:p>
            <a:r>
              <a:rPr lang="en-US" dirty="0" smtClean="0">
                <a:latin typeface="Arial"/>
                <a:cs typeface="Arial"/>
              </a:rPr>
              <a:t>Removed all links, </a:t>
            </a:r>
            <a:r>
              <a:rPr lang="en-US" dirty="0" err="1" smtClean="0">
                <a:latin typeface="Arial"/>
                <a:cs typeface="Arial"/>
              </a:rPr>
              <a:t>hashtags</a:t>
            </a:r>
            <a:r>
              <a:rPr lang="en-US" dirty="0" smtClean="0">
                <a:latin typeface="Arial"/>
                <a:cs typeface="Arial"/>
              </a:rPr>
              <a:t>, and user references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Arial"/>
                <a:cs typeface="Arial"/>
              </a:rPr>
              <a:t>Will use this information for further feature generation</a:t>
            </a:r>
          </a:p>
          <a:p>
            <a:r>
              <a:rPr lang="en-US" dirty="0" smtClean="0">
                <a:latin typeface="Arial"/>
                <a:cs typeface="Arial"/>
              </a:rPr>
              <a:t>Stripped punctuation of remaining words and stemmed words using the Porter (1980) stemming algorithm in the </a:t>
            </a:r>
            <a:r>
              <a:rPr lang="en-US" dirty="0" err="1" smtClean="0">
                <a:latin typeface="Consolas"/>
                <a:cs typeface="Consolas"/>
              </a:rPr>
              <a:t>nltk</a:t>
            </a:r>
            <a:r>
              <a:rPr lang="en-US" dirty="0" smtClean="0">
                <a:latin typeface="Arial"/>
                <a:cs typeface="Arial"/>
              </a:rPr>
              <a:t> library for Python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Arial"/>
                <a:cs typeface="Arial"/>
              </a:rPr>
              <a:t>Other stemming algorithms may perform better (?), so will need to look for research on that</a:t>
            </a:r>
          </a:p>
          <a:p>
            <a:r>
              <a:rPr lang="en-US" dirty="0" smtClean="0">
                <a:latin typeface="Arial"/>
                <a:cs typeface="Arial"/>
              </a:rPr>
              <a:t>Created set of words in (+1) and set of words in </a:t>
            </a:r>
            <a:r>
              <a:rPr lang="en-US" sz="2200" dirty="0" smtClean="0">
                <a:latin typeface="Consolas"/>
                <a:cs typeface="Consolas"/>
              </a:rPr>
              <a:t>‘No Cessation’</a:t>
            </a:r>
            <a:r>
              <a:rPr lang="en-US" dirty="0" smtClean="0">
                <a:latin typeface="Arial"/>
                <a:cs typeface="Arial"/>
              </a:rPr>
              <a:t> (-1) that were </a:t>
            </a:r>
            <a:r>
              <a:rPr lang="en-US" dirty="0" err="1" smtClean="0">
                <a:latin typeface="Arial"/>
                <a:cs typeface="Arial"/>
              </a:rPr>
              <a:t>disjoint</a:t>
            </a:r>
            <a:r>
              <a:rPr lang="en-US" dirty="0" err="1">
                <a:latin typeface="Consolas"/>
                <a:cs typeface="Consolas"/>
              </a:rPr>
              <a:t>‘Cessation</a:t>
            </a:r>
            <a:r>
              <a:rPr lang="en-US" dirty="0">
                <a:latin typeface="Consolas"/>
                <a:cs typeface="Consolas"/>
              </a:rPr>
              <a:t>’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Arial"/>
                <a:cs typeface="Arial"/>
              </a:rPr>
              <a:t>May include some common words for a multinomial naïve Bayes model, but did not for our Bernoulli Bayes model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Used these words as our features and created binary presence/absence (1/0) values for the features in each tweet</a:t>
            </a:r>
          </a:p>
          <a:p>
            <a:pPr lvl="1"/>
            <a:r>
              <a:rPr lang="en-US" dirty="0" smtClean="0">
                <a:solidFill>
                  <a:srgbClr val="526DB0"/>
                </a:solidFill>
                <a:latin typeface="Arial"/>
                <a:cs typeface="Arial"/>
              </a:rPr>
              <a:t>Went with Bernoulli model because it can work as well if not better than a multinomial model with short documents, e.g., tweets</a:t>
            </a:r>
            <a:endParaRPr lang="en-US" dirty="0">
              <a:solidFill>
                <a:srgbClr val="526DB0"/>
              </a:solidFill>
              <a:latin typeface="Arial"/>
              <a:cs typeface="Arial"/>
            </a:endParaRPr>
          </a:p>
          <a:p>
            <a:pPr lvl="1"/>
            <a:endParaRPr lang="en-US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72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Formatted into </a:t>
            </a:r>
            <a:r>
              <a:rPr lang="en-US" sz="2200" dirty="0" err="1" smtClean="0">
                <a:latin typeface="Consolas"/>
                <a:cs typeface="Consolas"/>
              </a:rPr>
              <a:t>svmlight</a:t>
            </a:r>
            <a:r>
              <a:rPr lang="en-US" sz="2200" dirty="0" smtClean="0">
                <a:latin typeface="Consolas"/>
                <a:cs typeface="Consolas"/>
              </a:rPr>
              <a:t>/</a:t>
            </a:r>
            <a:r>
              <a:rPr lang="en-US" sz="2200" dirty="0" err="1" smtClean="0">
                <a:latin typeface="Consolas"/>
                <a:cs typeface="Consolas"/>
              </a:rPr>
              <a:t>libsvm</a:t>
            </a:r>
            <a:r>
              <a:rPr lang="en-US" dirty="0" smtClean="0"/>
              <a:t> sparse </a:t>
            </a:r>
            <a:r>
              <a:rPr lang="en-US" dirty="0"/>
              <a:t>data file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526DB0"/>
                </a:solidFill>
                <a:hlinkClick r:id="rId2"/>
              </a:rPr>
              <a:t>http</a:t>
            </a:r>
            <a:r>
              <a:rPr lang="en-US" dirty="0">
                <a:solidFill>
                  <a:srgbClr val="526DB0"/>
                </a:solidFill>
                <a:hlinkClick r:id="rId2"/>
              </a:rPr>
              <a:t>://svmlight.joachims.org</a:t>
            </a:r>
            <a:r>
              <a:rPr lang="en-US" dirty="0" smtClean="0">
                <a:solidFill>
                  <a:srgbClr val="526DB0"/>
                </a:solidFill>
                <a:hlinkClick r:id="rId2"/>
              </a:rPr>
              <a:t>/</a:t>
            </a:r>
            <a:endParaRPr lang="en-US" dirty="0" smtClean="0">
              <a:solidFill>
                <a:srgbClr val="526DB0"/>
              </a:solidFill>
            </a:endParaRPr>
          </a:p>
          <a:p>
            <a:pPr lvl="1"/>
            <a:r>
              <a:rPr lang="en-US" sz="1600" dirty="0" smtClean="0">
                <a:solidFill>
                  <a:srgbClr val="526DB0"/>
                </a:solidFill>
              </a:rPr>
              <a:t>Note: This requires (or </a:t>
            </a:r>
            <a:r>
              <a:rPr lang="en-US" sz="1600" dirty="0" err="1" smtClean="0">
                <a:solidFill>
                  <a:srgbClr val="526DB0"/>
                </a:solidFill>
                <a:latin typeface="Consolas"/>
                <a:cs typeface="Consolas"/>
              </a:rPr>
              <a:t>sklearn</a:t>
            </a:r>
            <a:r>
              <a:rPr lang="en-US" sz="1600" dirty="0" smtClean="0">
                <a:solidFill>
                  <a:srgbClr val="526DB0"/>
                </a:solidFill>
              </a:rPr>
              <a:t> requires) the test file to have the same max integer index for a feature as the original training file, so may need to incorporate a dummy feature to ensure generalizability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Used the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cs typeface="Consolas"/>
              </a:rPr>
              <a:t>sklearn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  <a:cs typeface="Consolas"/>
              </a:rPr>
              <a:t>nltk</a:t>
            </a:r>
            <a:r>
              <a:rPr lang="en-US" dirty="0" smtClean="0">
                <a:solidFill>
                  <a:srgbClr val="000000"/>
                </a:solidFill>
              </a:rPr>
              <a:t> libraries for Python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3"/>
              </a:rPr>
              <a:t>http://nltk.org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4"/>
              </a:rPr>
              <a:t>http://scikit-learn.org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Fit a Bernoulli naïve Bayes model to our training data (~75% of data)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Predicted classes for our validation data (~25% of data)</a:t>
            </a:r>
          </a:p>
          <a:p>
            <a:pPr lvl="1"/>
            <a:r>
              <a:rPr lang="en-US" dirty="0" smtClean="0">
                <a:solidFill>
                  <a:srgbClr val="526DB0"/>
                </a:solidFill>
              </a:rPr>
              <a:t>Will use cross-validation in future iterations</a:t>
            </a:r>
            <a:endParaRPr lang="en-US" dirty="0">
              <a:solidFill>
                <a:srgbClr val="526D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3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Next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010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Cessation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Cessation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/ 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Overall Accuracy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63.17%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128" y="3537314"/>
            <a:ext cx="8152671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Improve tokenization with parts of speech, spell-check, slang (O’Conner, Dyer, </a:t>
            </a:r>
            <a:r>
              <a:rPr lang="en-US" sz="2200" dirty="0" err="1" smtClean="0"/>
              <a:t>Gimpel</a:t>
            </a:r>
            <a:r>
              <a:rPr lang="en-US" sz="2200" dirty="0" smtClean="0"/>
              <a:t>, Schneider &amp; Smith, 2013)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Use the link, </a:t>
            </a:r>
            <a:r>
              <a:rPr lang="en-US" sz="2200" dirty="0" err="1" smtClean="0"/>
              <a:t>hashtag</a:t>
            </a:r>
            <a:r>
              <a:rPr lang="en-US" sz="2200" dirty="0" smtClean="0"/>
              <a:t>, and user reference information in tweets to potentially create further, more informative features (</a:t>
            </a:r>
            <a:r>
              <a:rPr lang="en-US" sz="2200" dirty="0" err="1" smtClean="0"/>
              <a:t>Davidov</a:t>
            </a:r>
            <a:r>
              <a:rPr lang="en-US" sz="2200" dirty="0" smtClean="0"/>
              <a:t>, </a:t>
            </a:r>
            <a:r>
              <a:rPr lang="en-US" sz="2200" dirty="0" err="1" smtClean="0"/>
              <a:t>Tsur</a:t>
            </a:r>
            <a:r>
              <a:rPr lang="en-US" sz="2200" dirty="0"/>
              <a:t> </a:t>
            </a:r>
            <a:r>
              <a:rPr lang="en-US" sz="2200" dirty="0" smtClean="0"/>
              <a:t>&amp; </a:t>
            </a:r>
            <a:r>
              <a:rPr lang="en-US" sz="2200" dirty="0" err="1" smtClean="0"/>
              <a:t>Rappoport</a:t>
            </a:r>
            <a:r>
              <a:rPr lang="en-US" sz="2200" dirty="0" smtClean="0"/>
              <a:t>, 2010)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Apply an SVM classifier to the data once we have additional features (using Bernoulli data resulted in no positive predictions on test data)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010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231</TotalTime>
  <Words>439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Smoking Cessation and twitter</vt:lpstr>
      <vt:lpstr>Data Pre-Processing</vt:lpstr>
      <vt:lpstr>Data Analysis</vt:lpstr>
      <vt:lpstr>Results &amp;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Cessation and twitter</dc:title>
  <dc:creator>Kang Hyun-Kun</dc:creator>
  <cp:lastModifiedBy>Kang Hyun-Kun</cp:lastModifiedBy>
  <cp:revision>8</cp:revision>
  <dcterms:created xsi:type="dcterms:W3CDTF">2013-11-14T15:51:00Z</dcterms:created>
  <dcterms:modified xsi:type="dcterms:W3CDTF">2013-11-14T19:42:33Z</dcterms:modified>
</cp:coreProperties>
</file>