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7" r:id="rId4"/>
    <p:sldId id="273" r:id="rId5"/>
    <p:sldId id="268" r:id="rId6"/>
    <p:sldId id="269" r:id="rId7"/>
    <p:sldId id="270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0" autoAdjust="0"/>
  </p:normalViewPr>
  <p:slideViewPr>
    <p:cSldViewPr snapToGrid="0" snapToObjects="1">
      <p:cViewPr varScale="1">
        <p:scale>
          <a:sx n="114" d="100"/>
          <a:sy n="114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2F7C6-B3E3-D34E-96A9-CBD9536BBF1F}" type="datetimeFigureOut">
              <a:rPr lang="en-US" smtClean="0"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B3646-A34D-F74C-921F-FAA23476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02D21-D32E-AE4C-9914-1C14D32D56B4}" type="datetimeFigureOut">
              <a:rPr lang="en-US" smtClean="0"/>
              <a:t>3/1/14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5893-2BE7-9547-8073-FF003A3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0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General Ledger? Data scattered among hundreds of tables; counter to need for fiscal transparency.  Goals: Manage risk, streamline operations, identify potential cost savings.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sql</a:t>
            </a:r>
            <a:r>
              <a:rPr lang="en-US" dirty="0" smtClean="0"/>
              <a:t> to modify</a:t>
            </a:r>
            <a:r>
              <a:rPr lang="en-US" baseline="0" dirty="0" smtClean="0"/>
              <a:t> the tree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consolidate</a:t>
            </a:r>
            <a:r>
              <a:rPr lang="en-US" baseline="0" dirty="0" smtClean="0"/>
              <a:t> to view </a:t>
            </a:r>
            <a:r>
              <a:rPr lang="en-US" dirty="0" smtClean="0"/>
              <a:t>difference between actual and budgeted</a:t>
            </a:r>
            <a:r>
              <a:rPr lang="en-US" baseline="0" dirty="0" smtClean="0"/>
              <a:t> amounts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</a:t>
            </a:r>
            <a:r>
              <a:rPr lang="en-US" baseline="0" dirty="0" smtClean="0"/>
              <a:t> 7-2 GL Period snapshot- semi-additive facts; view at organization or accounts level; Constrain ledge to single value or see multiple entries. GL accounts don’t usually map to operational dimensions such as customer, product, service or facility.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</a:t>
            </a:r>
            <a:r>
              <a:rPr lang="en-US" baseline="0" dirty="0" smtClean="0"/>
              <a:t> 7-3 GL Journal transactions. Find and investigate anomalies. Transaction level information; complements periodic snapshot.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7-4 Table</a:t>
            </a:r>
            <a:r>
              <a:rPr lang="en-US" baseline="0" dirty="0" smtClean="0"/>
              <a:t> refers to itself. Parent-child relationship between rows.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fact: Advantages</a:t>
            </a:r>
            <a:r>
              <a:rPr lang="en-US" baseline="0" dirty="0" smtClean="0"/>
              <a:t> of recording only what has changed in each period: a) Easier to see what has changed and how much. b) Budget amount becomes fully additive across rows. c) Only need entries when something has changed – eliminating </a:t>
            </a:r>
            <a:r>
              <a:rPr lang="en-US" baseline="0" smtClean="0"/>
              <a:t>duplicate entries.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7-6: Budget</a:t>
            </a:r>
            <a:r>
              <a:rPr lang="en-US" baseline="0" dirty="0" smtClean="0"/>
              <a:t> schema: A single line item can affect multiple GL accounts.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</a:t>
            </a:r>
            <a:r>
              <a:rPr lang="en-US" baseline="0" dirty="0" smtClean="0"/>
              <a:t> 7-9 contains no information about the organizational rollup. Suppose you want to roll the budget up across portions of the tree, or all of the tree.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7-11 Org Map bridge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45893-2BE7-9547-8073-FF003A3D7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459-6A16-A44F-A306-A1F48F2EA2D5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92EA-341F-5F40-8434-5906448A6A18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2452-4294-1B41-A94B-E3E54A347C70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7DB2-B6DD-4345-888A-B02509749CF8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7AC-5A20-5444-A19B-DCF7BB96FA79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E56B-A19F-7E48-83EC-F90DF65D4D98}" type="datetime1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A24F-5CB3-E741-8EE3-184DFA373C9C}" type="datetime1">
              <a:rPr lang="en-US" smtClean="0"/>
              <a:t>3/1/14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FF1A-4748-6141-9814-E9BC2D902A3F}" type="datetime1">
              <a:rPr lang="en-US" smtClean="0"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919-9964-F043-ABDD-906B46E202BA}" type="datetime1">
              <a:rPr lang="en-US" smtClean="0"/>
              <a:t>3/1/14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3D50-C175-C04F-8C83-3D9A5E615FC9}" type="datetime1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EC0-F7F4-8D4F-B378-540B30B46737}" type="datetime1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6E83-F299-2E44-91B7-07E528A70B00}" type="datetime1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D8A3-036D-9643-A7FE-049F0C3C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7 Accounting</a:t>
            </a:r>
            <a:br>
              <a:rPr lang="en-US" dirty="0" smtClean="0"/>
            </a:br>
            <a:r>
              <a:rPr lang="en-US" sz="2400" b="1" dirty="0" smtClean="0"/>
              <a:t>from Kimball and Ross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budget processes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52" y="76837"/>
            <a:ext cx="6694225" cy="6781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schema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9" y="1417638"/>
            <a:ext cx="7674838" cy="36175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depth positional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set of levels</a:t>
            </a:r>
          </a:p>
          <a:p>
            <a:r>
              <a:rPr lang="en-US" dirty="0" smtClean="0"/>
              <a:t>Each level has a specific name</a:t>
            </a:r>
          </a:p>
          <a:p>
            <a:endParaRPr lang="en-US" dirty="0" smtClean="0"/>
          </a:p>
          <a:p>
            <a:r>
              <a:rPr lang="en-US" dirty="0" smtClean="0"/>
              <a:t>Examples:  </a:t>
            </a:r>
          </a:p>
          <a:p>
            <a:pPr lvl="1"/>
            <a:r>
              <a:rPr lang="en-US" dirty="0" smtClean="0"/>
              <a:t>day </a:t>
            </a:r>
            <a:r>
              <a:rPr lang="en-US" dirty="0" smtClean="0">
                <a:sym typeface="Wingdings"/>
              </a:rPr>
              <a:t> fiscal period  year</a:t>
            </a:r>
          </a:p>
          <a:p>
            <a:pPr lvl="1"/>
            <a:r>
              <a:rPr lang="en-US" dirty="0" smtClean="0"/>
              <a:t>day </a:t>
            </a:r>
            <a:r>
              <a:rPr lang="en-US" dirty="0" smtClean="0">
                <a:sym typeface="Wingdings"/>
              </a:rPr>
              <a:t> month  year</a:t>
            </a:r>
          </a:p>
          <a:p>
            <a:pPr lvl="1"/>
            <a:r>
              <a:rPr lang="en-US" dirty="0" smtClean="0">
                <a:sym typeface="Wingdings"/>
              </a:rPr>
              <a:t>fixed many to one hierarchy: executive, director, manager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ragged variable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Geographies vary in complexity.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locations have district and zone levels, while others do not. </a:t>
            </a:r>
          </a:p>
          <a:p>
            <a:r>
              <a:rPr lang="en-US" dirty="0" smtClean="0"/>
              <a:t>Solution: Treat this like fixed-positional with minor propagation of attributes</a:t>
            </a:r>
          </a:p>
          <a:p>
            <a:pPr lvl="1"/>
            <a:r>
              <a:rPr lang="en-US" dirty="0" smtClean="0"/>
              <a:t>e.g. if a location has no district, use the city name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ragged variable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4645" b="4645"/>
          <a:stretch>
            <a:fillRect/>
          </a:stretch>
        </p:blipFill>
        <p:spPr>
          <a:xfrm>
            <a:off x="314238" y="1600200"/>
            <a:ext cx="8229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Ragged variable depth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60" y="1417638"/>
            <a:ext cx="5021156" cy="54403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Organization dimension joined to fact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1625600"/>
            <a:ext cx="6832600" cy="359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 parent/child recursive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714500"/>
            <a:ext cx="6870700" cy="3416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0"/>
            <a:ext cx="3900488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" y="1793883"/>
            <a:ext cx="9059190" cy="3247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GL periodic snapshots and journal transactions</a:t>
            </a:r>
          </a:p>
          <a:p>
            <a:endParaRPr lang="en-US" sz="2800" dirty="0" smtClean="0"/>
          </a:p>
          <a:p>
            <a:r>
              <a:rPr lang="en-US" sz="2800" dirty="0" smtClean="0"/>
              <a:t>Chart of accounts</a:t>
            </a:r>
          </a:p>
          <a:p>
            <a:endParaRPr lang="en-US" sz="2800" dirty="0" smtClean="0"/>
          </a:p>
          <a:p>
            <a:r>
              <a:rPr lang="en-US" sz="2800" dirty="0" smtClean="0"/>
              <a:t>Period close</a:t>
            </a:r>
          </a:p>
          <a:p>
            <a:endParaRPr lang="en-US" sz="2800" dirty="0" smtClean="0"/>
          </a:p>
          <a:p>
            <a:r>
              <a:rPr lang="en-US" sz="2800" dirty="0" smtClean="0"/>
              <a:t>Year to date facts</a:t>
            </a:r>
          </a:p>
          <a:p>
            <a:endParaRPr lang="en-US" sz="2800" dirty="0" smtClean="0"/>
          </a:p>
          <a:p>
            <a:r>
              <a:rPr lang="en-US" sz="2800" dirty="0" smtClean="0"/>
              <a:t>Drilling down a Multi-ledger hierarchy</a:t>
            </a:r>
          </a:p>
          <a:p>
            <a:endParaRPr lang="en-US" sz="2800" dirty="0" smtClean="0"/>
          </a:p>
          <a:p>
            <a:r>
              <a:rPr lang="en-US" sz="2800" b="1" dirty="0" smtClean="0"/>
              <a:t>Hierarchies: Fixed depth positional, slightly ragged, and totally </a:t>
            </a:r>
            <a:r>
              <a:rPr lang="en-US" sz="2800" b="1" dirty="0" smtClean="0"/>
              <a:t>ragged</a:t>
            </a:r>
          </a:p>
          <a:p>
            <a:endParaRPr lang="en-US" sz="2800" dirty="0"/>
          </a:p>
          <a:p>
            <a:r>
              <a:rPr lang="en-US" sz="2800" dirty="0" smtClean="0"/>
              <a:t>Consolidated fact tables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bridge tables to model </a:t>
            </a:r>
            <a:br>
              <a:rPr lang="en-US" dirty="0" smtClean="0"/>
            </a:br>
            <a:r>
              <a:rPr lang="en-US" dirty="0" smtClean="0"/>
              <a:t>variable ragged hierarchies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traverse the tree at query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 Constrain the org bridge table on node #1 and simply fetch on some additive fact</a:t>
            </a:r>
          </a:p>
          <a:p>
            <a:pPr lvl="1"/>
            <a:r>
              <a:rPr lang="en-US" dirty="0" smtClean="0"/>
              <a:t>get the entire tree in one query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ownership in a ragged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16100"/>
            <a:ext cx="6858000" cy="3213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ragged hierarchies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5" y="2095500"/>
            <a:ext cx="6883400" cy="2654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ragged hierarchies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56" y="1636706"/>
            <a:ext cx="5408143" cy="49291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60" y="1417638"/>
            <a:ext cx="5021156" cy="5440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123557"/>
            <a:ext cx="5971152" cy="54423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17639"/>
            <a:ext cx="3692296" cy="40005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16" y="2828311"/>
            <a:ext cx="4215684" cy="38423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58" y="2972346"/>
            <a:ext cx="1353858" cy="615419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3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Drilling across and rolling up the budget chain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02" y="1267927"/>
            <a:ext cx="6525104" cy="55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1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Consolidated fact table: </a:t>
            </a:r>
            <a:br>
              <a:rPr lang="en-US" dirty="0" smtClean="0"/>
            </a:br>
            <a:r>
              <a:rPr lang="en-US" dirty="0" smtClean="0"/>
              <a:t>actual versus budget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905000"/>
            <a:ext cx="8242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Accounting bus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117600"/>
            <a:ext cx="8242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Ledger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Ledger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 Periodic snapshot</a:t>
            </a:r>
          </a:p>
          <a:p>
            <a:r>
              <a:rPr lang="en-US" dirty="0" smtClean="0"/>
              <a:t>Chart of accounts</a:t>
            </a:r>
          </a:p>
          <a:p>
            <a:r>
              <a:rPr lang="en-US" dirty="0" smtClean="0"/>
              <a:t>Period close</a:t>
            </a:r>
          </a:p>
          <a:p>
            <a:r>
              <a:rPr lang="en-US" dirty="0" smtClean="0"/>
              <a:t>Year-to-date facts</a:t>
            </a:r>
          </a:p>
          <a:p>
            <a:r>
              <a:rPr lang="en-US" dirty="0" smtClean="0"/>
              <a:t>GL </a:t>
            </a:r>
            <a:r>
              <a:rPr lang="en-US" dirty="0" smtClean="0"/>
              <a:t>Journal Transactions</a:t>
            </a:r>
          </a:p>
          <a:p>
            <a:r>
              <a:rPr lang="en-US" dirty="0" smtClean="0"/>
              <a:t>Multiple Fiscal Accounting Calendars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close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87500"/>
            <a:ext cx="6858000" cy="368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Journal Transactions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17638"/>
            <a:ext cx="6921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Drilling Down a Multilevel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032000"/>
            <a:ext cx="7340600" cy="2781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SQL to drill down to the next lower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D8A3-036D-9643-A7FE-049F0C3C1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563</Words>
  <Application>Microsoft Macintosh PowerPoint</Application>
  <PresentationFormat>On-screen Show (4:3)</PresentationFormat>
  <Paragraphs>110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Ch. 7 Accounting from Kimball and Ross</vt:lpstr>
      <vt:lpstr>Key concepts in this chapter</vt:lpstr>
      <vt:lpstr>Accounting bus matrix</vt:lpstr>
      <vt:lpstr>General Ledger data</vt:lpstr>
      <vt:lpstr>General Ledger data</vt:lpstr>
      <vt:lpstr>Period close</vt:lpstr>
      <vt:lpstr>GL Journal Transactions</vt:lpstr>
      <vt:lpstr>Drilling Down a Multilevel Hierarchy</vt:lpstr>
      <vt:lpstr>SQL to drill down to the next lower level</vt:lpstr>
      <vt:lpstr>Chain of budget processes</vt:lpstr>
      <vt:lpstr>Budget schema</vt:lpstr>
      <vt:lpstr>Fixed depth positional hierarchies</vt:lpstr>
      <vt:lpstr>Slightly ragged variable depth</vt:lpstr>
      <vt:lpstr>Slightly ragged variable depth</vt:lpstr>
      <vt:lpstr>Ragged variable depth</vt:lpstr>
      <vt:lpstr>Organization dimension joined to fact table</vt:lpstr>
      <vt:lpstr>Classic parent/child recursive design</vt:lpstr>
      <vt:lpstr>PowerPoint Presentation</vt:lpstr>
      <vt:lpstr>PowerPoint Presentation</vt:lpstr>
      <vt:lpstr>Using bridge tables to model  variable ragged hierarchies</vt:lpstr>
      <vt:lpstr>Shared ownership in a ragged hierarchy</vt:lpstr>
      <vt:lpstr>Time-varying ragged hierarchies</vt:lpstr>
      <vt:lpstr>Modifying ragged hierarchies</vt:lpstr>
      <vt:lpstr>Before</vt:lpstr>
      <vt:lpstr>After</vt:lpstr>
      <vt:lpstr>before and after</vt:lpstr>
      <vt:lpstr>Drilling across and rolling up the budget chain</vt:lpstr>
      <vt:lpstr>Consolidated fact table:  actual versus budget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5 Order Management from Kimball and Ross</dc:title>
  <dc:creator>Ali Tafti</dc:creator>
  <cp:lastModifiedBy>Ali Tafti</cp:lastModifiedBy>
  <cp:revision>176</cp:revision>
  <dcterms:created xsi:type="dcterms:W3CDTF">2014-02-22T02:08:36Z</dcterms:created>
  <dcterms:modified xsi:type="dcterms:W3CDTF">2014-03-01T14:50:31Z</dcterms:modified>
</cp:coreProperties>
</file>