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1" r:id="rId3"/>
    <p:sldId id="282" r:id="rId4"/>
    <p:sldId id="284" r:id="rId5"/>
    <p:sldId id="283" r:id="rId6"/>
    <p:sldId id="285" r:id="rId7"/>
    <p:sldId id="286" r:id="rId8"/>
    <p:sldId id="257" r:id="rId9"/>
    <p:sldId id="276" r:id="rId10"/>
    <p:sldId id="259" r:id="rId11"/>
    <p:sldId id="278" r:id="rId12"/>
    <p:sldId id="279" r:id="rId13"/>
    <p:sldId id="277" r:id="rId14"/>
    <p:sldId id="258" r:id="rId15"/>
    <p:sldId id="295" r:id="rId16"/>
    <p:sldId id="272" r:id="rId17"/>
    <p:sldId id="290" r:id="rId18"/>
    <p:sldId id="288" r:id="rId19"/>
    <p:sldId id="260" r:id="rId20"/>
    <p:sldId id="289" r:id="rId21"/>
    <p:sldId id="273" r:id="rId22"/>
    <p:sldId id="262" r:id="rId23"/>
    <p:sldId id="263" r:id="rId24"/>
    <p:sldId id="265" r:id="rId25"/>
    <p:sldId id="269" r:id="rId26"/>
    <p:sldId id="266" r:id="rId27"/>
    <p:sldId id="292" r:id="rId28"/>
    <p:sldId id="268" r:id="rId29"/>
    <p:sldId id="280" r:id="rId30"/>
    <p:sldId id="267" r:id="rId31"/>
    <p:sldId id="270" r:id="rId32"/>
    <p:sldId id="293" r:id="rId33"/>
    <p:sldId id="294" r:id="rId34"/>
    <p:sldId id="271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7" autoAdjust="0"/>
  </p:normalViewPr>
  <p:slideViewPr>
    <p:cSldViewPr snapToGrid="0" snapToObjects="1">
      <p:cViewPr>
        <p:scale>
          <a:sx n="81" d="100"/>
          <a:sy n="81" d="100"/>
        </p:scale>
        <p:origin x="-108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A7779-1095-5448-9406-592E954712B7}" type="datetimeFigureOut"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8D8BF-1292-1E4F-9957-4E8A1B9CDE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6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5319E-C03B-3F46-A7EE-23C3F550BFC2}" type="datetimeFigureOut"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FE3A-0E2E-9A44-9E13-60FD3B666E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4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From “Effective MySql:</a:t>
            </a:r>
            <a:r>
              <a:rPr lang="en-US" baseline="0"/>
              <a:t> Optimizing SQL Statements” (Oracle Press, 2011, chapter 2).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FE3A-0E2E-9A44-9E13-60FD3B666EE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https://class2go.stanford.edu/</a:t>
            </a:r>
            <a:r>
              <a:rPr lang="en-US" dirty="0" err="1" smtClean="0"/>
              <a:t>db</a:t>
            </a:r>
            <a:r>
              <a:rPr lang="en-US" dirty="0" smtClean="0"/>
              <a:t>/Winter2013/</a:t>
            </a:r>
            <a:r>
              <a:rPr lang="en-US" dirty="0" err="1" smtClean="0"/>
              <a:t>problemsets</a:t>
            </a:r>
            <a:r>
              <a:rPr lang="en-US" smtClean="0"/>
              <a:t>/IndexesQuizVariation2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Cit Joe Celko’s Ch. 36 in SQL for Smarties; as well as Mike Hillyer’s blog: http://mikehillyer.com/articles/managing-hierarchical-data-in-mysql/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FE3A-0E2E-9A44-9E13-60FD3B666EEF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 -- http://mikehillyer.com/articles/managing-hierarchical-data-in-mysql/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FE3A-0E2E-9A44-9E13-60FD3B666EEF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Revisit Cartesian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FE3A-0E2E-9A44-9E13-60FD3B666EE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FE3A-0E2E-9A44-9E13-60FD3B666EE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 -- http://mikehillyer.com/articles/managing-hierarchical-data-in-mysql/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FE3A-0E2E-9A44-9E13-60FD3B666EEF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22F-4EE7-7D4C-BB11-51939A2D75D8}" type="datetime1"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5ADB-5C48-F348-9CB7-8C0ED8391ED8}" type="datetime1"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ABE8-618D-C14C-8E38-6FD9C89167B0}" type="datetime1"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764B-3611-6A4D-8D4A-B7F0AC337C3F}" type="datetime1"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AE46-3039-7C43-82B1-CC749005C245}" type="datetime1"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4FA8-30E1-C148-A26C-FF8B3C2C3B7C}" type="datetime1"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0DA-B4EC-DD49-A4F9-34419B60396D}" type="datetime1"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8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512B-524E-7044-AA8C-4926C423B66E}" type="datetime1"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46D5-4846-6B45-8C36-A0C4E5F8924E}" type="datetime1"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D311-D8A4-494C-B652-C179FBB97BDB}" type="datetime1"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EC3C-B3B5-4343-A838-693E10ACF404}" type="datetime1"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E64F-5111-EA47-94A6-29B911B42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9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Excel_Sheet2.xlsx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Indexes, Trees, and Hierarchies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IDS 521, Session 5, </a:t>
            </a:r>
            <a:r>
              <a:rPr lang="en-US" dirty="0" smtClean="0"/>
              <a:t>Sep. 28, </a:t>
            </a:r>
            <a:r>
              <a:rPr lang="en-US" dirty="0"/>
              <a:t>2015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EFEF-1658-BA4D-B0F0-3768541C082B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3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/>
              <a:t>Benefits: Indexes </a:t>
            </a:r>
            <a:r>
              <a:rPr lang="en-US" b="1"/>
              <a:t>dramatically</a:t>
            </a:r>
            <a:r>
              <a:rPr lang="en-US"/>
              <a:t> increase speed of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Accessing specific rows in a large table</a:t>
            </a:r>
          </a:p>
          <a:p>
            <a:pPr lvl="2"/>
            <a:r>
              <a:rPr lang="en-US"/>
              <a:t>Using the Where clause</a:t>
            </a:r>
          </a:p>
          <a:p>
            <a:pPr lvl="2"/>
            <a:r>
              <a:rPr lang="en-US"/>
              <a:t>Using the Like filter, as long as you match the left hand side (LHS)</a:t>
            </a:r>
          </a:p>
          <a:p>
            <a:endParaRPr lang="en-US"/>
          </a:p>
          <a:p>
            <a:r>
              <a:rPr lang="en-US"/>
              <a:t>Joining tables</a:t>
            </a:r>
          </a:p>
          <a:p>
            <a:endParaRPr lang="en-US"/>
          </a:p>
          <a:p>
            <a:r>
              <a:rPr lang="en-US"/>
              <a:t>Sorting </a:t>
            </a:r>
          </a:p>
          <a:p>
            <a:pPr marL="0" indent="0">
              <a:buNone/>
            </a:pPr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0DB-75E8-7343-92A6-ED0F380D3A40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/>
              <a:t>Limitations: Indexes rely on specific order of physical storage.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 indexes are </a:t>
            </a:r>
            <a:r>
              <a:rPr lang="en-US" b="1" i="1" dirty="0"/>
              <a:t>not useful</a:t>
            </a:r>
            <a:r>
              <a:rPr lang="en-US" dirty="0"/>
              <a:t> when you:</a:t>
            </a:r>
          </a:p>
          <a:p>
            <a:pPr lvl="1"/>
            <a:endParaRPr lang="en-US" dirty="0"/>
          </a:p>
          <a:p>
            <a:pPr lvl="1"/>
            <a:r>
              <a:rPr lang="en-US" sz="1700" dirty="0"/>
              <a:t>Use functions on indexed columns </a:t>
            </a:r>
          </a:p>
          <a:p>
            <a:pPr lvl="2"/>
            <a:r>
              <a:rPr lang="en-US" sz="1700" dirty="0"/>
              <a:t>e.g. </a:t>
            </a:r>
            <a:r>
              <a:rPr lang="en-US" sz="1700" dirty="0">
                <a:latin typeface="Courier New"/>
                <a:cs typeface="Courier New"/>
              </a:rPr>
              <a:t>where f(</a:t>
            </a:r>
            <a:r>
              <a:rPr lang="en-US" sz="1700" dirty="0" err="1">
                <a:latin typeface="Courier New"/>
                <a:cs typeface="Courier New"/>
              </a:rPr>
              <a:t>indexed_col</a:t>
            </a:r>
            <a:r>
              <a:rPr lang="en-US" sz="1700" dirty="0">
                <a:latin typeface="Courier New"/>
                <a:cs typeface="Courier New"/>
              </a:rPr>
              <a:t>) = </a:t>
            </a:r>
            <a:r>
              <a:rPr lang="fr-FR" sz="1700" dirty="0">
                <a:latin typeface="Courier New"/>
                <a:cs typeface="Courier New"/>
              </a:rPr>
              <a:t>’</a:t>
            </a:r>
            <a:r>
              <a:rPr lang="fr-FR" sz="1700" dirty="0" err="1">
                <a:latin typeface="Courier New"/>
                <a:cs typeface="Courier New"/>
              </a:rPr>
              <a:t>some</a:t>
            </a:r>
            <a:r>
              <a:rPr lang="fr-FR" sz="1700" dirty="0">
                <a:latin typeface="Courier New"/>
                <a:cs typeface="Courier New"/>
              </a:rPr>
              <a:t> value’</a:t>
            </a:r>
            <a:endParaRPr lang="en-US" sz="1700" dirty="0"/>
          </a:p>
          <a:p>
            <a:pPr lvl="1"/>
            <a:endParaRPr lang="en-US" sz="1700" dirty="0"/>
          </a:p>
          <a:p>
            <a:pPr lvl="1"/>
            <a:r>
              <a:rPr lang="en-US" sz="1700" dirty="0"/>
              <a:t>Sort or do string matching on anything other than LHS of the indexed columns</a:t>
            </a:r>
          </a:p>
          <a:p>
            <a:pPr lvl="2"/>
            <a:r>
              <a:rPr lang="en-US" sz="1700" dirty="0"/>
              <a:t>Not useful for RHS matching such as: “Select id FROM </a:t>
            </a:r>
            <a:r>
              <a:rPr lang="en-US" sz="1700" dirty="0" err="1"/>
              <a:t>some_table</a:t>
            </a:r>
            <a:r>
              <a:rPr lang="en-US" sz="1700" dirty="0"/>
              <a:t> WHERE name LIKE ’%son’”</a:t>
            </a:r>
          </a:p>
          <a:p>
            <a:pPr lvl="3"/>
            <a:r>
              <a:rPr lang="fr-FR" sz="1700" dirty="0"/>
              <a:t>to </a:t>
            </a:r>
            <a:r>
              <a:rPr lang="fr-FR" sz="1700" dirty="0" err="1"/>
              <a:t>find</a:t>
            </a:r>
            <a:r>
              <a:rPr lang="fr-FR" sz="1700" dirty="0"/>
              <a:t> </a:t>
            </a:r>
            <a:r>
              <a:rPr lang="fr-FR" sz="1700" dirty="0" err="1"/>
              <a:t>ids</a:t>
            </a:r>
            <a:r>
              <a:rPr lang="fr-FR" sz="1700" dirty="0"/>
              <a:t> </a:t>
            </a:r>
            <a:r>
              <a:rPr lang="fr-FR" sz="1700" dirty="0" err="1"/>
              <a:t>with</a:t>
            </a:r>
            <a:r>
              <a:rPr lang="fr-FR" sz="1700" dirty="0"/>
              <a:t> </a:t>
            </a:r>
            <a:r>
              <a:rPr lang="fr-FR" sz="1700" dirty="0" err="1"/>
              <a:t>names</a:t>
            </a:r>
            <a:r>
              <a:rPr lang="fr-FR" sz="1700" dirty="0"/>
              <a:t> </a:t>
            </a:r>
            <a:r>
              <a:rPr lang="fr-FR" sz="1700" dirty="0" err="1"/>
              <a:t>ending</a:t>
            </a:r>
            <a:r>
              <a:rPr lang="fr-FR" sz="1700" dirty="0"/>
              <a:t> </a:t>
            </a:r>
            <a:r>
              <a:rPr lang="fr-FR" sz="1700" dirty="0" err="1"/>
              <a:t>with</a:t>
            </a:r>
            <a:r>
              <a:rPr lang="fr-FR" sz="1700" dirty="0"/>
              <a:t> </a:t>
            </a:r>
            <a:r>
              <a:rPr lang="en-US" sz="1700" dirty="0"/>
              <a:t>“</a:t>
            </a:r>
            <a:r>
              <a:rPr lang="en-US" sz="1700" i="1" dirty="0"/>
              <a:t>…son</a:t>
            </a:r>
            <a:r>
              <a:rPr lang="en-US" sz="1700" dirty="0"/>
              <a:t>”</a:t>
            </a:r>
          </a:p>
          <a:p>
            <a:pPr lvl="2"/>
            <a:r>
              <a:rPr lang="en-US" sz="1700" dirty="0"/>
              <a:t>Aside: Please view the “Pattern matching” section in </a:t>
            </a:r>
            <a:r>
              <a:rPr lang="en-US" sz="1700" dirty="0" err="1"/>
              <a:t>MySql</a:t>
            </a:r>
            <a:r>
              <a:rPr lang="en-US" sz="1700" dirty="0"/>
              <a:t> documentation</a:t>
            </a:r>
          </a:p>
          <a:p>
            <a:pPr lvl="3"/>
            <a:r>
              <a:rPr lang="en-US" sz="1700" dirty="0"/>
              <a:t>Become familiar with the </a:t>
            </a:r>
            <a:r>
              <a:rPr lang="en-US" sz="1700" b="1" dirty="0"/>
              <a:t>Like </a:t>
            </a:r>
            <a:r>
              <a:rPr lang="en-US" sz="1700" dirty="0"/>
              <a:t>clause. </a:t>
            </a:r>
            <a:r>
              <a:rPr lang="fr-FR" sz="1700" dirty="0" err="1"/>
              <a:t>Also</a:t>
            </a:r>
            <a:r>
              <a:rPr lang="fr-FR" sz="1700" dirty="0"/>
              <a:t> </a:t>
            </a:r>
            <a:r>
              <a:rPr lang="fr-FR" sz="1700" dirty="0" err="1"/>
              <a:t>learn</a:t>
            </a:r>
            <a:r>
              <a:rPr lang="fr-FR" sz="1700" dirty="0"/>
              <a:t> to use the </a:t>
            </a:r>
            <a:r>
              <a:rPr lang="fr-FR" sz="1700" b="1" dirty="0" err="1"/>
              <a:t>RegExp</a:t>
            </a:r>
            <a:r>
              <a:rPr lang="fr-FR" sz="1700" dirty="0"/>
              <a:t> clause.</a:t>
            </a:r>
          </a:p>
          <a:p>
            <a:pPr lvl="4"/>
            <a:r>
              <a:rPr lang="fr-FR" sz="1700" dirty="0"/>
              <a:t>http://</a:t>
            </a:r>
            <a:r>
              <a:rPr lang="fr-FR" sz="1700" dirty="0" err="1"/>
              <a:t>dev.mysql.com</a:t>
            </a:r>
            <a:r>
              <a:rPr lang="fr-FR" sz="1700" dirty="0"/>
              <a:t>/doc/</a:t>
            </a:r>
            <a:r>
              <a:rPr lang="fr-FR" sz="1700" dirty="0" err="1"/>
              <a:t>refman</a:t>
            </a:r>
            <a:r>
              <a:rPr lang="fr-FR" sz="1700" dirty="0"/>
              <a:t>/5.0/en/pattern-</a:t>
            </a:r>
            <a:r>
              <a:rPr lang="fr-FR" sz="1700" dirty="0" err="1"/>
              <a:t>matching.html</a:t>
            </a:r>
            <a:endParaRPr lang="fr-FR" sz="1700" dirty="0"/>
          </a:p>
          <a:p>
            <a:pPr lvl="3"/>
            <a:r>
              <a:rPr lang="fr-FR" sz="1700" dirty="0" err="1"/>
              <a:t>Learn</a:t>
            </a:r>
            <a:r>
              <a:rPr lang="fr-FR" sz="1700" dirty="0"/>
              <a:t> how to use </a:t>
            </a:r>
            <a:r>
              <a:rPr lang="fr-FR" sz="1700" b="1" dirty="0" err="1"/>
              <a:t>wildcards</a:t>
            </a:r>
            <a:r>
              <a:rPr lang="fr-FR" sz="1700" dirty="0"/>
              <a:t> </a:t>
            </a:r>
            <a:r>
              <a:rPr lang="fr-FR" sz="1700" dirty="0" err="1"/>
              <a:t>such</a:t>
            </a:r>
            <a:r>
              <a:rPr lang="fr-FR" sz="1700" dirty="0"/>
              <a:t> as %, *, $..</a:t>
            </a:r>
          </a:p>
          <a:p>
            <a:pPr lvl="1"/>
            <a:endParaRPr lang="en-US" sz="1700" dirty="0"/>
          </a:p>
          <a:p>
            <a:pPr lvl="1"/>
            <a:r>
              <a:rPr lang="en-US" sz="1700" dirty="0"/>
              <a:t>When a full table scan is required (selecting all the data in a table)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0DB-75E8-7343-92A6-ED0F380D3A40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/>
              <a:t>Guideline: </a:t>
            </a:r>
            <a:r>
              <a:rPr lang="en-US"/>
              <a:t>Create an index on columns that are used frequently 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/>
              <a:t>Where filter in Select statements </a:t>
            </a:r>
          </a:p>
          <a:p>
            <a:endParaRPr lang="en-US"/>
          </a:p>
          <a:p>
            <a:r>
              <a:rPr lang="en-US"/>
              <a:t>Also for string matching starting from left-hand side </a:t>
            </a:r>
          </a:p>
          <a:p>
            <a:pPr lvl="2"/>
            <a:r>
              <a:rPr lang="en-US" sz="2000"/>
              <a:t>E.g. “Select id FROM some_table WHERE name LIKE 'John%'”</a:t>
            </a:r>
          </a:p>
          <a:p>
            <a:pPr lvl="3"/>
            <a:r>
              <a:rPr lang="fr-FR" sz="1600"/>
              <a:t>to find ids with names beginning with </a:t>
            </a:r>
            <a:r>
              <a:rPr lang="en-US" sz="1600"/>
              <a:t>“</a:t>
            </a:r>
            <a:r>
              <a:rPr lang="en-US" sz="1600" i="1"/>
              <a:t>John</a:t>
            </a:r>
            <a:r>
              <a:rPr lang="en-US" sz="1600"/>
              <a:t>”</a:t>
            </a:r>
          </a:p>
          <a:p>
            <a:pPr marL="1371600" lvl="3" indent="0">
              <a:buNone/>
            </a:pPr>
            <a:endParaRPr lang="en-US" sz="1600"/>
          </a:p>
          <a:p>
            <a:r>
              <a:rPr lang="en-US"/>
              <a:t>Joins</a:t>
            </a:r>
          </a:p>
          <a:p>
            <a:r>
              <a:rPr lang="en-US"/>
              <a:t>Sorting</a:t>
            </a:r>
          </a:p>
          <a:p>
            <a:endParaRPr lang="en-US"/>
          </a:p>
          <a:p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0DB-75E8-7343-92A6-ED0F380D3A40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Accessing data: Index vs non-index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dramatically increase speed of:</a:t>
            </a:r>
          </a:p>
          <a:p>
            <a:pPr lvl="1"/>
            <a:r>
              <a:rPr lang="en-US" sz="2400" dirty="0"/>
              <a:t>Accessing specific rows in a large table</a:t>
            </a:r>
          </a:p>
          <a:p>
            <a:pPr lvl="2"/>
            <a:r>
              <a:rPr lang="en-US" dirty="0"/>
              <a:t>Finding a row using the Where clause</a:t>
            </a:r>
          </a:p>
          <a:p>
            <a:pPr lvl="1"/>
            <a:r>
              <a:rPr lang="en-US" sz="2400" dirty="0"/>
              <a:t>Using the Like filter</a:t>
            </a:r>
          </a:p>
          <a:p>
            <a:pPr lvl="2"/>
            <a:r>
              <a:rPr lang="en-US" dirty="0"/>
              <a:t>As long as you match the left hand side (LHS)</a:t>
            </a:r>
          </a:p>
          <a:p>
            <a:pPr lvl="2"/>
            <a:r>
              <a:rPr lang="en-US" dirty="0"/>
              <a:t>Avoid using </a:t>
            </a:r>
            <a:r>
              <a:rPr lang="en-US" dirty="0" smtClean="0"/>
              <a:t>wildcard characters on </a:t>
            </a:r>
            <a:r>
              <a:rPr lang="en-US" dirty="0"/>
              <a:t>the LHS</a:t>
            </a:r>
          </a:p>
          <a:p>
            <a:pPr lvl="1"/>
            <a:r>
              <a:rPr lang="en-US" sz="2400" dirty="0"/>
              <a:t>Joining tables</a:t>
            </a:r>
          </a:p>
          <a:p>
            <a:pPr lvl="1"/>
            <a:r>
              <a:rPr lang="en-US" sz="2400" dirty="0"/>
              <a:t>Sorting 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0DB-75E8-7343-92A6-ED0F380D3A40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Diagnosing problematic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Using the query execution plan (Explain)</a:t>
            </a:r>
          </a:p>
          <a:p>
            <a:endParaRPr lang="en-US" sz="1800" dirty="0"/>
          </a:p>
          <a:p>
            <a:r>
              <a:rPr lang="en-US" sz="1800" dirty="0"/>
              <a:t>Primary issues to identify: Often these cannot be avoided, but if you can avoid them you should.*</a:t>
            </a:r>
          </a:p>
          <a:p>
            <a:endParaRPr lang="en-US" sz="1800" dirty="0"/>
          </a:p>
          <a:p>
            <a:pPr lvl="1"/>
            <a:r>
              <a:rPr lang="en-US" sz="1400" dirty="0"/>
              <a:t>No index used, especially when using Where or a Join (NULL specified in the </a:t>
            </a:r>
            <a:r>
              <a:rPr lang="en-US" sz="1400" b="1" dirty="0"/>
              <a:t>key</a:t>
            </a:r>
            <a:r>
              <a:rPr lang="en-US" sz="1400" dirty="0"/>
              <a:t> column; also read notes under the </a:t>
            </a:r>
            <a:r>
              <a:rPr lang="en-US" sz="1400" b="1" dirty="0"/>
              <a:t>extra </a:t>
            </a:r>
            <a:r>
              <a:rPr lang="en-US" sz="1400" dirty="0"/>
              <a:t>column)</a:t>
            </a:r>
          </a:p>
          <a:p>
            <a:pPr lvl="1"/>
            <a:r>
              <a:rPr lang="en-US" sz="1400" dirty="0"/>
              <a:t>A large number of rows processed (the </a:t>
            </a:r>
            <a:r>
              <a:rPr lang="en-US" sz="1400" b="1" dirty="0"/>
              <a:t>rows</a:t>
            </a:r>
            <a:r>
              <a:rPr lang="en-US" sz="1400" dirty="0"/>
              <a:t> column)</a:t>
            </a:r>
          </a:p>
          <a:p>
            <a:pPr lvl="1"/>
            <a:r>
              <a:rPr lang="en-US" sz="1400" dirty="0"/>
              <a:t>A large number of indexes evaluated (the </a:t>
            </a:r>
            <a:r>
              <a:rPr lang="en-US" sz="1400" b="1" dirty="0" err="1"/>
              <a:t>possible_keys</a:t>
            </a:r>
            <a:r>
              <a:rPr lang="en-US" sz="1400" dirty="0"/>
              <a:t> column)</a:t>
            </a:r>
          </a:p>
          <a:p>
            <a:pPr lvl="1"/>
            <a:r>
              <a:rPr lang="en-US" sz="1400" dirty="0"/>
              <a:t>Tables of DERIVED, or DEPENDENT_SUBQUERY (the </a:t>
            </a:r>
            <a:r>
              <a:rPr lang="en-US" sz="1400" b="1" dirty="0" err="1"/>
              <a:t>select_type</a:t>
            </a:r>
            <a:r>
              <a:rPr lang="en-US" sz="1400" dirty="0"/>
              <a:t> column)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Please try the Explain with queries covered thus far in the course. For more information:</a:t>
            </a:r>
          </a:p>
          <a:p>
            <a:pPr lvl="1"/>
            <a:r>
              <a:rPr lang="en-US" sz="1800" dirty="0"/>
              <a:t>Explain syntax: http://</a:t>
            </a:r>
            <a:r>
              <a:rPr lang="en-US" sz="1800" dirty="0" err="1"/>
              <a:t>dev.mysql.com</a:t>
            </a:r>
            <a:r>
              <a:rPr lang="en-US" sz="1800" dirty="0"/>
              <a:t>/doc/</a:t>
            </a:r>
            <a:r>
              <a:rPr lang="en-US" sz="1800" dirty="0" err="1"/>
              <a:t>refman</a:t>
            </a:r>
            <a:r>
              <a:rPr lang="en-US" sz="1800" dirty="0"/>
              <a:t>/5.6/en/</a:t>
            </a:r>
            <a:r>
              <a:rPr lang="en-US" sz="1800" dirty="0" err="1"/>
              <a:t>explain.html</a:t>
            </a:r>
            <a:endParaRPr lang="en-US" sz="1800" dirty="0"/>
          </a:p>
          <a:p>
            <a:pPr lvl="1"/>
            <a:r>
              <a:rPr lang="en-US" sz="1800" dirty="0"/>
              <a:t>Explain output: http://</a:t>
            </a:r>
            <a:r>
              <a:rPr lang="en-US" sz="1800" dirty="0" err="1"/>
              <a:t>dev.mysql.com</a:t>
            </a:r>
            <a:r>
              <a:rPr lang="en-US" sz="1800" dirty="0"/>
              <a:t>/doc/</a:t>
            </a:r>
            <a:r>
              <a:rPr lang="en-US" sz="1800" dirty="0" err="1"/>
              <a:t>refman</a:t>
            </a:r>
            <a:r>
              <a:rPr lang="en-US" sz="1800" dirty="0"/>
              <a:t>/5.6/en/explain-</a:t>
            </a:r>
            <a:r>
              <a:rPr lang="en-US" sz="1800" dirty="0" err="1"/>
              <a:t>output.html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D0C-19E4-3047-8EC6-DDC89206C6F3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Indexes (examples)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65349" y="2095808"/>
            <a:ext cx="638536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show indexes from customer\G;</a:t>
            </a:r>
          </a:p>
          <a:p>
            <a:r>
              <a:rPr lang="en-US"/>
              <a:t>show indexes from rental\G;</a:t>
            </a:r>
          </a:p>
          <a:p>
            <a:endParaRPr lang="en-US" smtClean="0"/>
          </a:p>
          <a:p>
            <a:endParaRPr lang="en-US"/>
          </a:p>
          <a:p>
            <a:r>
              <a:rPr lang="en-US" sz="2000" b="1">
                <a:solidFill>
                  <a:srgbClr val="FF0000"/>
                </a:solidFill>
              </a:rPr>
              <a:t>explain select * from customer where last_name = "WOOD";</a:t>
            </a:r>
          </a:p>
          <a:p>
            <a:endParaRPr lang="en-US" sz="2000" b="1" smtClean="0">
              <a:solidFill>
                <a:srgbClr val="FF0000"/>
              </a:solidFill>
            </a:endParaRPr>
          </a:p>
          <a:p>
            <a:r>
              <a:rPr lang="en-US" sz="2000" b="1" smtClean="0">
                <a:solidFill>
                  <a:srgbClr val="FF0000"/>
                </a:solidFill>
              </a:rPr>
              <a:t>explain </a:t>
            </a:r>
            <a:r>
              <a:rPr lang="en-US" sz="2000" b="1">
                <a:solidFill>
                  <a:srgbClr val="FF0000"/>
                </a:solidFill>
              </a:rPr>
              <a:t>select * from customer where first_name = "Brian";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explain </a:t>
            </a:r>
            <a:r>
              <a:rPr lang="en-US"/>
              <a:t>select count(*) from rental where rental_date &lt;= '2005-9-30'</a:t>
            </a:r>
            <a:r>
              <a:rPr lang="en-US" smtClean="0"/>
              <a:t>;</a:t>
            </a:r>
          </a:p>
          <a:p>
            <a:r>
              <a:rPr lang="en-US"/>
              <a:t>explain select count(*) from rental where rental_date </a:t>
            </a:r>
            <a:r>
              <a:rPr lang="en-US" smtClean="0"/>
              <a:t>= </a:t>
            </a:r>
            <a:r>
              <a:rPr lang="en-US"/>
              <a:t>'2005-9-30';</a:t>
            </a:r>
          </a:p>
          <a:p>
            <a:r>
              <a:rPr lang="en-US"/>
              <a:t>explain select count(*) from customer where first_name = 'John';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 and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Directed graphs with no cycles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72F-D7D1-304C-923A-D9602B53597C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Discussion topic: What are some examples of hierarchies?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764B-3611-6A4D-8D4A-B7F0AC337C3F}" type="datetime1">
              <a:rPr lang="en-US"/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Adjacency </a:t>
            </a:r>
            <a:r>
              <a:rPr lang="en-US" dirty="0"/>
              <a:t>list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8690"/>
              </p:ext>
            </p:extLst>
          </p:nvPr>
        </p:nvGraphicFramePr>
        <p:xfrm>
          <a:off x="1524000" y="13970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Acquiring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firm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Target firm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Acquisition 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2033721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1023538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2/28/90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1199509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2176413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4/11/90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1117781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1022728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1/18/94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1026016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1020603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1/28/94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1031506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1029923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3/4/94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1248612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1076712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3/21/94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1199844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1199714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4/5/94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1068762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1134386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5/6/94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1883693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1120754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5/12/94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1094369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1138889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7/1/94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1074790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1074156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1078921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1086533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8/16/94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142-93A3-F24D-9923-D0318625D4D4}" type="datetime1">
              <a:t>9/28/15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Trees and hierarchies: </a:t>
            </a:r>
            <a:r>
              <a:rPr lang="en-US" dirty="0" smtClean="0"/>
              <a:t>Adjacency </a:t>
            </a:r>
            <a:r>
              <a:rPr lang="en-US" dirty="0"/>
              <a:t>list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Pros</a:t>
            </a:r>
          </a:p>
          <a:p>
            <a:pPr lvl="1"/>
            <a:r>
              <a:rPr lang="en-US" sz="2000" dirty="0"/>
              <a:t>Traditional programming method in procedural languages</a:t>
            </a:r>
          </a:p>
          <a:p>
            <a:pPr lvl="1"/>
            <a:r>
              <a:rPr lang="en-US" sz="2000" dirty="0"/>
              <a:t>Benefit: Easy to insert a new node</a:t>
            </a:r>
          </a:p>
          <a:p>
            <a:endParaRPr lang="en-US" sz="2000" dirty="0"/>
          </a:p>
          <a:p>
            <a:r>
              <a:rPr lang="en-US" sz="2000" dirty="0"/>
              <a:t>Cons</a:t>
            </a:r>
          </a:p>
          <a:p>
            <a:pPr lvl="1"/>
            <a:r>
              <a:rPr lang="en-US" sz="2000" dirty="0"/>
              <a:t>Difficult to ensure that there is only one root node, and there are no cycles</a:t>
            </a:r>
          </a:p>
          <a:p>
            <a:pPr lvl="1"/>
            <a:r>
              <a:rPr lang="en-US" sz="2000" dirty="0"/>
              <a:t>Need to traverse from node to node to answer questions</a:t>
            </a:r>
          </a:p>
          <a:p>
            <a:pPr lvl="1"/>
            <a:r>
              <a:rPr lang="en-US" sz="2000" dirty="0"/>
              <a:t>Lots of self-references to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B25E-0D3C-B049-9D2E-1DC7D1562FDA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/>
              <a:t>We are in Week 5 of the </a:t>
            </a:r>
            <a:r>
              <a:rPr lang="en-US" sz="2800" b="1"/>
              <a:t>accelerated RDBMS and SQL review </a:t>
            </a:r>
            <a:r>
              <a:rPr lang="en-US" sz="2800"/>
              <a:t>phase. By now you should be able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200" b="1" dirty="0"/>
              <a:t>Run all of the SQL </a:t>
            </a:r>
            <a:r>
              <a:rPr lang="en-US" sz="2200" b="1" dirty="0" smtClean="0"/>
              <a:t>examples in MySQL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Identify 1NF, 2NF, 3NF, and BCNF; given a schema and list of FD’s (sessions 1-2)</a:t>
            </a:r>
          </a:p>
          <a:p>
            <a:endParaRPr lang="en-US" sz="2200" dirty="0"/>
          </a:p>
          <a:p>
            <a:r>
              <a:rPr lang="en-US" sz="2200" dirty="0"/>
              <a:t>Write SQL to answer common patterns of: Negation, At most (at least), Exactly, Any or All (session 3)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Practical SQL topics (session 4)</a:t>
            </a:r>
          </a:p>
          <a:p>
            <a:pPr lvl="1"/>
            <a:r>
              <a:rPr lang="en-US" sz="2200" dirty="0"/>
              <a:t>Understand how three-valued logic handles Null values; and its impact in the SQL Where .. IN clause</a:t>
            </a:r>
          </a:p>
          <a:p>
            <a:pPr lvl="1"/>
            <a:r>
              <a:rPr lang="en-US" sz="2200" dirty="0"/>
              <a:t>Understand Distinct, and its better alternative in SQL to eliminate duplicate rows.</a:t>
            </a:r>
          </a:p>
          <a:p>
            <a:pPr lvl="1"/>
            <a:r>
              <a:rPr lang="en-US" sz="2200" dirty="0"/>
              <a:t>Identify correlated vs. uncorrelated </a:t>
            </a:r>
            <a:r>
              <a:rPr lang="en-US" sz="2200" dirty="0" err="1"/>
              <a:t>subqueries</a:t>
            </a:r>
            <a:endParaRPr lang="en-US" sz="2200" dirty="0"/>
          </a:p>
          <a:p>
            <a:pPr lvl="1"/>
            <a:r>
              <a:rPr lang="en-US" sz="2200" dirty="0"/>
              <a:t>Given a database schema such as </a:t>
            </a:r>
            <a:r>
              <a:rPr lang="en-US" sz="2200" dirty="0" err="1"/>
              <a:t>Sakila</a:t>
            </a:r>
            <a:r>
              <a:rPr lang="en-US" sz="2200" dirty="0"/>
              <a:t>, write a SQL statement to answer basic business questions. (See next slide)</a:t>
            </a:r>
          </a:p>
          <a:p>
            <a:pPr lvl="1"/>
            <a:r>
              <a:rPr lang="en-US" sz="2200" dirty="0"/>
              <a:t>Use aggregate functions with group and order by; look up additional related SQL functions as necessary</a:t>
            </a:r>
          </a:p>
          <a:p>
            <a:pPr lvl="1"/>
            <a:r>
              <a:rPr lang="en-US" sz="2200" dirty="0"/>
              <a:t>Set operators such as Union, Exists, and In</a:t>
            </a:r>
          </a:p>
          <a:p>
            <a:pPr lvl="1"/>
            <a:endParaRPr lang="en-US" sz="2200" dirty="0"/>
          </a:p>
          <a:p>
            <a:r>
              <a:rPr lang="en-US" sz="2200" i="1" dirty="0"/>
              <a:t>This week</a:t>
            </a:r>
            <a:r>
              <a:rPr lang="en-US" sz="2200" dirty="0"/>
              <a:t> (session 5):</a:t>
            </a:r>
          </a:p>
          <a:p>
            <a:pPr lvl="1"/>
            <a:r>
              <a:rPr lang="en-US" sz="2200" dirty="0"/>
              <a:t>Evaluate and troubleshoot a query, with the aid of the query execution plan (Explain)</a:t>
            </a:r>
          </a:p>
          <a:p>
            <a:pPr lvl="1"/>
            <a:r>
              <a:rPr lang="en-US" sz="2200" dirty="0"/>
              <a:t>Understand the costs and benefits of indexes; and when </a:t>
            </a:r>
            <a:r>
              <a:rPr lang="en-US" sz="2200" dirty="0" smtClean="0"/>
              <a:t>they </a:t>
            </a:r>
            <a:r>
              <a:rPr lang="en-US" sz="2200" dirty="0"/>
              <a:t>are useful</a:t>
            </a:r>
          </a:p>
          <a:p>
            <a:pPr lvl="1"/>
            <a:r>
              <a:rPr lang="en-US" sz="2200" dirty="0"/>
              <a:t>Set up, query, and update a hierarchy using </a:t>
            </a:r>
            <a:r>
              <a:rPr lang="en-US" sz="2200" b="1" i="1" dirty="0"/>
              <a:t>the nested hierarchy model</a:t>
            </a:r>
          </a:p>
          <a:p>
            <a:pPr lvl="1"/>
            <a:endParaRPr lang="en-US" sz="2200" dirty="0"/>
          </a:p>
          <a:p>
            <a:endParaRPr lang="en-US" sz="26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rPr lang="en-US"/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Enumeration Model,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rPr lang="en-US"/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244"/>
              </p:ext>
            </p:extLst>
          </p:nvPr>
        </p:nvGraphicFramePr>
        <p:xfrm>
          <a:off x="1936430" y="1526583"/>
          <a:ext cx="3458554" cy="401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397"/>
                <a:gridCol w="2207157"/>
              </a:tblGrid>
              <a:tr h="57328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Path</a:t>
                      </a:r>
                    </a:p>
                  </a:txBody>
                  <a:tcPr marL="12700" marR="12700" marT="12700" marB="0" anchor="b"/>
                </a:tc>
              </a:tr>
              <a:tr h="57328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‘a/’</a:t>
                      </a:r>
                    </a:p>
                  </a:txBody>
                  <a:tcPr marL="12700" marR="12700" marT="12700" marB="0" anchor="b"/>
                </a:tc>
              </a:tr>
              <a:tr h="57328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‘a/b/’</a:t>
                      </a:r>
                    </a:p>
                  </a:txBody>
                  <a:tcPr marL="12700" marR="12700" marT="12700" marB="0" anchor="b"/>
                </a:tc>
              </a:tr>
              <a:tr h="57328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‘a/c/’</a:t>
                      </a:r>
                    </a:p>
                  </a:txBody>
                  <a:tcPr marL="12700" marR="12700" marT="12700" marB="0" anchor="b"/>
                </a:tc>
              </a:tr>
              <a:tr h="57328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‘a/c/d’</a:t>
                      </a:r>
                    </a:p>
                  </a:txBody>
                  <a:tcPr marL="12700" marR="12700" marT="12700" marB="0" anchor="b"/>
                </a:tc>
              </a:tr>
              <a:tr h="57328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‘a/c/e’</a:t>
                      </a:r>
                    </a:p>
                  </a:txBody>
                  <a:tcPr marL="12700" marR="12700" marT="12700" marB="0" anchor="b"/>
                </a:tc>
              </a:tr>
              <a:tr h="57328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‘a/c/f’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6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Trees and hierarchies: Path Enumeration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Pros</a:t>
            </a:r>
          </a:p>
          <a:p>
            <a:pPr lvl="1"/>
            <a:r>
              <a:rPr lang="en-US" sz="2400"/>
              <a:t>Querying is moderately difficult; easier than adjacency list</a:t>
            </a:r>
          </a:p>
          <a:p>
            <a:endParaRPr lang="en-US" sz="2800"/>
          </a:p>
          <a:p>
            <a:r>
              <a:rPr lang="en-US" sz="2800"/>
              <a:t>Cons</a:t>
            </a:r>
          </a:p>
          <a:p>
            <a:pPr lvl="1"/>
            <a:r>
              <a:rPr lang="en-US" sz="2400"/>
              <a:t>Path embeds multiple node names separated with a slash; violates first normal form</a:t>
            </a:r>
          </a:p>
          <a:p>
            <a:pPr lvl="1"/>
            <a:r>
              <a:rPr lang="en-US" sz="2400"/>
              <a:t>Lots of self-references to nodes	</a:t>
            </a:r>
          </a:p>
          <a:p>
            <a:pPr lvl="1"/>
            <a:r>
              <a:rPr lang="en-US" sz="2400"/>
              <a:t>Integrity constraints are difficult to maintain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50D8-9005-AE4B-9335-492F61C3ACF6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Nested Sets (we will focus on this 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Pros</a:t>
            </a:r>
          </a:p>
          <a:p>
            <a:pPr lvl="1"/>
            <a:r>
              <a:rPr lang="en-US" sz="2400"/>
              <a:t>Elegant and easy to query</a:t>
            </a:r>
          </a:p>
          <a:p>
            <a:pPr lvl="1"/>
            <a:r>
              <a:rPr lang="en-US" sz="2400"/>
              <a:t>No self-referencing</a:t>
            </a:r>
          </a:p>
          <a:p>
            <a:pPr lvl="1"/>
            <a:r>
              <a:rPr lang="en-US" sz="2400"/>
              <a:t>Rgt and Lft numbers (in each row) convey a lot of useful information about positioning</a:t>
            </a:r>
          </a:p>
          <a:p>
            <a:endParaRPr lang="en-US" sz="2800"/>
          </a:p>
          <a:p>
            <a:r>
              <a:rPr lang="en-US" sz="2800"/>
              <a:t>Cons</a:t>
            </a:r>
          </a:p>
          <a:p>
            <a:pPr lvl="1"/>
            <a:r>
              <a:rPr lang="en-US" sz="2400"/>
              <a:t>Query performance can be slower</a:t>
            </a:r>
          </a:p>
          <a:p>
            <a:pPr lvl="1"/>
            <a:r>
              <a:rPr lang="en-US" sz="2400"/>
              <a:t>May be harder to update or insert new nodes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1C74-1FF8-6943-8788-FC4F4560D82E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/>
              <a:t>Exercise: Draw the nested tree represented by this table, in a) linear tree diagram and b) sets representation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30205"/>
              </p:ext>
            </p:extLst>
          </p:nvPr>
        </p:nvGraphicFramePr>
        <p:xfrm>
          <a:off x="1524000" y="1397000"/>
          <a:ext cx="609600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category_id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rgt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TELEVISIONS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PORTABLE ELECTRONICS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MP3 PLAYERS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FLASH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 PLAYERS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WAY RADIOS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8434" y="6490808"/>
            <a:ext cx="772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http://mikehillyer.com/articles/managing-hierarchical-data-in-mysql/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18D-DF60-9141-B91A-C4F25E2CFB40}" type="datetime1">
              <a:t>9/28/15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1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Containment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423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All descendants of a node have lft and rgt number between the lft and rgt number of their parent nodes.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434" y="2424433"/>
            <a:ext cx="55935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-- Get all the nodes in a subtree</a:t>
            </a:r>
          </a:p>
          <a:p>
            <a:endParaRPr lang="en-US" sz="2400"/>
          </a:p>
          <a:p>
            <a:r>
              <a:rPr lang="en-US" sz="2400"/>
              <a:t>SELECT node.name</a:t>
            </a:r>
          </a:p>
          <a:p>
            <a:r>
              <a:rPr lang="en-US" sz="2400"/>
              <a:t>FROM nested_category AS node,</a:t>
            </a:r>
          </a:p>
          <a:p>
            <a:r>
              <a:rPr lang="en-US" sz="2400"/>
              <a:t>        nested_category AS parent</a:t>
            </a:r>
          </a:p>
          <a:p>
            <a:r>
              <a:rPr lang="en-US" sz="2400"/>
              <a:t>WHERE node.lft BETWEEN parent.lft AND parent.rgt</a:t>
            </a:r>
          </a:p>
          <a:p>
            <a:r>
              <a:rPr lang="en-US" sz="2400"/>
              <a:t>        AND parent.name = 'ELECTRONICS'</a:t>
            </a:r>
          </a:p>
          <a:p>
            <a:r>
              <a:rPr lang="en-US" sz="2400"/>
              <a:t>ORDER BY node.lft;</a:t>
            </a:r>
          </a:p>
          <a:p>
            <a:endParaRPr lang="en-US" sz="2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D843-A100-6249-B192-DE90E2D54F74}" type="datetime1">
              <a:t>9/28/15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9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Containment property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142" y="2642720"/>
            <a:ext cx="5529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parent.name</a:t>
            </a:r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nested_category</a:t>
            </a:r>
            <a:r>
              <a:rPr lang="en-US" sz="2400" dirty="0"/>
              <a:t> AS node,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nested_category</a:t>
            </a:r>
            <a:r>
              <a:rPr lang="en-US" sz="2400" dirty="0"/>
              <a:t> AS parent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node.lft</a:t>
            </a:r>
            <a:r>
              <a:rPr lang="en-US" sz="2400" dirty="0"/>
              <a:t> BETWEEN </a:t>
            </a:r>
            <a:r>
              <a:rPr lang="en-US" sz="2400" dirty="0" err="1"/>
              <a:t>parent.lft</a:t>
            </a:r>
            <a:r>
              <a:rPr lang="en-US" sz="2400" dirty="0"/>
              <a:t> AND </a:t>
            </a:r>
            <a:r>
              <a:rPr lang="en-US" sz="2400" dirty="0" err="1"/>
              <a:t>parent.rgt</a:t>
            </a:r>
            <a:endParaRPr lang="en-US" sz="2400" dirty="0"/>
          </a:p>
          <a:p>
            <a:r>
              <a:rPr lang="en-US" sz="2400" dirty="0"/>
              <a:t>        AND </a:t>
            </a:r>
            <a:r>
              <a:rPr lang="en-US" sz="2400" dirty="0" err="1"/>
              <a:t>node.name</a:t>
            </a:r>
            <a:r>
              <a:rPr lang="en-US" sz="2400" dirty="0"/>
              <a:t> = 'FLASH'</a:t>
            </a:r>
          </a:p>
          <a:p>
            <a:r>
              <a:rPr lang="en-US" sz="2400" dirty="0"/>
              <a:t>ORDER BY </a:t>
            </a:r>
            <a:r>
              <a:rPr lang="en-US" sz="2400" dirty="0" err="1"/>
              <a:t>node.lft</a:t>
            </a:r>
            <a:r>
              <a:rPr lang="en-US" sz="2400" dirty="0"/>
              <a:t>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922E-47BC-0545-A8F5-6C7E65B10F1A}" type="datetime1">
              <a:t>9/28/15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25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4232"/>
          </a:xfrm>
        </p:spPr>
        <p:txBody>
          <a:bodyPr>
            <a:normAutofit/>
          </a:bodyPr>
          <a:lstStyle/>
          <a:p>
            <a:r>
              <a:rPr lang="en-US" sz="2400" b="1"/>
              <a:t>Retrieve a single path</a:t>
            </a:r>
          </a:p>
        </p:txBody>
      </p:sp>
    </p:spTree>
    <p:extLst>
      <p:ext uri="{BB962C8B-B14F-4D97-AF65-F5344CB8AC3E}">
        <p14:creationId xmlns:p14="http://schemas.microsoft.com/office/powerpoint/2010/main" val="36113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423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The lft and rgt number carry information about the location and nature of each subtree.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434" y="2424433"/>
            <a:ext cx="559352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root is always:</a:t>
            </a:r>
          </a:p>
          <a:p>
            <a:endParaRPr lang="en-US" sz="2400"/>
          </a:p>
          <a:p>
            <a:pPr lvl="1"/>
            <a:r>
              <a:rPr lang="en-US" sz="2000">
                <a:latin typeface="Courier New"/>
                <a:cs typeface="Courier New"/>
              </a:rPr>
              <a:t>(lft, rgt) = (1, </a:t>
            </a:r>
          </a:p>
          <a:p>
            <a:pPr lvl="1"/>
            <a:r>
              <a:rPr lang="en-US" sz="2000">
                <a:latin typeface="Courier New"/>
                <a:cs typeface="Courier New"/>
              </a:rPr>
              <a:t>					2 *select COUNT(*) 					from 					        	nested_category)</a:t>
            </a:r>
          </a:p>
          <a:p>
            <a:endParaRPr lang="en-US" sz="2000">
              <a:latin typeface="Courier New"/>
              <a:cs typeface="Courier New"/>
            </a:endParaRPr>
          </a:p>
          <a:p>
            <a:r>
              <a:rPr lang="en-US" sz="2400"/>
              <a:t>A leaf is always:</a:t>
            </a:r>
          </a:p>
          <a:p>
            <a:r>
              <a:rPr lang="en-US" sz="2400">
                <a:latin typeface="Courier New"/>
                <a:cs typeface="Courier New"/>
              </a:rPr>
              <a:t>	rgt = lft  + 1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F40-EABC-FA4A-9584-6C7C6875AEE8}" type="datetime1">
              <a:t>9/28/15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SQL to retrieve all of the leaves of the tree.</a:t>
            </a:r>
          </a:p>
          <a:p>
            <a:r>
              <a:rPr lang="en-US"/>
              <a:t>Write SQL to retrieve only the top parent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categories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79925"/>
              </p:ext>
            </p:extLst>
          </p:nvPr>
        </p:nvGraphicFramePr>
        <p:xfrm>
          <a:off x="2219449" y="1808571"/>
          <a:ext cx="3882901" cy="267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Worksheet" r:id="rId3" imgW="3060700" imgH="2108200" progId="Excel.Sheet.12">
                  <p:embed/>
                </p:oleObj>
              </mc:Choice>
              <mc:Fallback>
                <p:oleObj name="Worksheet" r:id="rId3" imgW="3060700" imgH="210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9449" y="1808571"/>
                        <a:ext cx="3882901" cy="267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D591-27AD-FA44-B124-FC6EF5EB4EF1}" type="datetime1">
              <a:t>9/28/15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to product list details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NESTED CATEGORIES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LIST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618D-DF60-9141-B91A-C4F25E2CFB40}" type="datetime1">
              <a:t>9/28/15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29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81389"/>
              </p:ext>
            </p:extLst>
          </p:nvPr>
        </p:nvGraphicFramePr>
        <p:xfrm>
          <a:off x="457200" y="2194006"/>
          <a:ext cx="3926592" cy="395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48"/>
                <a:gridCol w="981648"/>
                <a:gridCol w="981648"/>
                <a:gridCol w="981648"/>
              </a:tblGrid>
              <a:tr h="299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category_id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rgt</a:t>
                      </a:r>
                    </a:p>
                  </a:txBody>
                  <a:tcPr marL="12700" marR="12700" marT="12700" marB="0" anchor="b"/>
                </a:tc>
              </a:tr>
              <a:tr h="3775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</a:tr>
              <a:tr h="3775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TELEVISIONS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</a:tr>
              <a:tr h="29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</a:tr>
              <a:tr h="29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</a:tr>
              <a:tr h="29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</a:tr>
              <a:tr h="560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PORTABLE ELECTRONICS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</a:tr>
              <a:tr h="3775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MP3 PLAYERS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</a:tr>
              <a:tr h="29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FLASH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</a:tr>
              <a:tr h="29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 PLAYERS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/>
                </a:tc>
              </a:tr>
              <a:tr h="492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WAY RADIOS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72943"/>
              </p:ext>
            </p:extLst>
          </p:nvPr>
        </p:nvGraphicFramePr>
        <p:xfrm>
          <a:off x="4803899" y="2226163"/>
          <a:ext cx="3882901" cy="267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Worksheet" r:id="rId4" imgW="3060700" imgH="2108200" progId="Excel.Sheet.12">
                  <p:embed/>
                </p:oleObj>
              </mc:Choice>
              <mc:Fallback>
                <p:oleObj name="Worksheet" r:id="rId4" imgW="3060700" imgH="210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3899" y="2226163"/>
                        <a:ext cx="3882901" cy="267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59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Sample questions we answered based on Sakila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/>
              <a:t>List of customers that rent Comedies</a:t>
            </a:r>
          </a:p>
          <a:p>
            <a:endParaRPr lang="en-US" sz="2000"/>
          </a:p>
          <a:p>
            <a:r>
              <a:rPr lang="en-US" sz="2000"/>
              <a:t>Identify the staff member who handled the latest transaction prior to a specific date (e.g. 7/24/2005) a particular customer (e.g. customer 146)</a:t>
            </a:r>
          </a:p>
          <a:p>
            <a:pPr lvl="1"/>
            <a:r>
              <a:rPr lang="en-US" sz="2000"/>
              <a:t>Or the staff member who processed the last payment larger than 4 on or prior to the same date</a:t>
            </a:r>
          </a:p>
          <a:p>
            <a:endParaRPr lang="en-US" sz="2000"/>
          </a:p>
          <a:p>
            <a:r>
              <a:rPr lang="en-US" sz="2000" dirty="0"/>
              <a:t>List of addresses for both staff and </a:t>
            </a:r>
            <a:r>
              <a:rPr lang="en-US" sz="2000"/>
              <a:t>customers who transacted payments after </a:t>
            </a:r>
            <a:r>
              <a:rPr lang="en-US" sz="2000" dirty="0"/>
              <a:t>8-01-2005</a:t>
            </a:r>
          </a:p>
          <a:p>
            <a:endParaRPr lang="en-US" sz="2000" dirty="0"/>
          </a:p>
          <a:p>
            <a:r>
              <a:rPr lang="en-US" sz="2000"/>
              <a:t>Count of rentals for each staff member where payments are greater than 6, between 4 and 6, between 2 and 4, and less than 2. </a:t>
            </a:r>
          </a:p>
          <a:p>
            <a:endParaRPr lang="en-US" sz="2000" dirty="0"/>
          </a:p>
          <a:p>
            <a:r>
              <a:rPr lang="en-US" sz="2000" b="1" dirty="0"/>
              <a:t>Can you think of other questions that can be answered with the Sakila schema?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rPr lang="en-US"/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aggregates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0623" y="2348283"/>
            <a:ext cx="552937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parent.name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product.name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nested_category</a:t>
            </a:r>
            <a:r>
              <a:rPr lang="en-US" sz="2400" dirty="0" smtClean="0"/>
              <a:t> AS node ,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nested_category</a:t>
            </a:r>
            <a:r>
              <a:rPr lang="en-US" sz="2400" dirty="0" smtClean="0"/>
              <a:t> AS parent,</a:t>
            </a:r>
          </a:p>
          <a:p>
            <a:r>
              <a:rPr lang="en-US" sz="2400" dirty="0" smtClean="0"/>
              <a:t>        product</a:t>
            </a:r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node.lft</a:t>
            </a:r>
            <a:r>
              <a:rPr lang="en-US" sz="2400" dirty="0" smtClean="0"/>
              <a:t> BETWEEN </a:t>
            </a:r>
            <a:r>
              <a:rPr lang="en-US" sz="2400" dirty="0" err="1" smtClean="0"/>
              <a:t>parent.lft</a:t>
            </a:r>
            <a:r>
              <a:rPr lang="en-US" sz="2400" dirty="0" smtClean="0"/>
              <a:t> AND </a:t>
            </a:r>
            <a:r>
              <a:rPr lang="en-US" sz="2400" dirty="0" err="1" smtClean="0"/>
              <a:t>parent.rgt</a:t>
            </a:r>
            <a:endParaRPr lang="en-US" sz="2400" dirty="0" smtClean="0"/>
          </a:p>
          <a:p>
            <a:r>
              <a:rPr lang="en-US" sz="2400" dirty="0" smtClean="0"/>
              <a:t>        AND </a:t>
            </a:r>
            <a:r>
              <a:rPr lang="en-US" sz="2400" dirty="0" err="1" smtClean="0"/>
              <a:t>node.category_id</a:t>
            </a:r>
            <a:r>
              <a:rPr lang="en-US" sz="2400" dirty="0" smtClean="0"/>
              <a:t> = </a:t>
            </a:r>
            <a:r>
              <a:rPr lang="en-US" sz="2400" dirty="0" err="1" smtClean="0"/>
              <a:t>product.category_id</a:t>
            </a:r>
            <a:endParaRPr lang="en-US" sz="2400" dirty="0" smtClean="0"/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parent.name</a:t>
            </a:r>
            <a:endParaRPr lang="en-US" sz="2400" dirty="0" smtClean="0"/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node.lft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75147" y="1382916"/>
            <a:ext cx="545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Retrieve our category tree, along with a product count for each category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7A9B-5861-984C-990D-573CE80F61D2}" type="datetime1">
              <a:t>9/28/15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1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Hierarchical aggregates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0623" y="2655331"/>
            <a:ext cx="552937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node.name</a:t>
            </a:r>
            <a:r>
              <a:rPr lang="en-US" dirty="0"/>
              <a:t>, (COUNT(</a:t>
            </a:r>
            <a:r>
              <a:rPr lang="en-US" dirty="0" err="1"/>
              <a:t>parent.name</a:t>
            </a:r>
            <a:r>
              <a:rPr lang="en-US" dirty="0"/>
              <a:t>) - 1) AS depth</a:t>
            </a:r>
          </a:p>
          <a:p>
            <a:r>
              <a:rPr lang="en-US" dirty="0"/>
              <a:t>FROM </a:t>
            </a:r>
            <a:r>
              <a:rPr lang="en-US" dirty="0" err="1"/>
              <a:t>nested_category</a:t>
            </a:r>
            <a:r>
              <a:rPr lang="en-US" dirty="0"/>
              <a:t> AS node,</a:t>
            </a:r>
          </a:p>
          <a:p>
            <a:r>
              <a:rPr lang="en-US" dirty="0"/>
              <a:t>        </a:t>
            </a:r>
            <a:r>
              <a:rPr lang="en-US" dirty="0" err="1"/>
              <a:t>nested_category</a:t>
            </a:r>
            <a:r>
              <a:rPr lang="en-US" dirty="0"/>
              <a:t> AS parent</a:t>
            </a:r>
          </a:p>
          <a:p>
            <a:r>
              <a:rPr lang="en-US" dirty="0"/>
              <a:t>WHERE </a:t>
            </a:r>
            <a:r>
              <a:rPr lang="en-US" dirty="0" err="1"/>
              <a:t>node.lft</a:t>
            </a:r>
            <a:r>
              <a:rPr lang="en-US" dirty="0"/>
              <a:t> BETWEEN </a:t>
            </a:r>
            <a:r>
              <a:rPr lang="en-US" dirty="0" err="1"/>
              <a:t>parent.lft</a:t>
            </a:r>
            <a:r>
              <a:rPr lang="en-US" dirty="0"/>
              <a:t> AND </a:t>
            </a:r>
            <a:r>
              <a:rPr lang="en-US" dirty="0" err="1"/>
              <a:t>parent.rgt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node.name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node.lft</a:t>
            </a:r>
            <a:r>
              <a:rPr lang="en-US" dirty="0"/>
              <a:t>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E2F9-3139-7F45-A533-3307217697C8}" type="datetime1">
              <a:t>9/28/15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744" y="1361179"/>
            <a:ext cx="426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Find the depth of each node</a:t>
            </a:r>
          </a:p>
        </p:txBody>
      </p:sp>
    </p:spTree>
    <p:extLst>
      <p:ext uri="{BB962C8B-B14F-4D97-AF65-F5344CB8AC3E}">
        <p14:creationId xmlns:p14="http://schemas.microsoft.com/office/powerpoint/2010/main" val="3248591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other queries are possible on a tree?</a:t>
            </a:r>
          </a:p>
          <a:p>
            <a:endParaRPr lang="en-US"/>
          </a:p>
          <a:p>
            <a:r>
              <a:rPr lang="en-US"/>
              <a:t>Write one business question.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product in the list, give the list of all other products that are within the same immediate parent category.</a:t>
            </a:r>
          </a:p>
          <a:p>
            <a:endParaRPr lang="en-US"/>
          </a:p>
          <a:p>
            <a:pPr lvl="1"/>
            <a:r>
              <a:rPr lang="en-US"/>
              <a:t>e.g. Given TUBE, the query returns LCD, and PLASMA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51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/>
              <a:t>Delete a node: Must renumber the nodes after deleting any of them; to restore the counting property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288" y="2287188"/>
            <a:ext cx="7954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UPDATE </a:t>
            </a:r>
            <a:r>
              <a:rPr lang="en-US" dirty="0" err="1"/>
              <a:t>nested_category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lft</a:t>
            </a:r>
            <a:r>
              <a:rPr lang="en-US" dirty="0"/>
              <a:t> = (</a:t>
            </a:r>
          </a:p>
          <a:p>
            <a:r>
              <a:rPr lang="en-US" dirty="0"/>
              <a:t>	Select count(*) from </a:t>
            </a:r>
          </a:p>
          <a:p>
            <a:r>
              <a:rPr lang="en-US" dirty="0"/>
              <a:t>		(Select </a:t>
            </a:r>
            <a:r>
              <a:rPr lang="en-US" dirty="0" err="1"/>
              <a:t>lft</a:t>
            </a:r>
            <a:r>
              <a:rPr lang="en-US" dirty="0"/>
              <a:t> as </a:t>
            </a:r>
            <a:r>
              <a:rPr lang="en-US" dirty="0" err="1"/>
              <a:t>seq_nbr</a:t>
            </a:r>
            <a:r>
              <a:rPr lang="en-US" dirty="0"/>
              <a:t> From </a:t>
            </a:r>
            <a:r>
              <a:rPr lang="en-US" dirty="0" err="1"/>
              <a:t>nested_category</a:t>
            </a:r>
            <a:endParaRPr lang="en-US" dirty="0"/>
          </a:p>
          <a:p>
            <a:r>
              <a:rPr lang="en-US" dirty="0"/>
              <a:t>		UNION ALL </a:t>
            </a:r>
          </a:p>
          <a:p>
            <a:r>
              <a:rPr lang="en-US" dirty="0"/>
              <a:t>		Select </a:t>
            </a:r>
            <a:r>
              <a:rPr lang="en-US" dirty="0" err="1"/>
              <a:t>rgt</a:t>
            </a:r>
            <a:r>
              <a:rPr lang="en-US" dirty="0"/>
              <a:t> as </a:t>
            </a:r>
            <a:r>
              <a:rPr lang="en-US" dirty="0" err="1"/>
              <a:t>seq_nbr</a:t>
            </a:r>
            <a:r>
              <a:rPr lang="en-US" dirty="0"/>
              <a:t> from </a:t>
            </a:r>
            <a:r>
              <a:rPr lang="en-US" dirty="0" err="1"/>
              <a:t>nested_category</a:t>
            </a:r>
            <a:r>
              <a:rPr lang="en-US" dirty="0"/>
              <a:t>) as </a:t>
            </a:r>
            <a:r>
              <a:rPr lang="en-US" dirty="0" err="1"/>
              <a:t>LftRgt</a:t>
            </a:r>
            <a:r>
              <a:rPr lang="en-US" dirty="0"/>
              <a:t> </a:t>
            </a:r>
          </a:p>
          <a:p>
            <a:r>
              <a:rPr lang="en-US" dirty="0"/>
              <a:t>	where </a:t>
            </a:r>
            <a:r>
              <a:rPr lang="en-US" dirty="0" err="1"/>
              <a:t>seq_nbr</a:t>
            </a:r>
            <a:r>
              <a:rPr lang="en-US" dirty="0"/>
              <a:t> &lt;= </a:t>
            </a:r>
            <a:r>
              <a:rPr lang="en-US" dirty="0" err="1"/>
              <a:t>lft</a:t>
            </a:r>
            <a:r>
              <a:rPr lang="en-US" dirty="0"/>
              <a:t>),</a:t>
            </a:r>
          </a:p>
          <a:p>
            <a:r>
              <a:rPr lang="en-US" dirty="0" err="1"/>
              <a:t>rgt</a:t>
            </a:r>
            <a:r>
              <a:rPr lang="en-US" dirty="0"/>
              <a:t> = (Select count(*)  from </a:t>
            </a:r>
          </a:p>
          <a:p>
            <a:r>
              <a:rPr lang="en-US" dirty="0"/>
              <a:t>		(Select </a:t>
            </a:r>
            <a:r>
              <a:rPr lang="en-US" dirty="0" err="1"/>
              <a:t>lft</a:t>
            </a:r>
            <a:r>
              <a:rPr lang="en-US" dirty="0"/>
              <a:t> as </a:t>
            </a:r>
            <a:r>
              <a:rPr lang="en-US" dirty="0" err="1"/>
              <a:t>seq_nbr</a:t>
            </a:r>
            <a:r>
              <a:rPr lang="en-US" dirty="0"/>
              <a:t> From </a:t>
            </a:r>
            <a:r>
              <a:rPr lang="en-US" dirty="0" err="1"/>
              <a:t>nested_category</a:t>
            </a:r>
            <a:endParaRPr lang="en-US" dirty="0"/>
          </a:p>
          <a:p>
            <a:r>
              <a:rPr lang="en-US" dirty="0"/>
              <a:t>		UNION ALL </a:t>
            </a:r>
          </a:p>
          <a:p>
            <a:r>
              <a:rPr lang="en-US" dirty="0"/>
              <a:t>		Select </a:t>
            </a:r>
            <a:r>
              <a:rPr lang="en-US" dirty="0" err="1"/>
              <a:t>rgt</a:t>
            </a:r>
            <a:r>
              <a:rPr lang="en-US" dirty="0"/>
              <a:t> as </a:t>
            </a:r>
            <a:r>
              <a:rPr lang="en-US" dirty="0" err="1"/>
              <a:t>seq_nbr</a:t>
            </a:r>
            <a:r>
              <a:rPr lang="en-US" dirty="0"/>
              <a:t> from </a:t>
            </a:r>
            <a:r>
              <a:rPr lang="en-US" dirty="0" err="1"/>
              <a:t>nested_category</a:t>
            </a:r>
            <a:r>
              <a:rPr lang="en-US" dirty="0"/>
              <a:t>) as </a:t>
            </a:r>
            <a:r>
              <a:rPr lang="en-US" dirty="0" err="1"/>
              <a:t>LftRgt</a:t>
            </a:r>
            <a:endParaRPr lang="en-US" dirty="0"/>
          </a:p>
          <a:p>
            <a:r>
              <a:rPr lang="en-US" dirty="0"/>
              <a:t>	where </a:t>
            </a:r>
            <a:r>
              <a:rPr lang="en-US" dirty="0" err="1"/>
              <a:t>seq_nbr</a:t>
            </a:r>
            <a:r>
              <a:rPr lang="en-US" dirty="0"/>
              <a:t> &lt;= </a:t>
            </a:r>
            <a:r>
              <a:rPr lang="en-US" dirty="0" err="1"/>
              <a:t>rgt</a:t>
            </a:r>
            <a:r>
              <a:rPr lang="en-US"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288" y="1443294"/>
            <a:ext cx="66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1) Delete from nested_category where category_id = ___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B060-74B4-674D-BB44-AFA87B87C81E}" type="datetime1">
              <a:t>9/28/15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1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/>
              <a:t>Exercise</a:t>
            </a:r>
            <a:r>
              <a:rPr lang="en-US" sz="2400"/>
              <a:t>: We have deleted the Televisions node (category_id = 2).  Please finish renumbering the nodes based on the Update statement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46910"/>
              </p:ext>
            </p:extLst>
          </p:nvPr>
        </p:nvGraphicFramePr>
        <p:xfrm>
          <a:off x="1021320" y="1962356"/>
          <a:ext cx="7665480" cy="400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80"/>
                <a:gridCol w="1277580"/>
                <a:gridCol w="897828"/>
                <a:gridCol w="1374205"/>
                <a:gridCol w="957384"/>
                <a:gridCol w="1880903"/>
              </a:tblGrid>
              <a:tr h="390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category_id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LFT (OLD)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RGT (OLD)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LFT (NEW)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RGT (NEW)</a:t>
                      </a:r>
                    </a:p>
                  </a:txBody>
                  <a:tcPr marL="12700" marR="12700" marT="12700" marB="0" anchor="b"/>
                </a:tc>
              </a:tr>
              <a:tr h="390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</a:tr>
              <a:tr h="367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TUBE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</a:tr>
              <a:tr h="367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67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</a:tr>
              <a:tr h="579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PORTABLE ELECTRONICS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90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MP3 PLAYERS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67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FLASH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90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 PLAYERS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  <a:tr h="390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WAY RADIOS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0F22-932F-5E4D-9DC8-1509E7C3A19B}" type="datetime1">
              <a:t>9/28/15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Sakila schema. </a:t>
            </a:r>
          </a:p>
          <a:p>
            <a:endParaRPr lang="en-US"/>
          </a:p>
          <a:p>
            <a:r>
              <a:rPr lang="en-US"/>
              <a:t>Write three business questions that can be answered with this schema; that we haven’t yet asked.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rPr lang="en-US"/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Sakila schema. </a:t>
            </a:r>
          </a:p>
          <a:p>
            <a:endParaRPr lang="en-US"/>
          </a:p>
          <a:p>
            <a:r>
              <a:rPr lang="en-US"/>
              <a:t>Write three business questions that can be answered with this schema; that we haven’t yet asked.</a:t>
            </a:r>
          </a:p>
          <a:p>
            <a:endParaRPr lang="en-US"/>
          </a:p>
          <a:p>
            <a:r>
              <a:rPr lang="en-US"/>
              <a:t>Make a rough pass at each query and rank them in difficulty (easiest, medium, hardest).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rPr lang="en-US"/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indexes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Understanding costs and benefits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E619-355B-3D4F-AD5E-DE5E897F984E}" type="datetime1">
              <a:rPr lang="en-US"/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Indexes: Topics covered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Understanding costs and benefits.</a:t>
            </a:r>
          </a:p>
          <a:p>
            <a:pPr marL="514350" indent="-514350">
              <a:buFont typeface="+mj-lt"/>
              <a:buAutoNum type="arabicPeriod"/>
            </a:pP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When to use indexes; and when not to.</a:t>
            </a:r>
          </a:p>
          <a:p>
            <a:pPr marL="514350" indent="-514350">
              <a:buFont typeface="+mj-lt"/>
              <a:buAutoNum type="arabicPeriod"/>
            </a:pP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Using a query execution plan (Explain) to assess a SQL statement.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764B-3611-6A4D-8D4A-B7F0AC337C3F}" type="datetime1">
              <a:rPr lang="en-US"/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Indexes: Costs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Costs</a:t>
            </a:r>
          </a:p>
          <a:p>
            <a:pPr lvl="1"/>
            <a:r>
              <a:rPr lang="en-US" sz="2000"/>
              <a:t>Creation at design time</a:t>
            </a:r>
          </a:p>
          <a:p>
            <a:pPr lvl="1"/>
            <a:r>
              <a:rPr lang="en-US" sz="2000"/>
              <a:t>Inserting into an existing database</a:t>
            </a:r>
          </a:p>
          <a:p>
            <a:pPr lvl="1"/>
            <a:r>
              <a:rPr lang="en-US" sz="2000"/>
              <a:t>Performing inserts, updates and deletes</a:t>
            </a:r>
          </a:p>
          <a:p>
            <a:endParaRPr lang="en-US" sz="2400"/>
          </a:p>
          <a:p>
            <a:r>
              <a:rPr lang="en-US" sz="2400"/>
              <a:t>Benefits</a:t>
            </a:r>
          </a:p>
          <a:p>
            <a:pPr lvl="1"/>
            <a:r>
              <a:rPr lang="en-US" sz="2000"/>
              <a:t>Query access; provided you are looking for specific rows</a:t>
            </a:r>
          </a:p>
          <a:p>
            <a:pPr lvl="1"/>
            <a:r>
              <a:rPr lang="en-US" sz="2000"/>
              <a:t>Joins between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ACA-6D14-464D-9FB1-BFB119D211DE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Indexes: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Indexes consume a lot of storage space</a:t>
            </a:r>
          </a:p>
          <a:p>
            <a:pPr lvl="1"/>
            <a:r>
              <a:rPr lang="en-US" sz="2000"/>
              <a:t>high storage cost; and long time to backup/restore</a:t>
            </a:r>
          </a:p>
          <a:p>
            <a:endParaRPr lang="en-US" sz="2400"/>
          </a:p>
          <a:p>
            <a:r>
              <a:rPr lang="en-US" sz="2400"/>
              <a:t>Updating or inserting indexed data requires high processing cost</a:t>
            </a:r>
          </a:p>
          <a:p>
            <a:pPr lvl="1"/>
            <a:r>
              <a:rPr lang="en-US" sz="2000"/>
              <a:t>CPU and I/O time</a:t>
            </a:r>
          </a:p>
          <a:p>
            <a:pPr lvl="1"/>
            <a:r>
              <a:rPr lang="en-US" sz="2000"/>
              <a:t>Each additional index can increase insert time by 100% (S. Faroult, Art of SQL, ch. 3)</a:t>
            </a:r>
          </a:p>
          <a:p>
            <a:endParaRPr lang="en-US" sz="2400"/>
          </a:p>
          <a:p>
            <a:r>
              <a:rPr lang="en-US" sz="2400"/>
              <a:t>Indexes slow down concurrent access</a:t>
            </a:r>
          </a:p>
          <a:p>
            <a:pPr lvl="1"/>
            <a:r>
              <a:rPr lang="en-US" sz="2000"/>
              <a:t>they are compact structures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0DB-75E8-7343-92A6-ED0F380D3A40}" type="datetime1">
              <a:t>9/28/15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64F-5111-EA47-94A6-29B911B425A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2208</Words>
  <Application>Microsoft Macintosh PowerPoint</Application>
  <PresentationFormat>On-screen Show (4:3)</PresentationFormat>
  <Paragraphs>536</Paragraphs>
  <Slides>35</Slides>
  <Notes>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Worksheet</vt:lpstr>
      <vt:lpstr>Indexes, Trees, and Hierarchies</vt:lpstr>
      <vt:lpstr>We are in Week 5 of the accelerated RDBMS and SQL review phase. By now you should be able to:</vt:lpstr>
      <vt:lpstr>Sample questions we answered based on Sakila schema</vt:lpstr>
      <vt:lpstr>Class exercise</vt:lpstr>
      <vt:lpstr>Class exercise</vt:lpstr>
      <vt:lpstr>Using indexes</vt:lpstr>
      <vt:lpstr>Indexes: Topics covered</vt:lpstr>
      <vt:lpstr>Indexes: Costs and Benefits</vt:lpstr>
      <vt:lpstr>Indexes: Costs</vt:lpstr>
      <vt:lpstr>Benefits: Indexes dramatically increase speed of queries</vt:lpstr>
      <vt:lpstr>Limitations: Indexes rely on specific order of physical storage. </vt:lpstr>
      <vt:lpstr>Guideline: Create an index on columns that are used frequently in:</vt:lpstr>
      <vt:lpstr>Accessing data: Index vs non-index columns</vt:lpstr>
      <vt:lpstr>Diagnosing problematic SQL queries</vt:lpstr>
      <vt:lpstr>Using Indexes (examples)</vt:lpstr>
      <vt:lpstr>Trees and Hierarchies</vt:lpstr>
      <vt:lpstr>Discussion topic: What are some examples of hierarchies?</vt:lpstr>
      <vt:lpstr>Adjacency list model</vt:lpstr>
      <vt:lpstr>Trees and hierarchies: Adjacency list model</vt:lpstr>
      <vt:lpstr>Path Enumeration Model, example</vt:lpstr>
      <vt:lpstr>Trees and hierarchies: Path Enumeration model</vt:lpstr>
      <vt:lpstr>Nested Sets (we will focus on this one)</vt:lpstr>
      <vt:lpstr>Exercise: Draw the nested tree represented by this table, in a) linear tree diagram and b) sets representation</vt:lpstr>
      <vt:lpstr>Containment property</vt:lpstr>
      <vt:lpstr> Containment property</vt:lpstr>
      <vt:lpstr>Counting property</vt:lpstr>
      <vt:lpstr>Exercise</vt:lpstr>
      <vt:lpstr>Product categories</vt:lpstr>
      <vt:lpstr>Connect to product list details</vt:lpstr>
      <vt:lpstr>Hierarchical aggregates</vt:lpstr>
      <vt:lpstr>Hierarchical aggregates</vt:lpstr>
      <vt:lpstr>Exercise</vt:lpstr>
      <vt:lpstr>Discussion exercise</vt:lpstr>
      <vt:lpstr>Delete a node: Must renumber the nodes after deleting any of them; to restore the counting property </vt:lpstr>
      <vt:lpstr>Exercise: We have deleted the Televisions node (category_id = 2).  Please finish renumbering the nodes based on the Update statement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</dc:title>
  <dc:creator>Ali Tafti</dc:creator>
  <cp:lastModifiedBy>Ali Tafti</cp:lastModifiedBy>
  <cp:revision>256</cp:revision>
  <dcterms:created xsi:type="dcterms:W3CDTF">2014-09-17T15:25:16Z</dcterms:created>
  <dcterms:modified xsi:type="dcterms:W3CDTF">2015-09-28T17:16:18Z</dcterms:modified>
</cp:coreProperties>
</file>