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60" r:id="rId2"/>
    <p:sldId id="261" r:id="rId3"/>
    <p:sldId id="262" r:id="rId4"/>
    <p:sldId id="264" r:id="rId5"/>
    <p:sldId id="256" r:id="rId6"/>
    <p:sldId id="301" r:id="rId7"/>
    <p:sldId id="257" r:id="rId8"/>
    <p:sldId id="266" r:id="rId9"/>
    <p:sldId id="267" r:id="rId10"/>
    <p:sldId id="268" r:id="rId11"/>
    <p:sldId id="269" r:id="rId12"/>
    <p:sldId id="270" r:id="rId13"/>
    <p:sldId id="258" r:id="rId14"/>
    <p:sldId id="271" r:id="rId15"/>
    <p:sldId id="277" r:id="rId16"/>
    <p:sldId id="303" r:id="rId17"/>
    <p:sldId id="304" r:id="rId18"/>
    <p:sldId id="278" r:id="rId19"/>
    <p:sldId id="279" r:id="rId20"/>
    <p:sldId id="272" r:id="rId21"/>
    <p:sldId id="273" r:id="rId22"/>
    <p:sldId id="274" r:id="rId23"/>
    <p:sldId id="280" r:id="rId24"/>
    <p:sldId id="275" r:id="rId25"/>
    <p:sldId id="276" r:id="rId26"/>
    <p:sldId id="259"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308" r:id="rId40"/>
    <p:sldId id="309" r:id="rId41"/>
    <p:sldId id="310" r:id="rId42"/>
    <p:sldId id="311" r:id="rId43"/>
    <p:sldId id="312" r:id="rId44"/>
    <p:sldId id="313" r:id="rId45"/>
    <p:sldId id="300" r:id="rId46"/>
    <p:sldId id="296" r:id="rId47"/>
    <p:sldId id="306" r:id="rId48"/>
    <p:sldId id="297" r:id="rId49"/>
    <p:sldId id="299" r:id="rId50"/>
    <p:sldId id="295" r:id="rId51"/>
    <p:sldId id="305" r:id="rId52"/>
    <p:sldId id="265"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994976-4879-CF45-835B-70C42F0FA3ED}">
          <p14:sldIdLst>
            <p14:sldId id="260"/>
            <p14:sldId id="261"/>
            <p14:sldId id="262"/>
            <p14:sldId id="264"/>
            <p14:sldId id="256"/>
            <p14:sldId id="301"/>
            <p14:sldId id="257"/>
            <p14:sldId id="266"/>
            <p14:sldId id="267"/>
            <p14:sldId id="268"/>
            <p14:sldId id="269"/>
            <p14:sldId id="270"/>
            <p14:sldId id="258"/>
            <p14:sldId id="271"/>
            <p14:sldId id="277"/>
            <p14:sldId id="303"/>
            <p14:sldId id="304"/>
            <p14:sldId id="278"/>
            <p14:sldId id="279"/>
            <p14:sldId id="272"/>
            <p14:sldId id="273"/>
            <p14:sldId id="274"/>
            <p14:sldId id="280"/>
            <p14:sldId id="275"/>
            <p14:sldId id="276"/>
            <p14:sldId id="259"/>
            <p14:sldId id="283"/>
            <p14:sldId id="284"/>
            <p14:sldId id="285"/>
            <p14:sldId id="286"/>
            <p14:sldId id="287"/>
            <p14:sldId id="288"/>
            <p14:sldId id="289"/>
            <p14:sldId id="290"/>
            <p14:sldId id="292"/>
            <p14:sldId id="291"/>
            <p14:sldId id="293"/>
            <p14:sldId id="294"/>
            <p14:sldId id="308"/>
            <p14:sldId id="309"/>
            <p14:sldId id="310"/>
            <p14:sldId id="311"/>
            <p14:sldId id="312"/>
            <p14:sldId id="313"/>
            <p14:sldId id="300"/>
            <p14:sldId id="296"/>
            <p14:sldId id="306"/>
            <p14:sldId id="297"/>
            <p14:sldId id="299"/>
            <p14:sldId id="295"/>
            <p14:sldId id="305"/>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06" autoAdjust="0"/>
  </p:normalViewPr>
  <p:slideViewPr>
    <p:cSldViewPr snapToGrid="0" snapToObjects="1">
      <p:cViewPr>
        <p:scale>
          <a:sx n="100" d="100"/>
          <a:sy n="100" d="100"/>
        </p:scale>
        <p:origin x="-1280" y="-80"/>
      </p:cViewPr>
      <p:guideLst>
        <p:guide orient="horz" pos="2160"/>
        <p:guide pos="2880"/>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8D87F3-D457-EF40-A42E-5606E7353CAE}" type="datetimeFigureOut">
              <a:rPr lang="en-US" smtClean="0"/>
              <a:t>8/23/15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16F4A0-3D1A-1D40-973F-A2080656D4FA}" type="slidenum">
              <a:rPr lang="en-US" smtClean="0"/>
              <a:t>‹#›</a:t>
            </a:fld>
            <a:endParaRPr lang="en-US"/>
          </a:p>
        </p:txBody>
      </p:sp>
    </p:spTree>
    <p:extLst>
      <p:ext uri="{BB962C8B-B14F-4D97-AF65-F5344CB8AC3E}">
        <p14:creationId xmlns:p14="http://schemas.microsoft.com/office/powerpoint/2010/main" val="23609185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BCADEF-5A9D-C741-9EF5-7276FDE12E87}" type="datetimeFigureOut">
              <a:rPr lang="en-US" smtClean="0"/>
              <a:t>8/23/15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C49F0-A4B6-BD4C-946E-D7DEC45A57F8}" type="slidenum">
              <a:rPr lang="en-US" smtClean="0"/>
              <a:t>‹#›</a:t>
            </a:fld>
            <a:endParaRPr lang="en-US"/>
          </a:p>
        </p:txBody>
      </p:sp>
    </p:spTree>
    <p:extLst>
      <p:ext uri="{BB962C8B-B14F-4D97-AF65-F5344CB8AC3E}">
        <p14:creationId xmlns:p14="http://schemas.microsoft.com/office/powerpoint/2010/main" val="2495980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are some databases</a:t>
            </a:r>
            <a:r>
              <a:rPr lang="en-US" baseline="0" dirty="0" smtClean="0"/>
              <a:t> that exist today – that you’ve interacted with in the past week?</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10</a:t>
            </a:fld>
            <a:endParaRPr lang="en-US"/>
          </a:p>
        </p:txBody>
      </p:sp>
    </p:spTree>
    <p:extLst>
      <p:ext uri="{BB962C8B-B14F-4D97-AF65-F5344CB8AC3E}">
        <p14:creationId xmlns:p14="http://schemas.microsoft.com/office/powerpoint/2010/main" val="182409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to create a schema based on previous</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16</a:t>
            </a:fld>
            <a:endParaRPr lang="en-US"/>
          </a:p>
        </p:txBody>
      </p:sp>
    </p:spTree>
    <p:extLst>
      <p:ext uri="{BB962C8B-B14F-4D97-AF65-F5344CB8AC3E}">
        <p14:creationId xmlns:p14="http://schemas.microsoft.com/office/powerpoint/2010/main" val="212103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32</a:t>
            </a:fld>
            <a:endParaRPr lang="en-US"/>
          </a:p>
        </p:txBody>
      </p:sp>
    </p:spTree>
    <p:extLst>
      <p:ext uri="{BB962C8B-B14F-4D97-AF65-F5344CB8AC3E}">
        <p14:creationId xmlns:p14="http://schemas.microsoft.com/office/powerpoint/2010/main" val="55957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framework, we can easily see that anything in 3NF is also in 2NF.</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39</a:t>
            </a:fld>
            <a:endParaRPr lang="en-US"/>
          </a:p>
        </p:txBody>
      </p:sp>
    </p:spTree>
    <p:extLst>
      <p:ext uri="{BB962C8B-B14F-4D97-AF65-F5344CB8AC3E}">
        <p14:creationId xmlns:p14="http://schemas.microsoft.com/office/powerpoint/2010/main" val="153263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Eliminating redundant</a:t>
            </a:r>
            <a:r>
              <a:rPr lang="en-US" baseline="0" dirty="0" smtClean="0"/>
              <a:t> rules; anything that conforms to d also conforms to b. </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40</a:t>
            </a:fld>
            <a:endParaRPr lang="en-US"/>
          </a:p>
        </p:txBody>
      </p:sp>
    </p:spTree>
    <p:extLst>
      <p:ext uri="{BB962C8B-B14F-4D97-AF65-F5344CB8AC3E}">
        <p14:creationId xmlns:p14="http://schemas.microsoft.com/office/powerpoint/2010/main" val="108211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A is a subset of X. Suppose</a:t>
            </a:r>
            <a:r>
              <a:rPr lang="en-US" baseline="0" dirty="0" smtClean="0"/>
              <a:t> d is not true. Then c would have to be true (proof on next slide).</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41</a:t>
            </a:fld>
            <a:endParaRPr lang="en-US"/>
          </a:p>
        </p:txBody>
      </p:sp>
    </p:spTree>
    <p:extLst>
      <p:ext uri="{BB962C8B-B14F-4D97-AF65-F5344CB8AC3E}">
        <p14:creationId xmlns:p14="http://schemas.microsoft.com/office/powerpoint/2010/main" val="3342270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see</a:t>
            </a:r>
            <a:r>
              <a:rPr lang="en-US" baseline="0" dirty="0" smtClean="0"/>
              <a:t> why 2</a:t>
            </a:r>
            <a:r>
              <a:rPr lang="en-US" baseline="30000" dirty="0" smtClean="0"/>
              <a:t>nd</a:t>
            </a:r>
            <a:r>
              <a:rPr lang="en-US" baseline="0" dirty="0" smtClean="0"/>
              <a:t> normal form is defined as such. 2NF has limited usefulness on its own; in 2NF some (not all) redundancy is eliminated. It’s really 3</a:t>
            </a:r>
            <a:r>
              <a:rPr lang="en-US" baseline="30000" dirty="0" smtClean="0"/>
              <a:t>rd</a:t>
            </a:r>
            <a:r>
              <a:rPr lang="en-US" baseline="0" dirty="0" smtClean="0"/>
              <a:t> normal form that has useful properties (no information loss, dependency preserving, almost  redundancy-free); but defining 2NF this way ensures that anything that is 3NF is also 2NF.</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43</a:t>
            </a:fld>
            <a:endParaRPr lang="en-US"/>
          </a:p>
        </p:txBody>
      </p:sp>
    </p:spTree>
    <p:extLst>
      <p:ext uri="{BB962C8B-B14F-4D97-AF65-F5344CB8AC3E}">
        <p14:creationId xmlns:p14="http://schemas.microsoft.com/office/powerpoint/2010/main" val="3201453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another way of restating the previous</a:t>
            </a:r>
            <a:r>
              <a:rPr lang="en-US" baseline="0" dirty="0" smtClean="0"/>
              <a:t> slide, but this slide by itself doesn’t make obvious how 3NF is a special case of 2NF.</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47</a:t>
            </a:fld>
            <a:endParaRPr lang="en-US"/>
          </a:p>
        </p:txBody>
      </p:sp>
    </p:spTree>
    <p:extLst>
      <p:ext uri="{BB962C8B-B14F-4D97-AF65-F5344CB8AC3E}">
        <p14:creationId xmlns:p14="http://schemas.microsoft.com/office/powerpoint/2010/main" val="1296075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decompositions are non-loss.</a:t>
            </a:r>
            <a:r>
              <a:rPr lang="en-US" baseline="0" dirty="0" smtClean="0"/>
              <a:t> But (B) is less satisfactory than (A). It is not possible in B to insert the information that a particular city has a particular status, unless some supplier is located in that city. In A, updates can be made to one relation without regard for the other provided the primary key is not violated. In B, updates to either of the two relations must be monitored to ensure that the FD City </a:t>
            </a:r>
            <a:r>
              <a:rPr lang="en-US" baseline="0" dirty="0" smtClean="0">
                <a:sym typeface="Wingdings"/>
              </a:rPr>
              <a:t> Status is not violated. City-&gt; Status has become a database constraint that spans two tables. In A, S# -&gt; Status is enforced automatically if S# City and City Status are enforced. (Date 2004, p. 365). </a:t>
            </a:r>
            <a:endParaRPr lang="en-US" dirty="0"/>
          </a:p>
        </p:txBody>
      </p:sp>
      <p:sp>
        <p:nvSpPr>
          <p:cNvPr id="4" name="Slide Number Placeholder 3"/>
          <p:cNvSpPr>
            <a:spLocks noGrp="1"/>
          </p:cNvSpPr>
          <p:nvPr>
            <p:ph type="sldNum" sz="quarter" idx="10"/>
          </p:nvPr>
        </p:nvSpPr>
        <p:spPr/>
        <p:txBody>
          <a:bodyPr/>
          <a:lstStyle/>
          <a:p>
            <a:fld id="{004C49F0-A4B6-BD4C-946E-D7DEC45A57F8}" type="slidenum">
              <a:rPr lang="en-US" smtClean="0"/>
              <a:t>49</a:t>
            </a:fld>
            <a:endParaRPr lang="en-US"/>
          </a:p>
        </p:txBody>
      </p:sp>
    </p:spTree>
    <p:extLst>
      <p:ext uri="{BB962C8B-B14F-4D97-AF65-F5344CB8AC3E}">
        <p14:creationId xmlns:p14="http://schemas.microsoft.com/office/powerpoint/2010/main" val="981140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EDFE6F-3585-8541-855E-7F33B03114BF}" type="datetime1">
              <a:rPr lang="en-US" smtClean="0"/>
              <a:t>8/23/15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287679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A8B20-044A-1D4F-AD82-1D24438C2FA0}" type="datetime1">
              <a:rPr lang="en-US" smtClean="0"/>
              <a:t>8/23/15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237646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6E638-6A25-6A41-8B19-A59D7AC63014}" type="datetime1">
              <a:rPr lang="en-US" smtClean="0"/>
              <a:t>8/23/15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249488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3BB92B-936C-2348-B655-07DFBE47D615}" type="datetime1">
              <a:rPr lang="en-US" smtClean="0"/>
              <a:t>8/23/15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1675344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CD44B3-51EE-4A45-B366-28EC8EB6E967}" type="datetime1">
              <a:rPr lang="en-US" smtClean="0"/>
              <a:t>8/23/15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1002679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69DEE3-6902-DA4B-B779-5D2983AE31E9}" type="datetime1">
              <a:rPr lang="en-US" smtClean="0"/>
              <a:t>8/23/15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183284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066DB8-DB1E-0F4A-B175-CB44259F7CFC}" type="datetime1">
              <a:rPr lang="en-US" smtClean="0"/>
              <a:t>8/23/15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36195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8C84A9-02F6-0E4A-B224-9DFAA3273E02}" type="datetime1">
              <a:rPr lang="en-US" smtClean="0"/>
              <a:t>8/23/15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106435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50455-F0A5-844B-A995-9A7347D7E836}" type="datetime1">
              <a:rPr lang="en-US" smtClean="0"/>
              <a:t>8/23/15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116677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6DBC4E-FF21-1D4B-9E21-B343FF83B3E5}" type="datetime1">
              <a:rPr lang="en-US" smtClean="0"/>
              <a:t>8/23/15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27513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159CCA-230C-534A-9417-2113A61A6253}" type="datetime1">
              <a:rPr lang="en-US" smtClean="0"/>
              <a:t>8/23/15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B7DDC-E690-984E-A3ED-8E653AFEABF1}" type="slidenum">
              <a:rPr lang="en-US" smtClean="0"/>
              <a:t>‹#›</a:t>
            </a:fld>
            <a:endParaRPr lang="en-US"/>
          </a:p>
        </p:txBody>
      </p:sp>
    </p:spTree>
    <p:extLst>
      <p:ext uri="{BB962C8B-B14F-4D97-AF65-F5344CB8AC3E}">
        <p14:creationId xmlns:p14="http://schemas.microsoft.com/office/powerpoint/2010/main" val="1736683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DDCF5-6857-714C-BB15-7FDBA7C373B1}" type="datetime1">
              <a:rPr lang="en-US" smtClean="0"/>
              <a:t>8/23/15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B7DDC-E690-984E-A3ED-8E653AFEABF1}" type="slidenum">
              <a:rPr lang="en-US" smtClean="0"/>
              <a:t>‹#›</a:t>
            </a:fld>
            <a:endParaRPr lang="en-US"/>
          </a:p>
        </p:txBody>
      </p:sp>
    </p:spTree>
    <p:extLst>
      <p:ext uri="{BB962C8B-B14F-4D97-AF65-F5344CB8AC3E}">
        <p14:creationId xmlns:p14="http://schemas.microsoft.com/office/powerpoint/2010/main" val="425014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tgast@illinois.edu" TargetMode="External"/><Relationship Id="rId4" Type="http://schemas.openxmlformats.org/officeDocument/2006/relationships/hyperlink" Target="mailto:girard@illinois.edu" TargetMode="External"/><Relationship Id="rId5" Type="http://schemas.openxmlformats.org/officeDocument/2006/relationships/hyperlink" Target="mailto:mspri3@illinois.edu" TargetMode="External"/><Relationship Id="rId1" Type="http://schemas.openxmlformats.org/officeDocument/2006/relationships/slideLayout" Target="../slideLayouts/slideLayout2.xml"/><Relationship Id="rId2" Type="http://schemas.openxmlformats.org/officeDocument/2006/relationships/hyperlink" Target="mailto:ado@illinois.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tgast@illinois.edu" TargetMode="External"/><Relationship Id="rId4" Type="http://schemas.openxmlformats.org/officeDocument/2006/relationships/hyperlink" Target="mailto:girard@illinois.edu" TargetMode="External"/><Relationship Id="rId5" Type="http://schemas.openxmlformats.org/officeDocument/2006/relationships/hyperlink" Target="mailto:mspri3@illinois.edu" TargetMode="External"/><Relationship Id="rId1" Type="http://schemas.openxmlformats.org/officeDocument/2006/relationships/slideLayout" Target="../slideLayouts/slideLayout2.xml"/><Relationship Id="rId2" Type="http://schemas.openxmlformats.org/officeDocument/2006/relationships/hyperlink" Target="mailto:ado@illinois.edu"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lynda.com/Access-tutorials/Relational-Database-Fundamentals/145932-2.html?srchtrk=index:1%0Alinktypeid:2%0Aq:database+theory%0Apage:1%0As:relevance%0Asa:true%0Aproducttypeid:2" TargetMode="External"/><Relationship Id="rId4" Type="http://schemas.openxmlformats.org/officeDocument/2006/relationships/hyperlink" Target="http://www.lynda.com/Access-tutorials/Database-denormalization/112585/121220-4.html" TargetMode="External"/><Relationship Id="rId1" Type="http://schemas.openxmlformats.org/officeDocument/2006/relationships/slideLayout" Target="../slideLayouts/slideLayout2.xml"/><Relationship Id="rId2" Type="http://schemas.openxmlformats.org/officeDocument/2006/relationships/hyperlink" Target="http://www.lynda.com/SQL-Server-tutorials/Database-normalization/71929/78157-4.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Course Introduction</a:t>
            </a:r>
            <a:endParaRPr lang="en-US" dirty="0"/>
          </a:p>
        </p:txBody>
      </p:sp>
      <p:sp>
        <p:nvSpPr>
          <p:cNvPr id="5" name="Subtitle 4"/>
          <p:cNvSpPr>
            <a:spLocks noGrp="1"/>
          </p:cNvSpPr>
          <p:nvPr>
            <p:ph type="subTitle" idx="1"/>
          </p:nvPr>
        </p:nvSpPr>
        <p:spPr/>
        <p:txBody>
          <a:bodyPr/>
          <a:lstStyle/>
          <a:p>
            <a:r>
              <a:rPr lang="en-US" dirty="0"/>
              <a:t>IDS 521</a:t>
            </a:r>
            <a:br>
              <a:rPr lang="en-US" dirty="0"/>
            </a:br>
            <a:r>
              <a:rPr lang="en-US" dirty="0"/>
              <a:t>Prof. Ali </a:t>
            </a:r>
            <a:r>
              <a:rPr lang="en-US" dirty="0" smtClean="0"/>
              <a:t>Tafti</a:t>
            </a:r>
          </a:p>
          <a:p>
            <a:r>
              <a:rPr lang="en-US" sz="2400" dirty="0" err="1" smtClean="0"/>
              <a:t>atafti@uic.edu</a:t>
            </a:r>
            <a:endParaRPr lang="en-US" sz="2400" dirty="0"/>
          </a:p>
        </p:txBody>
      </p:sp>
      <p:sp>
        <p:nvSpPr>
          <p:cNvPr id="6" name="Slide Number Placeholder 5"/>
          <p:cNvSpPr>
            <a:spLocks noGrp="1"/>
          </p:cNvSpPr>
          <p:nvPr>
            <p:ph type="sldNum" sz="quarter" idx="12"/>
          </p:nvPr>
        </p:nvSpPr>
        <p:spPr/>
        <p:txBody>
          <a:bodyPr/>
          <a:lstStyle/>
          <a:p>
            <a:fld id="{3ADB7DDC-E690-984E-A3ED-8E653AFEABF1}" type="slidenum">
              <a:rPr lang="en-US" smtClean="0"/>
              <a:t>1</a:t>
            </a:fld>
            <a:endParaRPr lang="en-US"/>
          </a:p>
        </p:txBody>
      </p:sp>
    </p:spTree>
    <p:extLst>
      <p:ext uri="{BB962C8B-B14F-4D97-AF65-F5344CB8AC3E}">
        <p14:creationId xmlns:p14="http://schemas.microsoft.com/office/powerpoint/2010/main" val="364159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 DBMS?</a:t>
            </a:r>
            <a:endParaRPr lang="en-US" dirty="0"/>
          </a:p>
        </p:txBody>
      </p:sp>
      <p:sp>
        <p:nvSpPr>
          <p:cNvPr id="3" name="Content Placeholder 2"/>
          <p:cNvSpPr>
            <a:spLocks noGrp="1"/>
          </p:cNvSpPr>
          <p:nvPr>
            <p:ph idx="1"/>
          </p:nvPr>
        </p:nvSpPr>
        <p:spPr/>
        <p:txBody>
          <a:bodyPr>
            <a:normAutofit/>
          </a:bodyPr>
          <a:lstStyle/>
          <a:p>
            <a:r>
              <a:rPr lang="en-US" sz="2400" dirty="0" smtClean="0"/>
              <a:t>Data independence and efficient access</a:t>
            </a:r>
          </a:p>
          <a:p>
            <a:endParaRPr lang="en-US" sz="2400" dirty="0" smtClean="0"/>
          </a:p>
          <a:p>
            <a:r>
              <a:rPr lang="en-US" sz="2400" dirty="0" smtClean="0"/>
              <a:t>Reduced application development time</a:t>
            </a:r>
          </a:p>
          <a:p>
            <a:endParaRPr lang="en-US" sz="2400" dirty="0" smtClean="0"/>
          </a:p>
          <a:p>
            <a:r>
              <a:rPr lang="en-US" sz="2400" dirty="0" smtClean="0"/>
              <a:t>Data integrity and security</a:t>
            </a:r>
          </a:p>
          <a:p>
            <a:endParaRPr lang="en-US" sz="2400" dirty="0" smtClean="0"/>
          </a:p>
          <a:p>
            <a:r>
              <a:rPr lang="en-US" sz="2400" dirty="0" smtClean="0"/>
              <a:t>Uniform data administration</a:t>
            </a:r>
          </a:p>
          <a:p>
            <a:endParaRPr lang="en-US" sz="2400" dirty="0" smtClean="0"/>
          </a:p>
          <a:p>
            <a:r>
              <a:rPr lang="en-US" sz="2400" dirty="0" smtClean="0"/>
              <a:t>Concurrent access, recovery from crashes.</a:t>
            </a:r>
            <a:endParaRPr lang="en-US" sz="2400" dirty="0"/>
          </a:p>
        </p:txBody>
      </p:sp>
      <p:sp>
        <p:nvSpPr>
          <p:cNvPr id="4" name="Slide Number Placeholder 3"/>
          <p:cNvSpPr>
            <a:spLocks noGrp="1"/>
          </p:cNvSpPr>
          <p:nvPr>
            <p:ph type="sldNum" sz="quarter" idx="12"/>
          </p:nvPr>
        </p:nvSpPr>
        <p:spPr/>
        <p:txBody>
          <a:bodyPr/>
          <a:lstStyle/>
          <a:p>
            <a:fld id="{3ADB7DDC-E690-984E-A3ED-8E653AFEABF1}" type="slidenum">
              <a:rPr lang="en-US" smtClean="0"/>
              <a:t>10</a:t>
            </a:fld>
            <a:endParaRPr lang="en-US"/>
          </a:p>
        </p:txBody>
      </p:sp>
    </p:spTree>
    <p:extLst>
      <p:ext uri="{BB962C8B-B14F-4D97-AF65-F5344CB8AC3E}">
        <p14:creationId xmlns:p14="http://schemas.microsoft.com/office/powerpoint/2010/main" val="3332199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Focus of the course: </a:t>
            </a:r>
            <a:br>
              <a:rPr lang="en-US" dirty="0" smtClean="0"/>
            </a:br>
            <a:r>
              <a:rPr lang="en-US" dirty="0" smtClean="0"/>
              <a:t>Design and use of DBMS</a:t>
            </a:r>
            <a:endParaRPr lang="en-US" dirty="0"/>
          </a:p>
        </p:txBody>
      </p:sp>
      <p:sp>
        <p:nvSpPr>
          <p:cNvPr id="3" name="Content Placeholder 2"/>
          <p:cNvSpPr>
            <a:spLocks noGrp="1"/>
          </p:cNvSpPr>
          <p:nvPr>
            <p:ph idx="1"/>
          </p:nvPr>
        </p:nvSpPr>
        <p:spPr/>
        <p:txBody>
          <a:bodyPr>
            <a:normAutofit/>
          </a:bodyPr>
          <a:lstStyle/>
          <a:p>
            <a:r>
              <a:rPr lang="en-US" sz="2400" dirty="0" smtClean="0"/>
              <a:t>“How can a user describe a real-world enterprise (e.g. a university) in terms of data stored in a DBMS?”</a:t>
            </a:r>
            <a:r>
              <a:rPr lang="en-US" sz="2400" baseline="30000" dirty="0" smtClean="0"/>
              <a:t> 1</a:t>
            </a:r>
          </a:p>
          <a:p>
            <a:endParaRPr lang="en-US" sz="2400" dirty="0" smtClean="0"/>
          </a:p>
          <a:p>
            <a:r>
              <a:rPr lang="en-US" sz="2400" dirty="0" smtClean="0"/>
              <a:t>“How do we [best] organize the stored data of an enterprise?”</a:t>
            </a:r>
            <a:r>
              <a:rPr lang="en-US" sz="2400" baseline="30000" dirty="0" smtClean="0"/>
              <a:t> 1 </a:t>
            </a:r>
          </a:p>
          <a:p>
            <a:pPr marL="0" indent="0">
              <a:buNone/>
            </a:pPr>
            <a:endParaRPr lang="en-US" sz="2400" dirty="0" smtClean="0"/>
          </a:p>
          <a:p>
            <a:r>
              <a:rPr lang="en-US" sz="2400" dirty="0" smtClean="0"/>
              <a:t>“How can a user answer questions about the enterprise by posing queries over the data in a DBMS?”</a:t>
            </a:r>
            <a:r>
              <a:rPr lang="en-US" sz="2400" baseline="30000" dirty="0" smtClean="0"/>
              <a:t> 1</a:t>
            </a:r>
            <a:endParaRPr lang="en-US" sz="2400" dirty="0"/>
          </a:p>
        </p:txBody>
      </p:sp>
      <p:sp>
        <p:nvSpPr>
          <p:cNvPr id="4" name="Rectangle 3"/>
          <p:cNvSpPr/>
          <p:nvPr/>
        </p:nvSpPr>
        <p:spPr>
          <a:xfrm>
            <a:off x="854088" y="5802997"/>
            <a:ext cx="7040101" cy="338554"/>
          </a:xfrm>
          <a:prstGeom prst="rect">
            <a:avLst/>
          </a:prstGeom>
        </p:spPr>
        <p:txBody>
          <a:bodyPr wrap="square">
            <a:spAutoFit/>
          </a:bodyPr>
          <a:lstStyle/>
          <a:p>
            <a:r>
              <a:rPr lang="en-US" sz="1600" dirty="0"/>
              <a:t>1 R. </a:t>
            </a:r>
            <a:r>
              <a:rPr lang="en-US" sz="1600" dirty="0" err="1"/>
              <a:t>Ramakrishnan</a:t>
            </a:r>
            <a:r>
              <a:rPr lang="en-US" sz="1600" dirty="0"/>
              <a:t>, 1997, </a:t>
            </a:r>
            <a:r>
              <a:rPr lang="en-US" sz="1600" i="1" dirty="0"/>
              <a:t>Database Management Systems,</a:t>
            </a:r>
            <a:r>
              <a:rPr lang="en-US" sz="1600" dirty="0"/>
              <a:t> 1</a:t>
            </a:r>
            <a:r>
              <a:rPr lang="en-US" sz="1600" baseline="30000" dirty="0"/>
              <a:t>st</a:t>
            </a:r>
            <a:r>
              <a:rPr lang="en-US" sz="1600" dirty="0"/>
              <a:t> ed., p. 2</a:t>
            </a:r>
            <a:r>
              <a:rPr lang="en-US" sz="1600" dirty="0" smtClean="0"/>
              <a:t> </a:t>
            </a:r>
            <a:endParaRPr lang="en-US" sz="1600" dirty="0"/>
          </a:p>
        </p:txBody>
      </p:sp>
      <p:sp>
        <p:nvSpPr>
          <p:cNvPr id="5" name="Slide Number Placeholder 4"/>
          <p:cNvSpPr>
            <a:spLocks noGrp="1"/>
          </p:cNvSpPr>
          <p:nvPr>
            <p:ph type="sldNum" sz="quarter" idx="12"/>
          </p:nvPr>
        </p:nvSpPr>
        <p:spPr/>
        <p:txBody>
          <a:bodyPr/>
          <a:lstStyle/>
          <a:p>
            <a:fld id="{3ADB7DDC-E690-984E-A3ED-8E653AFEABF1}" type="slidenum">
              <a:rPr lang="en-US" smtClean="0"/>
              <a:t>11</a:t>
            </a:fld>
            <a:endParaRPr lang="en-US"/>
          </a:p>
        </p:txBody>
      </p:sp>
    </p:spTree>
    <p:extLst>
      <p:ext uri="{BB962C8B-B14F-4D97-AF65-F5344CB8AC3E}">
        <p14:creationId xmlns:p14="http://schemas.microsoft.com/office/powerpoint/2010/main" val="69487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Covered less in this course</a:t>
            </a:r>
            <a:r>
              <a:rPr lang="en-US" baseline="30000" dirty="0" smtClean="0"/>
              <a:t>1</a:t>
            </a:r>
            <a:r>
              <a:rPr lang="en-US" dirty="0" smtClean="0"/>
              <a:t>: Implementation Issues</a:t>
            </a:r>
            <a:endParaRPr lang="en-US" dirty="0"/>
          </a:p>
        </p:txBody>
      </p:sp>
      <p:sp>
        <p:nvSpPr>
          <p:cNvPr id="3" name="Content Placeholder 2"/>
          <p:cNvSpPr>
            <a:spLocks noGrp="1"/>
          </p:cNvSpPr>
          <p:nvPr>
            <p:ph idx="1"/>
          </p:nvPr>
        </p:nvSpPr>
        <p:spPr/>
        <p:txBody>
          <a:bodyPr>
            <a:normAutofit/>
          </a:bodyPr>
          <a:lstStyle/>
          <a:p>
            <a:r>
              <a:rPr lang="en-US" sz="2800" dirty="0" smtClean="0"/>
              <a:t>“How does a DBMS allow many users to access data concurrently” </a:t>
            </a:r>
            <a:r>
              <a:rPr lang="en-US" sz="2800" baseline="30000" dirty="0" smtClean="0"/>
              <a:t>1</a:t>
            </a:r>
          </a:p>
          <a:p>
            <a:endParaRPr lang="en-US" sz="2800" dirty="0" smtClean="0"/>
          </a:p>
          <a:p>
            <a:r>
              <a:rPr lang="en-US" sz="2800" dirty="0" smtClean="0"/>
              <a:t>“How does it protect the data in the event of system failures”</a:t>
            </a:r>
            <a:r>
              <a:rPr lang="en-US" sz="2800" baseline="30000" dirty="0" smtClean="0"/>
              <a:t> 1</a:t>
            </a:r>
          </a:p>
          <a:p>
            <a:endParaRPr lang="en-US" sz="2800" dirty="0" smtClean="0"/>
          </a:p>
          <a:p>
            <a:r>
              <a:rPr lang="en-US" sz="2800" dirty="0" smtClean="0"/>
              <a:t>“How does a DBMS store large datasets and answer questions against this data efficiently?”</a:t>
            </a:r>
            <a:r>
              <a:rPr lang="en-US" sz="2800" baseline="30000" dirty="0" smtClean="0"/>
              <a:t> 1</a:t>
            </a:r>
            <a:r>
              <a:rPr lang="en-US" sz="2800" dirty="0" smtClean="0"/>
              <a:t> </a:t>
            </a:r>
          </a:p>
        </p:txBody>
      </p:sp>
      <p:sp>
        <p:nvSpPr>
          <p:cNvPr id="4" name="Rectangle 3"/>
          <p:cNvSpPr/>
          <p:nvPr/>
        </p:nvSpPr>
        <p:spPr>
          <a:xfrm>
            <a:off x="457199" y="6126164"/>
            <a:ext cx="7710921" cy="369332"/>
          </a:xfrm>
          <a:prstGeom prst="rect">
            <a:avLst/>
          </a:prstGeom>
        </p:spPr>
        <p:txBody>
          <a:bodyPr wrap="square">
            <a:spAutoFit/>
          </a:bodyPr>
          <a:lstStyle/>
          <a:p>
            <a:r>
              <a:rPr lang="en-US" dirty="0"/>
              <a:t>1 R. </a:t>
            </a:r>
            <a:r>
              <a:rPr lang="en-US" dirty="0" err="1"/>
              <a:t>Ramakrishnan</a:t>
            </a:r>
            <a:r>
              <a:rPr lang="en-US" dirty="0"/>
              <a:t>, 1997, </a:t>
            </a:r>
            <a:r>
              <a:rPr lang="en-US" i="1" dirty="0"/>
              <a:t>Database Management Systems,</a:t>
            </a:r>
            <a:r>
              <a:rPr lang="en-US" dirty="0"/>
              <a:t> 1</a:t>
            </a:r>
            <a:r>
              <a:rPr lang="en-US" baseline="30000" dirty="0"/>
              <a:t>st</a:t>
            </a:r>
            <a:r>
              <a:rPr lang="en-US" dirty="0"/>
              <a:t> ed., p. </a:t>
            </a:r>
            <a:r>
              <a:rPr lang="en-US" dirty="0" smtClean="0"/>
              <a:t>2, </a:t>
            </a:r>
            <a:endParaRPr lang="en-US" dirty="0"/>
          </a:p>
        </p:txBody>
      </p:sp>
      <p:sp>
        <p:nvSpPr>
          <p:cNvPr id="5" name="Slide Number Placeholder 4"/>
          <p:cNvSpPr>
            <a:spLocks noGrp="1"/>
          </p:cNvSpPr>
          <p:nvPr>
            <p:ph type="sldNum" sz="quarter" idx="12"/>
          </p:nvPr>
        </p:nvSpPr>
        <p:spPr/>
        <p:txBody>
          <a:bodyPr/>
          <a:lstStyle/>
          <a:p>
            <a:fld id="{3ADB7DDC-E690-984E-A3ED-8E653AFEABF1}" type="slidenum">
              <a:rPr lang="en-US" smtClean="0"/>
              <a:t>12</a:t>
            </a:fld>
            <a:endParaRPr lang="en-US"/>
          </a:p>
        </p:txBody>
      </p:sp>
    </p:spTree>
    <p:extLst>
      <p:ext uri="{BB962C8B-B14F-4D97-AF65-F5344CB8AC3E}">
        <p14:creationId xmlns:p14="http://schemas.microsoft.com/office/powerpoint/2010/main" val="63270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Relational Model</a:t>
            </a:r>
            <a:endParaRPr lang="en-US" dirty="0"/>
          </a:p>
        </p:txBody>
      </p:sp>
      <p:sp>
        <p:nvSpPr>
          <p:cNvPr id="3" name="Subtitle 2"/>
          <p:cNvSpPr>
            <a:spLocks noGrp="1"/>
          </p:cNvSpPr>
          <p:nvPr>
            <p:ph type="subTitle" idx="1"/>
          </p:nvPr>
        </p:nvSpPr>
        <p:spPr/>
        <p:txBody>
          <a:bodyPr/>
          <a:lstStyle/>
          <a:p>
            <a:r>
              <a:rPr lang="en-US" dirty="0" smtClean="0"/>
              <a:t>E. F. </a:t>
            </a:r>
            <a:r>
              <a:rPr lang="en-US" dirty="0" err="1" smtClean="0"/>
              <a:t>Codd</a:t>
            </a:r>
            <a:r>
              <a:rPr lang="en-US" dirty="0" smtClean="0"/>
              <a:t> (1970)</a:t>
            </a: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13</a:t>
            </a:fld>
            <a:endParaRPr lang="en-US"/>
          </a:p>
        </p:txBody>
      </p:sp>
    </p:spTree>
    <p:extLst>
      <p:ext uri="{BB962C8B-B14F-4D97-AF65-F5344CB8AC3E}">
        <p14:creationId xmlns:p14="http://schemas.microsoft.com/office/powerpoint/2010/main" val="4098677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Definition:</a:t>
            </a:r>
          </a:p>
          <a:p>
            <a:pPr marL="0" indent="0">
              <a:buNone/>
            </a:pPr>
            <a:r>
              <a:rPr lang="en-US" dirty="0" smtClean="0"/>
              <a:t>Main construct for representing data in a relational model; consisting of:</a:t>
            </a:r>
          </a:p>
          <a:p>
            <a:pPr marL="0" indent="0">
              <a:buNone/>
            </a:pPr>
            <a:endParaRPr lang="en-US" sz="2800" i="1" dirty="0" smtClean="0"/>
          </a:p>
          <a:p>
            <a:pPr marL="0" indent="0">
              <a:buNone/>
            </a:pPr>
            <a:r>
              <a:rPr lang="en-US" sz="2800" b="1" dirty="0" smtClean="0"/>
              <a:t>Relation Instance: </a:t>
            </a:r>
            <a:r>
              <a:rPr lang="en-US" sz="2800" dirty="0"/>
              <a:t>A</a:t>
            </a:r>
            <a:r>
              <a:rPr lang="en-US" sz="2800" dirty="0" smtClean="0"/>
              <a:t> table</a:t>
            </a:r>
            <a:r>
              <a:rPr lang="en-US" sz="2800" b="1" dirty="0" smtClean="0"/>
              <a:t> </a:t>
            </a:r>
          </a:p>
          <a:p>
            <a:pPr marL="0" indent="0">
              <a:buNone/>
            </a:pPr>
            <a:r>
              <a:rPr lang="en-US" sz="2800" b="1" dirty="0" smtClean="0"/>
              <a:t>Relation Schema: </a:t>
            </a:r>
            <a:r>
              <a:rPr lang="en-US" sz="2800" dirty="0" smtClean="0"/>
              <a:t>Column (or field) headings for a table</a:t>
            </a:r>
            <a:endParaRPr lang="en-US" sz="2800" b="1" dirty="0" smtClean="0"/>
          </a:p>
          <a:p>
            <a:pPr marL="0" indent="0">
              <a:buNone/>
            </a:pPr>
            <a:endParaRPr lang="en-US" sz="2000" b="1" dirty="0" smtClean="0"/>
          </a:p>
          <a:p>
            <a:pPr marL="0" indent="0">
              <a:buNone/>
            </a:pPr>
            <a:r>
              <a:rPr lang="en-US" sz="2000" b="1" dirty="0" smtClean="0"/>
              <a:t>(NOTE: These are </a:t>
            </a:r>
            <a:r>
              <a:rPr lang="en-US" sz="2000" i="1" dirty="0" smtClean="0"/>
              <a:t>intuitive, not formal definitions)</a:t>
            </a:r>
            <a:endParaRPr lang="en-US" sz="2000" i="1" dirty="0"/>
          </a:p>
          <a:p>
            <a:pPr marL="0" indent="0">
              <a:buNone/>
            </a:pPr>
            <a:endParaRPr lang="en-US" b="1" dirty="0"/>
          </a:p>
        </p:txBody>
      </p:sp>
      <p:sp>
        <p:nvSpPr>
          <p:cNvPr id="4" name="Slide Number Placeholder 3"/>
          <p:cNvSpPr>
            <a:spLocks noGrp="1"/>
          </p:cNvSpPr>
          <p:nvPr>
            <p:ph type="sldNum" sz="quarter" idx="12"/>
          </p:nvPr>
        </p:nvSpPr>
        <p:spPr/>
        <p:txBody>
          <a:bodyPr/>
          <a:lstStyle/>
          <a:p>
            <a:fld id="{3ADB7DDC-E690-984E-A3ED-8E653AFEABF1}" type="slidenum">
              <a:rPr lang="en-US" smtClean="0"/>
              <a:t>14</a:t>
            </a:fld>
            <a:endParaRPr lang="en-US"/>
          </a:p>
        </p:txBody>
      </p:sp>
    </p:spTree>
    <p:extLst>
      <p:ext uri="{BB962C8B-B14F-4D97-AF65-F5344CB8AC3E}">
        <p14:creationId xmlns:p14="http://schemas.microsoft.com/office/powerpoint/2010/main" val="199681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Example</a:t>
            </a:r>
            <a:endParaRPr lang="en-US" dirty="0"/>
          </a:p>
        </p:txBody>
      </p:sp>
      <p:sp>
        <p:nvSpPr>
          <p:cNvPr id="3" name="Content Placeholder 2"/>
          <p:cNvSpPr>
            <a:spLocks noGrp="1"/>
          </p:cNvSpPr>
          <p:nvPr>
            <p:ph idx="1"/>
          </p:nvPr>
        </p:nvSpPr>
        <p:spPr/>
        <p:txBody>
          <a:bodyPr/>
          <a:lstStyle/>
          <a:p>
            <a:r>
              <a:rPr lang="en-US" dirty="0" smtClean="0"/>
              <a:t>Relation Schema example</a:t>
            </a:r>
          </a:p>
          <a:p>
            <a:pPr lvl="1"/>
            <a:r>
              <a:rPr lang="en-US" dirty="0" smtClean="0"/>
              <a:t>Students(</a:t>
            </a:r>
            <a:r>
              <a:rPr lang="en-US" i="1" dirty="0" err="1" smtClean="0"/>
              <a:t>sid</a:t>
            </a:r>
            <a:r>
              <a:rPr lang="en-US" dirty="0" smtClean="0"/>
              <a:t>: integer, </a:t>
            </a:r>
            <a:r>
              <a:rPr lang="en-US" i="1" dirty="0" smtClean="0"/>
              <a:t>name</a:t>
            </a:r>
            <a:r>
              <a:rPr lang="en-US" dirty="0" smtClean="0"/>
              <a:t>: string, </a:t>
            </a:r>
            <a:r>
              <a:rPr lang="en-US" i="1" dirty="0" smtClean="0"/>
              <a:t>login</a:t>
            </a:r>
            <a:r>
              <a:rPr lang="en-US" dirty="0" smtClean="0"/>
              <a:t>: string, </a:t>
            </a:r>
            <a:r>
              <a:rPr lang="en-US" i="1" dirty="0" smtClean="0"/>
              <a:t>class</a:t>
            </a:r>
            <a:r>
              <a:rPr lang="en-US" dirty="0" smtClean="0"/>
              <a:t>: string, </a:t>
            </a:r>
            <a:r>
              <a:rPr lang="en-US" i="1" dirty="0" err="1" smtClean="0"/>
              <a:t>gpa</a:t>
            </a:r>
            <a:r>
              <a:rPr lang="en-US" dirty="0" smtClean="0"/>
              <a:t>: real)</a:t>
            </a:r>
          </a:p>
          <a:p>
            <a:pPr marL="0" indent="0">
              <a:buNone/>
            </a:pPr>
            <a:endParaRPr lang="en-US" sz="2400" dirty="0" smtClean="0"/>
          </a:p>
          <a:p>
            <a:pPr marL="0" indent="0">
              <a:buNone/>
            </a:pPr>
            <a:r>
              <a:rPr lang="en-US" sz="2400" dirty="0" smtClean="0"/>
              <a:t>can also be written as:</a:t>
            </a:r>
          </a:p>
          <a:p>
            <a:pPr lvl="1"/>
            <a:r>
              <a:rPr lang="en-US" dirty="0" smtClean="0"/>
              <a:t>Students{</a:t>
            </a:r>
            <a:r>
              <a:rPr lang="en-US" i="1" dirty="0" err="1" smtClean="0"/>
              <a:t>sid</a:t>
            </a:r>
            <a:r>
              <a:rPr lang="en-US" i="1" dirty="0" smtClean="0"/>
              <a:t>, name, login, class, </a:t>
            </a:r>
            <a:r>
              <a:rPr lang="en-US" i="1" dirty="0" err="1" smtClean="0"/>
              <a:t>gpa</a:t>
            </a:r>
            <a:r>
              <a:rPr lang="en-US" dirty="0" smtClean="0"/>
              <a:t>}</a:t>
            </a:r>
          </a:p>
          <a:p>
            <a:pPr lvl="1"/>
            <a:endParaRPr lang="en-US" dirty="0"/>
          </a:p>
          <a:p>
            <a:endParaRPr lang="en-US"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15</a:t>
            </a:fld>
            <a:endParaRPr lang="en-US"/>
          </a:p>
        </p:txBody>
      </p:sp>
    </p:spTree>
    <p:extLst>
      <p:ext uri="{BB962C8B-B14F-4D97-AF65-F5344CB8AC3E}">
        <p14:creationId xmlns:p14="http://schemas.microsoft.com/office/powerpoint/2010/main" val="389005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Design example</a:t>
            </a:r>
            <a:r>
              <a:rPr lang="en-US" baseline="30000" dirty="0" smtClean="0"/>
              <a:t>1</a:t>
            </a:r>
            <a:endParaRPr lang="en-US" baseline="30000" dirty="0"/>
          </a:p>
        </p:txBody>
      </p:sp>
      <p:sp>
        <p:nvSpPr>
          <p:cNvPr id="3" name="Slide Number Placeholder 2"/>
          <p:cNvSpPr>
            <a:spLocks noGrp="1"/>
          </p:cNvSpPr>
          <p:nvPr>
            <p:ph type="sldNum" sz="quarter" idx="12"/>
          </p:nvPr>
        </p:nvSpPr>
        <p:spPr/>
        <p:txBody>
          <a:bodyPr/>
          <a:lstStyle/>
          <a:p>
            <a:fld id="{3ADB7DDC-E690-984E-A3ED-8E653AFEABF1}" type="slidenum">
              <a:rPr lang="en-US" smtClean="0"/>
              <a:t>16</a:t>
            </a:fld>
            <a:endParaRPr lang="en-US"/>
          </a:p>
        </p:txBody>
      </p:sp>
      <p:pic>
        <p:nvPicPr>
          <p:cNvPr id="5" name="Picture 4"/>
          <p:cNvPicPr>
            <a:picLocks noChangeAspect="1"/>
          </p:cNvPicPr>
          <p:nvPr/>
        </p:nvPicPr>
        <p:blipFill>
          <a:blip r:embed="rId3"/>
          <a:stretch>
            <a:fillRect/>
          </a:stretch>
        </p:blipFill>
        <p:spPr>
          <a:xfrm>
            <a:off x="136040" y="1892721"/>
            <a:ext cx="9001358" cy="2615779"/>
          </a:xfrm>
          <a:prstGeom prst="rect">
            <a:avLst/>
          </a:prstGeom>
        </p:spPr>
      </p:pic>
      <p:sp>
        <p:nvSpPr>
          <p:cNvPr id="6" name="Rectangle 5"/>
          <p:cNvSpPr/>
          <p:nvPr/>
        </p:nvSpPr>
        <p:spPr>
          <a:xfrm>
            <a:off x="679769" y="5558901"/>
            <a:ext cx="6865782" cy="646331"/>
          </a:xfrm>
          <a:prstGeom prst="rect">
            <a:avLst/>
          </a:prstGeom>
        </p:spPr>
        <p:txBody>
          <a:bodyPr wrap="square">
            <a:spAutoFit/>
          </a:bodyPr>
          <a:lstStyle/>
          <a:p>
            <a:r>
              <a:rPr lang="en-US" dirty="0" smtClean="0"/>
              <a:t>1 R. </a:t>
            </a:r>
            <a:r>
              <a:rPr lang="en-US" dirty="0" err="1" smtClean="0"/>
              <a:t>Ramakrishnan</a:t>
            </a:r>
            <a:r>
              <a:rPr lang="en-US" dirty="0" smtClean="0"/>
              <a:t>, 1997, </a:t>
            </a:r>
            <a:r>
              <a:rPr lang="en-US" i="1" dirty="0" smtClean="0"/>
              <a:t>Database Management Systems,</a:t>
            </a:r>
            <a:r>
              <a:rPr lang="en-US" dirty="0" smtClean="0"/>
              <a:t> 1</a:t>
            </a:r>
            <a:r>
              <a:rPr lang="en-US" baseline="30000" dirty="0" smtClean="0"/>
              <a:t>st</a:t>
            </a:r>
            <a:r>
              <a:rPr lang="en-US" dirty="0" smtClean="0"/>
              <a:t> ed., pp. 357-388</a:t>
            </a:r>
            <a:endParaRPr lang="en-US" dirty="0"/>
          </a:p>
        </p:txBody>
      </p:sp>
    </p:spTree>
    <p:extLst>
      <p:ext uri="{BB962C8B-B14F-4D97-AF65-F5344CB8AC3E}">
        <p14:creationId xmlns:p14="http://schemas.microsoft.com/office/powerpoint/2010/main" val="4221043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a:t>
            </a:r>
            <a:r>
              <a:rPr lang="en-US" dirty="0" smtClean="0"/>
              <a:t>: Draw the schema for University Database</a:t>
            </a:r>
            <a:endParaRPr lang="en-US" dirty="0"/>
          </a:p>
        </p:txBody>
      </p:sp>
      <p:sp>
        <p:nvSpPr>
          <p:cNvPr id="4" name="Content Placeholder 3"/>
          <p:cNvSpPr>
            <a:spLocks noGrp="1"/>
          </p:cNvSpPr>
          <p:nvPr>
            <p:ph idx="1"/>
          </p:nvPr>
        </p:nvSpPr>
        <p:spPr/>
        <p:txBody>
          <a:bodyPr/>
          <a:lstStyle/>
          <a:p>
            <a:r>
              <a:rPr lang="en-US" i="1" dirty="0" smtClean="0"/>
              <a:t>Entities: </a:t>
            </a:r>
            <a:r>
              <a:rPr lang="en-US" dirty="0" smtClean="0"/>
              <a:t>(S)</a:t>
            </a:r>
            <a:r>
              <a:rPr lang="en-US" dirty="0" err="1" smtClean="0"/>
              <a:t>tudents</a:t>
            </a:r>
            <a:r>
              <a:rPr lang="en-US" dirty="0" smtClean="0"/>
              <a:t>, (F)</a:t>
            </a:r>
            <a:r>
              <a:rPr lang="en-US" dirty="0" err="1" smtClean="0"/>
              <a:t>aculty</a:t>
            </a:r>
            <a:r>
              <a:rPr lang="en-US" dirty="0" smtClean="0"/>
              <a:t>, (C)</a:t>
            </a:r>
            <a:r>
              <a:rPr lang="en-US" dirty="0" err="1" smtClean="0"/>
              <a:t>ourses</a:t>
            </a:r>
            <a:r>
              <a:rPr lang="en-US" dirty="0" smtClean="0"/>
              <a:t> and    class(R)</a:t>
            </a:r>
            <a:r>
              <a:rPr lang="en-US" dirty="0" err="1" smtClean="0"/>
              <a:t>ooms</a:t>
            </a:r>
            <a:endParaRPr lang="en-US" dirty="0" smtClean="0"/>
          </a:p>
          <a:p>
            <a:r>
              <a:rPr lang="en-US" i="1" dirty="0" smtClean="0"/>
              <a:t>Relationships </a:t>
            </a:r>
            <a:r>
              <a:rPr lang="en-US" dirty="0" smtClean="0"/>
              <a:t>between entities: </a:t>
            </a:r>
          </a:p>
          <a:p>
            <a:pPr lvl="1"/>
            <a:r>
              <a:rPr lang="en-US" dirty="0" smtClean="0"/>
              <a:t>Enrollment of S in C</a:t>
            </a:r>
          </a:p>
          <a:p>
            <a:pPr lvl="1"/>
            <a:r>
              <a:rPr lang="en-US" dirty="0" smtClean="0"/>
              <a:t>Teaching of C by F</a:t>
            </a:r>
          </a:p>
          <a:p>
            <a:pPr lvl="1"/>
            <a:r>
              <a:rPr lang="en-US" dirty="0" smtClean="0"/>
              <a:t>Use of R for C</a:t>
            </a:r>
            <a:endParaRPr lang="en-US" dirty="0"/>
          </a:p>
        </p:txBody>
      </p:sp>
      <p:sp>
        <p:nvSpPr>
          <p:cNvPr id="5" name="Slide Number Placeholder 4"/>
          <p:cNvSpPr>
            <a:spLocks noGrp="1"/>
          </p:cNvSpPr>
          <p:nvPr>
            <p:ph type="sldNum" sz="quarter" idx="12"/>
          </p:nvPr>
        </p:nvSpPr>
        <p:spPr/>
        <p:txBody>
          <a:bodyPr/>
          <a:lstStyle/>
          <a:p>
            <a:fld id="{3ADB7DDC-E690-984E-A3ED-8E653AFEABF1}" type="slidenum">
              <a:rPr lang="en-US" smtClean="0"/>
              <a:t>17</a:t>
            </a:fld>
            <a:endParaRPr lang="en-US"/>
          </a:p>
        </p:txBody>
      </p:sp>
    </p:spTree>
    <p:extLst>
      <p:ext uri="{BB962C8B-B14F-4D97-AF65-F5344CB8AC3E}">
        <p14:creationId xmlns:p14="http://schemas.microsoft.com/office/powerpoint/2010/main" val="15170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Instance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230444"/>
              </p:ext>
            </p:extLst>
          </p:nvPr>
        </p:nvGraphicFramePr>
        <p:xfrm>
          <a:off x="457200" y="1553961"/>
          <a:ext cx="8229600" cy="1998460"/>
        </p:xfrm>
        <a:graphic>
          <a:graphicData uri="http://schemas.openxmlformats.org/drawingml/2006/table">
            <a:tbl>
              <a:tblPr firstRow="1" bandRow="1">
                <a:tableStyleId>{5C22544A-7EE6-4342-B048-85BDC9FD1C3A}</a:tableStyleId>
              </a:tblPr>
              <a:tblGrid>
                <a:gridCol w="1645920"/>
                <a:gridCol w="1918684"/>
                <a:gridCol w="1979773"/>
                <a:gridCol w="1039303"/>
                <a:gridCol w="1645920"/>
              </a:tblGrid>
              <a:tr h="370840">
                <a:tc>
                  <a:txBody>
                    <a:bodyPr/>
                    <a:lstStyle/>
                    <a:p>
                      <a:pPr algn="l" fontAlgn="b"/>
                      <a:r>
                        <a:rPr lang="en-US" sz="1800" b="1" i="0" u="none" strike="noStrike" dirty="0" smtClean="0">
                          <a:solidFill>
                            <a:srgbClr val="000000"/>
                          </a:solidFill>
                          <a:effectLst/>
                          <a:latin typeface="Arial"/>
                        </a:rPr>
                        <a:t>SID</a:t>
                      </a:r>
                      <a:endParaRPr lang="en-US" sz="1800" b="1" i="0" u="none" strike="noStrike" dirty="0">
                        <a:solidFill>
                          <a:srgbClr val="000000"/>
                        </a:solidFill>
                        <a:effectLst/>
                        <a:latin typeface="Arial"/>
                      </a:endParaRPr>
                    </a:p>
                  </a:txBody>
                  <a:tcPr marL="152400" marR="12700" marT="12700" marB="0" anchor="b"/>
                </a:tc>
                <a:tc>
                  <a:txBody>
                    <a:bodyPr/>
                    <a:lstStyle/>
                    <a:p>
                      <a:pPr algn="l" fontAlgn="b"/>
                      <a:r>
                        <a:rPr lang="en-US" sz="1800" b="1" i="0" u="none" strike="noStrike" dirty="0">
                          <a:solidFill>
                            <a:srgbClr val="000000"/>
                          </a:solidFill>
                          <a:effectLst/>
                          <a:latin typeface="Arial"/>
                        </a:rPr>
                        <a:t>Name</a:t>
                      </a:r>
                    </a:p>
                  </a:txBody>
                  <a:tcPr marL="152400" marR="12700" marT="12700" marB="0" anchor="b"/>
                </a:tc>
                <a:tc>
                  <a:txBody>
                    <a:bodyPr/>
                    <a:lstStyle/>
                    <a:p>
                      <a:pPr algn="l" fontAlgn="b"/>
                      <a:r>
                        <a:rPr lang="en-US" sz="1800" b="1" i="0" u="none" strike="noStrike" dirty="0">
                          <a:solidFill>
                            <a:srgbClr val="000000"/>
                          </a:solidFill>
                          <a:effectLst/>
                          <a:latin typeface="+mj-lt"/>
                        </a:rPr>
                        <a:t>Login</a:t>
                      </a:r>
                    </a:p>
                  </a:txBody>
                  <a:tcPr marL="152400" marR="12700" marT="12700" marB="0" anchor="b"/>
                </a:tc>
                <a:tc>
                  <a:txBody>
                    <a:bodyPr/>
                    <a:lstStyle/>
                    <a:p>
                      <a:pPr algn="l" fontAlgn="b"/>
                      <a:r>
                        <a:rPr lang="en-US" sz="1800" b="1" i="0" u="none" strike="noStrike">
                          <a:solidFill>
                            <a:srgbClr val="000000"/>
                          </a:solidFill>
                          <a:effectLst/>
                          <a:latin typeface="Arial"/>
                        </a:rPr>
                        <a:t>Class</a:t>
                      </a:r>
                    </a:p>
                  </a:txBody>
                  <a:tcPr marL="152400" marR="12700" marT="12700" marB="0" anchor="b"/>
                </a:tc>
                <a:tc>
                  <a:txBody>
                    <a:bodyPr/>
                    <a:lstStyle/>
                    <a:p>
                      <a:pPr algn="l" fontAlgn="b"/>
                      <a:r>
                        <a:rPr lang="en-US" sz="1800" b="1" i="0" u="none" strike="noStrike">
                          <a:solidFill>
                            <a:srgbClr val="000000"/>
                          </a:solidFill>
                          <a:effectLst/>
                          <a:latin typeface="Arial"/>
                        </a:rPr>
                        <a:t>GPA</a:t>
                      </a:r>
                    </a:p>
                  </a:txBody>
                  <a:tcPr marL="152400" marR="12700" marT="12700" marB="0" anchor="b"/>
                </a:tc>
              </a:tr>
              <a:tr h="370840">
                <a:tc>
                  <a:txBody>
                    <a:bodyPr/>
                    <a:lstStyle/>
                    <a:p>
                      <a:pPr algn="l" fontAlgn="b"/>
                      <a:r>
                        <a:rPr lang="en-US" sz="1800" b="0" i="0" u="none" strike="noStrike" dirty="0" smtClean="0">
                          <a:solidFill>
                            <a:srgbClr val="000000"/>
                          </a:solidFill>
                          <a:effectLst/>
                          <a:latin typeface="Times Roman"/>
                        </a:rPr>
                        <a:t>66320755</a:t>
                      </a:r>
                      <a:endParaRPr lang="en-US" sz="1800" b="0" i="0" u="none" strike="noStrike" dirty="0">
                        <a:solidFill>
                          <a:srgbClr val="000000"/>
                        </a:solidFill>
                        <a:effectLst/>
                        <a:latin typeface="Times Roman"/>
                      </a:endParaRPr>
                    </a:p>
                  </a:txBody>
                  <a:tcPr marL="152400" marR="12700" marT="12700" marB="0" anchor="b"/>
                </a:tc>
                <a:tc>
                  <a:txBody>
                    <a:bodyPr/>
                    <a:lstStyle/>
                    <a:p>
                      <a:pPr algn="l" fontAlgn="b"/>
                      <a:r>
                        <a:rPr lang="en-US" sz="1800" b="0" i="0" u="none" strike="noStrike" dirty="0">
                          <a:solidFill>
                            <a:srgbClr val="000000"/>
                          </a:solidFill>
                          <a:effectLst/>
                          <a:latin typeface="Times Roman"/>
                        </a:rPr>
                        <a:t>Don, </a:t>
                      </a:r>
                      <a:r>
                        <a:rPr lang="en-US" sz="1800" b="0" i="0" u="none" strike="noStrike" dirty="0" smtClean="0">
                          <a:solidFill>
                            <a:srgbClr val="000000"/>
                          </a:solidFill>
                          <a:effectLst/>
                          <a:latin typeface="Times Roman"/>
                        </a:rPr>
                        <a:t>Andrew</a:t>
                      </a:r>
                    </a:p>
                  </a:txBody>
                  <a:tcPr marL="152400" marR="12700" marT="12700" marB="0" anchor="b"/>
                </a:tc>
                <a:tc>
                  <a:txBody>
                    <a:bodyPr/>
                    <a:lstStyle/>
                    <a:p>
                      <a:pPr algn="l" fontAlgn="b"/>
                      <a:r>
                        <a:rPr lang="en-US" sz="1400" b="0" i="0" u="sng" strike="noStrike" dirty="0">
                          <a:solidFill>
                            <a:srgbClr val="0000FF"/>
                          </a:solidFill>
                          <a:effectLst/>
                          <a:latin typeface="+mj-lt"/>
                          <a:hlinkClick r:id="rId2"/>
                        </a:rPr>
                        <a:t>ado@illinois.edu</a:t>
                      </a:r>
                      <a:endParaRPr lang="en-US" sz="1400" b="0" i="0" u="sng" strike="noStrike" dirty="0">
                        <a:solidFill>
                          <a:srgbClr val="0000FF"/>
                        </a:solidFill>
                        <a:effectLst/>
                        <a:latin typeface="+mj-lt"/>
                      </a:endParaRPr>
                    </a:p>
                  </a:txBody>
                  <a:tcPr marL="152400" marR="12700" marT="12700" marB="0" anchor="b"/>
                </a:tc>
                <a:tc>
                  <a:txBody>
                    <a:bodyPr/>
                    <a:lstStyle/>
                    <a:p>
                      <a:pPr algn="l" fontAlgn="b"/>
                      <a:r>
                        <a:rPr lang="en-US" sz="1800" b="0" i="0" u="none" strike="noStrike">
                          <a:solidFill>
                            <a:srgbClr val="000000"/>
                          </a:solidFill>
                          <a:effectLst/>
                          <a:latin typeface="Times Roman"/>
                        </a:rPr>
                        <a:t>Sr</a:t>
                      </a:r>
                    </a:p>
                  </a:txBody>
                  <a:tcPr marL="152400" marR="12700" marT="12700" marB="0" anchor="b"/>
                </a:tc>
                <a:tc>
                  <a:txBody>
                    <a:bodyPr/>
                    <a:lstStyle/>
                    <a:p>
                      <a:pPr algn="r" fontAlgn="b"/>
                      <a:r>
                        <a:rPr lang="en-US" sz="1800" b="0" i="0" u="none" strike="noStrike">
                          <a:solidFill>
                            <a:srgbClr val="000000"/>
                          </a:solidFill>
                          <a:effectLst/>
                          <a:latin typeface="Calibri"/>
                        </a:rPr>
                        <a:t>3.3</a:t>
                      </a:r>
                    </a:p>
                  </a:txBody>
                  <a:tcPr marL="12700" marR="12700" marT="12700" marB="0" anchor="b"/>
                </a:tc>
              </a:tr>
              <a:tr h="370840">
                <a:tc>
                  <a:txBody>
                    <a:bodyPr/>
                    <a:lstStyle/>
                    <a:p>
                      <a:pPr algn="l" fontAlgn="b"/>
                      <a:r>
                        <a:rPr lang="en-US" sz="1800" b="0" i="0" u="none" strike="noStrike" dirty="0" smtClean="0">
                          <a:solidFill>
                            <a:srgbClr val="000000"/>
                          </a:solidFill>
                          <a:effectLst/>
                          <a:latin typeface="Times Roman"/>
                        </a:rPr>
                        <a:t>61748389</a:t>
                      </a:r>
                      <a:endParaRPr lang="en-US" sz="1800" b="0" i="0" u="none" strike="noStrike" dirty="0">
                        <a:solidFill>
                          <a:srgbClr val="000000"/>
                        </a:solidFill>
                        <a:effectLst/>
                        <a:latin typeface="Times Roman"/>
                      </a:endParaRPr>
                    </a:p>
                  </a:txBody>
                  <a:tcPr marL="152400" marR="12700" marT="12700" marB="0" anchor="b"/>
                </a:tc>
                <a:tc>
                  <a:txBody>
                    <a:bodyPr/>
                    <a:lstStyle/>
                    <a:p>
                      <a:pPr algn="l" fontAlgn="b"/>
                      <a:r>
                        <a:rPr lang="en-US" sz="1800" b="0" i="0" u="none" strike="noStrike">
                          <a:solidFill>
                            <a:srgbClr val="000000"/>
                          </a:solidFill>
                          <a:effectLst/>
                          <a:latin typeface="Times Roman"/>
                        </a:rPr>
                        <a:t>Gastineau, Tony T</a:t>
                      </a:r>
                    </a:p>
                  </a:txBody>
                  <a:tcPr marL="152400" marR="12700" marT="12700" marB="0" anchor="b"/>
                </a:tc>
                <a:tc>
                  <a:txBody>
                    <a:bodyPr/>
                    <a:lstStyle/>
                    <a:p>
                      <a:pPr algn="l" fontAlgn="b"/>
                      <a:r>
                        <a:rPr lang="en-US" sz="1400" b="0" i="0" u="sng" strike="noStrike">
                          <a:solidFill>
                            <a:srgbClr val="0000FF"/>
                          </a:solidFill>
                          <a:effectLst/>
                          <a:latin typeface="+mj-lt"/>
                          <a:hlinkClick r:id="rId3"/>
                        </a:rPr>
                        <a:t>tgast@illinois.edu</a:t>
                      </a:r>
                      <a:endParaRPr lang="en-US" sz="1400" b="0" i="0" u="sng" strike="noStrike">
                        <a:solidFill>
                          <a:srgbClr val="0000FF"/>
                        </a:solidFill>
                        <a:effectLst/>
                        <a:latin typeface="+mj-lt"/>
                      </a:endParaRPr>
                    </a:p>
                  </a:txBody>
                  <a:tcPr marL="152400" marR="12700" marT="12700" marB="0" anchor="b"/>
                </a:tc>
                <a:tc>
                  <a:txBody>
                    <a:bodyPr/>
                    <a:lstStyle/>
                    <a:p>
                      <a:pPr algn="l" fontAlgn="b"/>
                      <a:r>
                        <a:rPr lang="en-US" sz="1800" b="0" i="0" u="none" strike="noStrike" dirty="0" err="1">
                          <a:solidFill>
                            <a:srgbClr val="000000"/>
                          </a:solidFill>
                          <a:effectLst/>
                          <a:latin typeface="Times Roman"/>
                        </a:rPr>
                        <a:t>Jr</a:t>
                      </a:r>
                      <a:endParaRPr lang="en-US" sz="1800" b="0" i="0" u="none" strike="noStrike" dirty="0">
                        <a:solidFill>
                          <a:srgbClr val="000000"/>
                        </a:solidFill>
                        <a:effectLst/>
                        <a:latin typeface="Times Roman"/>
                      </a:endParaRPr>
                    </a:p>
                  </a:txBody>
                  <a:tcPr marL="152400" marR="12700" marT="12700" marB="0" anchor="b"/>
                </a:tc>
                <a:tc>
                  <a:txBody>
                    <a:bodyPr/>
                    <a:lstStyle/>
                    <a:p>
                      <a:pPr algn="r" fontAlgn="b"/>
                      <a:r>
                        <a:rPr lang="en-US" sz="1800" b="0" i="0" u="none" strike="noStrike" dirty="0">
                          <a:solidFill>
                            <a:srgbClr val="000000"/>
                          </a:solidFill>
                          <a:effectLst/>
                          <a:latin typeface="Calibri"/>
                        </a:rPr>
                        <a:t>3.2</a:t>
                      </a:r>
                    </a:p>
                  </a:txBody>
                  <a:tcPr marL="12700" marR="12700" marT="12700" marB="0" anchor="b"/>
                </a:tc>
              </a:tr>
              <a:tr h="370840">
                <a:tc>
                  <a:txBody>
                    <a:bodyPr/>
                    <a:lstStyle/>
                    <a:p>
                      <a:pPr algn="l" fontAlgn="b"/>
                      <a:r>
                        <a:rPr lang="en-US" sz="1800" b="0" i="0" u="none" strike="noStrike" dirty="0" smtClean="0">
                          <a:solidFill>
                            <a:srgbClr val="000000"/>
                          </a:solidFill>
                          <a:effectLst/>
                          <a:latin typeface="Times Roman"/>
                        </a:rPr>
                        <a:t>64865697</a:t>
                      </a:r>
                      <a:endParaRPr lang="en-US" sz="1800" b="0" i="0" u="none" strike="noStrike" dirty="0">
                        <a:solidFill>
                          <a:srgbClr val="000000"/>
                        </a:solidFill>
                        <a:effectLst/>
                        <a:latin typeface="Times Roman"/>
                      </a:endParaRPr>
                    </a:p>
                  </a:txBody>
                  <a:tcPr marL="152400" marR="12700" marT="12700" marB="0" anchor="b"/>
                </a:tc>
                <a:tc>
                  <a:txBody>
                    <a:bodyPr/>
                    <a:lstStyle/>
                    <a:p>
                      <a:pPr algn="l" fontAlgn="b"/>
                      <a:r>
                        <a:rPr lang="en-US" sz="1800" b="0" i="0" u="none" strike="noStrike">
                          <a:solidFill>
                            <a:srgbClr val="000000"/>
                          </a:solidFill>
                          <a:effectLst/>
                          <a:latin typeface="Times Roman"/>
                        </a:rPr>
                        <a:t>Garidelli, Brett M</a:t>
                      </a:r>
                    </a:p>
                  </a:txBody>
                  <a:tcPr marL="152400" marR="12700" marT="12700" marB="0" anchor="b"/>
                </a:tc>
                <a:tc>
                  <a:txBody>
                    <a:bodyPr/>
                    <a:lstStyle/>
                    <a:p>
                      <a:pPr algn="l" fontAlgn="b"/>
                      <a:r>
                        <a:rPr lang="en-US" sz="1400" b="0" i="0" u="sng" strike="noStrike">
                          <a:solidFill>
                            <a:srgbClr val="0000FF"/>
                          </a:solidFill>
                          <a:effectLst/>
                          <a:latin typeface="+mj-lt"/>
                          <a:hlinkClick r:id="rId4"/>
                        </a:rPr>
                        <a:t>girard@illinois.edu</a:t>
                      </a:r>
                      <a:endParaRPr lang="en-US" sz="1400" b="0" i="0" u="sng" strike="noStrike">
                        <a:solidFill>
                          <a:srgbClr val="0000FF"/>
                        </a:solidFill>
                        <a:effectLst/>
                        <a:latin typeface="+mj-lt"/>
                      </a:endParaRPr>
                    </a:p>
                  </a:txBody>
                  <a:tcPr marL="152400" marR="12700" marT="12700" marB="0" anchor="b"/>
                </a:tc>
                <a:tc>
                  <a:txBody>
                    <a:bodyPr/>
                    <a:lstStyle/>
                    <a:p>
                      <a:pPr algn="l" fontAlgn="b"/>
                      <a:r>
                        <a:rPr lang="en-US" sz="1800" b="0" i="0" u="none" strike="noStrike">
                          <a:solidFill>
                            <a:srgbClr val="000000"/>
                          </a:solidFill>
                          <a:effectLst/>
                          <a:latin typeface="Times Roman"/>
                        </a:rPr>
                        <a:t>Sr</a:t>
                      </a:r>
                    </a:p>
                  </a:txBody>
                  <a:tcPr marL="152400" marR="12700" marT="12700" marB="0" anchor="b"/>
                </a:tc>
                <a:tc>
                  <a:txBody>
                    <a:bodyPr/>
                    <a:lstStyle/>
                    <a:p>
                      <a:pPr algn="r" fontAlgn="b"/>
                      <a:r>
                        <a:rPr lang="en-US" sz="1800" b="0" i="0" u="none" strike="noStrike" dirty="0">
                          <a:solidFill>
                            <a:srgbClr val="000000"/>
                          </a:solidFill>
                          <a:effectLst/>
                          <a:latin typeface="Calibri"/>
                        </a:rPr>
                        <a:t>3.8</a:t>
                      </a:r>
                    </a:p>
                  </a:txBody>
                  <a:tcPr marL="12700" marR="12700" marT="12700" marB="0" anchor="b"/>
                </a:tc>
              </a:tr>
              <a:tr h="515100">
                <a:tc>
                  <a:txBody>
                    <a:bodyPr/>
                    <a:lstStyle/>
                    <a:p>
                      <a:pPr algn="l" fontAlgn="b"/>
                      <a:r>
                        <a:rPr lang="en-US" sz="1800" b="0" i="0" u="none" strike="noStrike" dirty="0" smtClean="0">
                          <a:solidFill>
                            <a:srgbClr val="000000"/>
                          </a:solidFill>
                          <a:effectLst/>
                          <a:latin typeface="Times Roman"/>
                        </a:rPr>
                        <a:t>65255723</a:t>
                      </a:r>
                      <a:endParaRPr lang="en-US" sz="1800" b="0" i="0" u="none" strike="noStrike" dirty="0">
                        <a:solidFill>
                          <a:srgbClr val="000000"/>
                        </a:solidFill>
                        <a:effectLst/>
                        <a:latin typeface="Times Roman"/>
                      </a:endParaRPr>
                    </a:p>
                  </a:txBody>
                  <a:tcPr marL="152400" marR="12700" marT="12700" marB="0" anchor="b"/>
                </a:tc>
                <a:tc>
                  <a:txBody>
                    <a:bodyPr/>
                    <a:lstStyle/>
                    <a:p>
                      <a:pPr algn="l" fontAlgn="b"/>
                      <a:r>
                        <a:rPr lang="en-US" sz="1800" b="0" i="0" u="none" strike="noStrike">
                          <a:solidFill>
                            <a:srgbClr val="000000"/>
                          </a:solidFill>
                          <a:effectLst/>
                          <a:latin typeface="Times Roman"/>
                        </a:rPr>
                        <a:t>Spriser, Morgan M</a:t>
                      </a:r>
                    </a:p>
                  </a:txBody>
                  <a:tcPr marL="152400" marR="12700" marT="12700" marB="0" anchor="b"/>
                </a:tc>
                <a:tc>
                  <a:txBody>
                    <a:bodyPr/>
                    <a:lstStyle/>
                    <a:p>
                      <a:pPr algn="l" fontAlgn="b"/>
                      <a:r>
                        <a:rPr lang="en-US" sz="1400" b="0" i="0" u="sng" strike="noStrike" dirty="0">
                          <a:solidFill>
                            <a:srgbClr val="0000FF"/>
                          </a:solidFill>
                          <a:effectLst/>
                          <a:latin typeface="+mj-lt"/>
                          <a:hlinkClick r:id="rId5"/>
                        </a:rPr>
                        <a:t>mspri3@illinois.edu</a:t>
                      </a:r>
                      <a:endParaRPr lang="en-US" sz="1400" b="0" i="0" u="sng" strike="noStrike" dirty="0">
                        <a:solidFill>
                          <a:srgbClr val="0000FF"/>
                        </a:solidFill>
                        <a:effectLst/>
                        <a:latin typeface="+mj-lt"/>
                      </a:endParaRPr>
                    </a:p>
                  </a:txBody>
                  <a:tcPr marL="152400" marR="12700" marT="12700" marB="0" anchor="b"/>
                </a:tc>
                <a:tc>
                  <a:txBody>
                    <a:bodyPr/>
                    <a:lstStyle/>
                    <a:p>
                      <a:pPr algn="l" fontAlgn="b"/>
                      <a:r>
                        <a:rPr lang="en-US" sz="1800" b="0" i="0" u="none" strike="noStrike">
                          <a:solidFill>
                            <a:srgbClr val="000000"/>
                          </a:solidFill>
                          <a:effectLst/>
                          <a:latin typeface="Times Roman"/>
                        </a:rPr>
                        <a:t>Sr</a:t>
                      </a:r>
                    </a:p>
                  </a:txBody>
                  <a:tcPr marL="152400" marR="12700" marT="12700" marB="0" anchor="b"/>
                </a:tc>
                <a:tc>
                  <a:txBody>
                    <a:bodyPr/>
                    <a:lstStyle/>
                    <a:p>
                      <a:pPr algn="r" fontAlgn="b"/>
                      <a:r>
                        <a:rPr lang="en-US" sz="1800" b="0" i="0" u="none" strike="noStrike" dirty="0">
                          <a:solidFill>
                            <a:srgbClr val="000000"/>
                          </a:solidFill>
                          <a:effectLst/>
                          <a:latin typeface="Calibri"/>
                        </a:rPr>
                        <a:t>3.9</a:t>
                      </a:r>
                    </a:p>
                  </a:txBody>
                  <a:tcPr marL="12700" marR="12700" marT="12700" marB="0" anchor="b"/>
                </a:tc>
              </a:tr>
            </a:tbl>
          </a:graphicData>
        </a:graphic>
      </p:graphicFrame>
      <p:sp>
        <p:nvSpPr>
          <p:cNvPr id="5" name="Rectangle 4"/>
          <p:cNvSpPr/>
          <p:nvPr/>
        </p:nvSpPr>
        <p:spPr>
          <a:xfrm>
            <a:off x="641073" y="4315215"/>
            <a:ext cx="7053895" cy="830997"/>
          </a:xfrm>
          <a:prstGeom prst="rect">
            <a:avLst/>
          </a:prstGeom>
        </p:spPr>
        <p:txBody>
          <a:bodyPr wrap="square">
            <a:spAutoFit/>
          </a:bodyPr>
          <a:lstStyle/>
          <a:p>
            <a:pPr lvl="1"/>
            <a:r>
              <a:rPr lang="en-US" sz="2400" dirty="0" smtClean="0"/>
              <a:t>Relation Schema: </a:t>
            </a:r>
          </a:p>
          <a:p>
            <a:pPr lvl="1"/>
            <a:r>
              <a:rPr lang="en-US" sz="2400" dirty="0" smtClean="0"/>
              <a:t>Students{</a:t>
            </a:r>
            <a:r>
              <a:rPr lang="en-US" sz="2400" i="1" dirty="0" err="1" smtClean="0"/>
              <a:t>sid</a:t>
            </a:r>
            <a:r>
              <a:rPr lang="en-US" sz="2400" i="1" dirty="0" smtClean="0"/>
              <a:t>, name, login, age, class, </a:t>
            </a:r>
            <a:r>
              <a:rPr lang="en-US" sz="2400" i="1" dirty="0" err="1" smtClean="0"/>
              <a:t>gpa</a:t>
            </a:r>
            <a:r>
              <a:rPr lang="en-US" sz="2400" dirty="0" smtClean="0"/>
              <a:t>}</a:t>
            </a:r>
          </a:p>
        </p:txBody>
      </p:sp>
      <p:sp>
        <p:nvSpPr>
          <p:cNvPr id="6" name="Slide Number Placeholder 5"/>
          <p:cNvSpPr>
            <a:spLocks noGrp="1"/>
          </p:cNvSpPr>
          <p:nvPr>
            <p:ph type="sldNum" sz="quarter" idx="12"/>
          </p:nvPr>
        </p:nvSpPr>
        <p:spPr/>
        <p:txBody>
          <a:bodyPr/>
          <a:lstStyle/>
          <a:p>
            <a:fld id="{3ADB7DDC-E690-984E-A3ED-8E653AFEABF1}" type="slidenum">
              <a:rPr lang="en-US" smtClean="0"/>
              <a:t>18</a:t>
            </a:fld>
            <a:endParaRPr lang="en-US"/>
          </a:p>
        </p:txBody>
      </p:sp>
    </p:spTree>
    <p:extLst>
      <p:ext uri="{BB962C8B-B14F-4D97-AF65-F5344CB8AC3E}">
        <p14:creationId xmlns:p14="http://schemas.microsoft.com/office/powerpoint/2010/main" val="3211629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An </a:t>
            </a:r>
            <a:r>
              <a:rPr lang="en-US" sz="2800" b="1" dirty="0" smtClean="0"/>
              <a:t>instance of a relation </a:t>
            </a:r>
            <a:r>
              <a:rPr lang="en-US" sz="2800" dirty="0" smtClean="0"/>
              <a:t>(a table) is a set of </a:t>
            </a:r>
            <a:r>
              <a:rPr lang="en-US" sz="2800" b="1" dirty="0" smtClean="0"/>
              <a:t>tuples</a:t>
            </a:r>
          </a:p>
          <a:p>
            <a:endParaRPr lang="en-US" sz="2800" b="1" dirty="0" smtClean="0"/>
          </a:p>
          <a:p>
            <a:r>
              <a:rPr lang="en-US" sz="2800" b="1" dirty="0" smtClean="0"/>
              <a:t>Tuples, </a:t>
            </a:r>
            <a:r>
              <a:rPr lang="en-US" sz="2800" dirty="0" smtClean="0"/>
              <a:t>also known as </a:t>
            </a:r>
            <a:r>
              <a:rPr lang="en-US" sz="2800" b="1" dirty="0" smtClean="0"/>
              <a:t>records</a:t>
            </a:r>
            <a:r>
              <a:rPr lang="en-US" sz="2800" dirty="0" smtClean="0"/>
              <a:t> or </a:t>
            </a:r>
            <a:r>
              <a:rPr lang="en-US" sz="2800" b="1" dirty="0" smtClean="0"/>
              <a:t>rows </a:t>
            </a:r>
            <a:r>
              <a:rPr lang="en-US" sz="2800" dirty="0" smtClean="0"/>
              <a:t>in a table</a:t>
            </a:r>
          </a:p>
          <a:p>
            <a:endParaRPr lang="en-US" sz="2800" b="1" dirty="0" smtClean="0"/>
          </a:p>
          <a:p>
            <a:r>
              <a:rPr lang="en-US" sz="2800" b="1" dirty="0" smtClean="0"/>
              <a:t>Domain constraints (Field type): </a:t>
            </a:r>
            <a:r>
              <a:rPr lang="en-US" sz="2800" dirty="0" smtClean="0"/>
              <a:t>Restrictions on the values from a column. </a:t>
            </a:r>
          </a:p>
          <a:p>
            <a:pPr marL="0" indent="0">
              <a:buNone/>
            </a:pPr>
            <a:endParaRPr lang="en-US" b="1" dirty="0" smtClean="0"/>
          </a:p>
          <a:p>
            <a:pPr marL="342900" lvl="1" indent="-342900">
              <a:buFont typeface="Arial"/>
              <a:buChar char="•"/>
            </a:pPr>
            <a:r>
              <a:rPr lang="en-US" b="1" dirty="0" smtClean="0"/>
              <a:t>Cardinality: </a:t>
            </a:r>
            <a:r>
              <a:rPr lang="en-US" dirty="0" smtClean="0"/>
              <a:t>Number of tuples in a relation</a:t>
            </a:r>
          </a:p>
          <a:p>
            <a:pPr marL="342900" lvl="1" indent="-342900">
              <a:buFont typeface="Arial"/>
              <a:buChar char="•"/>
            </a:pPr>
            <a:endParaRPr lang="en-US" b="1" dirty="0" smtClean="0"/>
          </a:p>
          <a:p>
            <a:pPr marL="342900" lvl="1" indent="-342900">
              <a:buFont typeface="Arial"/>
              <a:buChar char="•"/>
            </a:pPr>
            <a:r>
              <a:rPr lang="en-US" b="1" dirty="0" smtClean="0"/>
              <a:t>Degree </a:t>
            </a:r>
            <a:r>
              <a:rPr lang="en-US" dirty="0" smtClean="0"/>
              <a:t>or </a:t>
            </a:r>
            <a:r>
              <a:rPr lang="en-US" b="1" dirty="0" err="1" smtClean="0"/>
              <a:t>arity</a:t>
            </a:r>
            <a:r>
              <a:rPr lang="en-US" b="1" dirty="0" smtClean="0"/>
              <a:t>: </a:t>
            </a:r>
            <a:r>
              <a:rPr lang="en-US" dirty="0" smtClean="0"/>
              <a:t>Number of fields or columns in a relation</a:t>
            </a:r>
          </a:p>
          <a:p>
            <a:endParaRPr lang="en-US" b="1" dirty="0" smtClean="0"/>
          </a:p>
          <a:p>
            <a:endParaRPr lang="en-US" b="1" dirty="0"/>
          </a:p>
        </p:txBody>
      </p:sp>
      <p:sp>
        <p:nvSpPr>
          <p:cNvPr id="4" name="Slide Number Placeholder 3"/>
          <p:cNvSpPr>
            <a:spLocks noGrp="1"/>
          </p:cNvSpPr>
          <p:nvPr>
            <p:ph type="sldNum" sz="quarter" idx="12"/>
          </p:nvPr>
        </p:nvSpPr>
        <p:spPr/>
        <p:txBody>
          <a:bodyPr/>
          <a:lstStyle/>
          <a:p>
            <a:fld id="{3ADB7DDC-E690-984E-A3ED-8E653AFEABF1}" type="slidenum">
              <a:rPr lang="en-US" smtClean="0"/>
              <a:t>19</a:t>
            </a:fld>
            <a:endParaRPr lang="en-US"/>
          </a:p>
        </p:txBody>
      </p:sp>
    </p:spTree>
    <p:extLst>
      <p:ext uri="{BB962C8B-B14F-4D97-AF65-F5344CB8AC3E}">
        <p14:creationId xmlns:p14="http://schemas.microsoft.com/office/powerpoint/2010/main" val="230960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ADB7DDC-E690-984E-A3ED-8E653AFEABF1}" type="slidenum">
              <a:rPr lang="en-US" smtClean="0"/>
              <a:t>2</a:t>
            </a:fld>
            <a:endParaRPr lang="en-US"/>
          </a:p>
        </p:txBody>
      </p:sp>
    </p:spTree>
    <p:extLst>
      <p:ext uri="{BB962C8B-B14F-4D97-AF65-F5344CB8AC3E}">
        <p14:creationId xmlns:p14="http://schemas.microsoft.com/office/powerpoint/2010/main" val="2648482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Creating and Modifying Relations in SQL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20</a:t>
            </a:fld>
            <a:endParaRPr lang="en-US"/>
          </a:p>
        </p:txBody>
      </p:sp>
    </p:spTree>
    <p:extLst>
      <p:ext uri="{BB962C8B-B14F-4D97-AF65-F5344CB8AC3E}">
        <p14:creationId xmlns:p14="http://schemas.microsoft.com/office/powerpoint/2010/main" val="2270005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Constraints (ICs)</a:t>
            </a:r>
            <a:endParaRPr lang="en-US" dirty="0"/>
          </a:p>
        </p:txBody>
      </p:sp>
      <p:sp>
        <p:nvSpPr>
          <p:cNvPr id="3" name="Content Placeholder 2"/>
          <p:cNvSpPr>
            <a:spLocks noGrp="1"/>
          </p:cNvSpPr>
          <p:nvPr>
            <p:ph idx="1"/>
          </p:nvPr>
        </p:nvSpPr>
        <p:spPr/>
        <p:txBody>
          <a:bodyPr/>
          <a:lstStyle/>
          <a:p>
            <a:r>
              <a:rPr lang="en-US" dirty="0" smtClean="0"/>
              <a:t>Key constraints</a:t>
            </a:r>
          </a:p>
          <a:p>
            <a:r>
              <a:rPr lang="en-US" dirty="0" smtClean="0"/>
              <a:t>Foreign Key constraints</a:t>
            </a:r>
          </a:p>
          <a:p>
            <a:r>
              <a:rPr lang="en-US" dirty="0" smtClean="0"/>
              <a:t>General constraints</a:t>
            </a:r>
          </a:p>
          <a:p>
            <a:endParaRPr lang="en-US" dirty="0"/>
          </a:p>
          <a:p>
            <a:pPr marL="342900" lvl="1" indent="-342900">
              <a:buFont typeface="Arial"/>
              <a:buChar char="•"/>
            </a:pPr>
            <a:r>
              <a:rPr lang="en-US" sz="3000" b="1" dirty="0" smtClean="0"/>
              <a:t>Legal instance of a relation: </a:t>
            </a:r>
            <a:r>
              <a:rPr lang="en-US" sz="3000" dirty="0" smtClean="0"/>
              <a:t>Satisfies all of the integrity constraint specified on the schema</a:t>
            </a:r>
            <a:endParaRPr lang="en-US" sz="3000"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21</a:t>
            </a:fld>
            <a:endParaRPr lang="en-US"/>
          </a:p>
        </p:txBody>
      </p:sp>
    </p:spTree>
    <p:extLst>
      <p:ext uri="{BB962C8B-B14F-4D97-AF65-F5344CB8AC3E}">
        <p14:creationId xmlns:p14="http://schemas.microsoft.com/office/powerpoint/2010/main" val="111505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Constraints</a:t>
            </a:r>
            <a:endParaRPr lang="en-US" dirty="0"/>
          </a:p>
        </p:txBody>
      </p:sp>
      <p:sp>
        <p:nvSpPr>
          <p:cNvPr id="5" name="Content Placeholder 4"/>
          <p:cNvSpPr>
            <a:spLocks noGrp="1"/>
          </p:cNvSpPr>
          <p:nvPr>
            <p:ph idx="1"/>
          </p:nvPr>
        </p:nvSpPr>
        <p:spPr/>
        <p:txBody>
          <a:bodyPr>
            <a:normAutofit/>
          </a:bodyPr>
          <a:lstStyle/>
          <a:p>
            <a:r>
              <a:rPr lang="en-US" dirty="0" smtClean="0"/>
              <a:t>The minimal subset of fields that </a:t>
            </a:r>
            <a:r>
              <a:rPr lang="en-US" i="1" dirty="0" smtClean="0"/>
              <a:t>uniquely </a:t>
            </a:r>
            <a:r>
              <a:rPr lang="en-US" dirty="0" smtClean="0"/>
              <a:t>identifies a tuple</a:t>
            </a:r>
            <a:endParaRPr lang="en-US" dirty="0"/>
          </a:p>
          <a:p>
            <a:pPr lvl="1"/>
            <a:r>
              <a:rPr lang="en-US" dirty="0" smtClean="0"/>
              <a:t>Two distinct tuples cannot have identical values in all the fields of a key</a:t>
            </a:r>
          </a:p>
          <a:p>
            <a:pPr lvl="1"/>
            <a:r>
              <a:rPr lang="en-US" dirty="0" smtClean="0"/>
              <a:t>No subset of the fields of a key is a unique identifier for a tuple</a:t>
            </a:r>
          </a:p>
          <a:p>
            <a:pPr marL="457200" lvl="1" indent="0">
              <a:buNone/>
            </a:pPr>
            <a:endParaRPr lang="en-US" dirty="0" smtClean="0"/>
          </a:p>
          <a:p>
            <a:r>
              <a:rPr lang="en-US" sz="2800" dirty="0" smtClean="0"/>
              <a:t>{</a:t>
            </a:r>
            <a:r>
              <a:rPr lang="en-US" sz="2800" dirty="0" err="1" smtClean="0"/>
              <a:t>sid</a:t>
            </a:r>
            <a:r>
              <a:rPr lang="en-US" sz="2800" dirty="0" smtClean="0"/>
              <a:t>} is a key for the Student schema.</a:t>
            </a:r>
          </a:p>
          <a:p>
            <a:r>
              <a:rPr lang="en-US" sz="2800" dirty="0" smtClean="0"/>
              <a:t>{</a:t>
            </a:r>
            <a:r>
              <a:rPr lang="en-US" sz="2800" dirty="0" err="1" smtClean="0"/>
              <a:t>sid</a:t>
            </a:r>
            <a:r>
              <a:rPr lang="en-US" sz="2800" dirty="0" smtClean="0"/>
              <a:t>, name} is a </a:t>
            </a:r>
            <a:r>
              <a:rPr lang="en-US" sz="2800" dirty="0" err="1" smtClean="0"/>
              <a:t>superkey</a:t>
            </a:r>
            <a:r>
              <a:rPr lang="en-US" sz="2800" dirty="0" smtClean="0"/>
              <a:t>. </a:t>
            </a:r>
            <a:endParaRPr lang="en-US" sz="2800" dirty="0"/>
          </a:p>
        </p:txBody>
      </p:sp>
      <p:sp>
        <p:nvSpPr>
          <p:cNvPr id="6" name="Slide Number Placeholder 5"/>
          <p:cNvSpPr>
            <a:spLocks noGrp="1"/>
          </p:cNvSpPr>
          <p:nvPr>
            <p:ph type="sldNum" sz="quarter" idx="12"/>
          </p:nvPr>
        </p:nvSpPr>
        <p:spPr/>
        <p:txBody>
          <a:bodyPr/>
          <a:lstStyle/>
          <a:p>
            <a:fld id="{3ADB7DDC-E690-984E-A3ED-8E653AFEABF1}" type="slidenum">
              <a:rPr lang="en-US" smtClean="0"/>
              <a:t>22</a:t>
            </a:fld>
            <a:endParaRPr lang="en-US"/>
          </a:p>
        </p:txBody>
      </p:sp>
    </p:spTree>
    <p:extLst>
      <p:ext uri="{BB962C8B-B14F-4D97-AF65-F5344CB8AC3E}">
        <p14:creationId xmlns:p14="http://schemas.microsoft.com/office/powerpoint/2010/main" val="3167257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US" dirty="0"/>
          </a:p>
        </p:txBody>
      </p:sp>
      <p:sp>
        <p:nvSpPr>
          <p:cNvPr id="3" name="Content Placeholder 2"/>
          <p:cNvSpPr>
            <a:spLocks noGrp="1"/>
          </p:cNvSpPr>
          <p:nvPr>
            <p:ph idx="1"/>
          </p:nvPr>
        </p:nvSpPr>
        <p:spPr/>
        <p:txBody>
          <a:bodyPr/>
          <a:lstStyle/>
          <a:p>
            <a:r>
              <a:rPr lang="en-US" dirty="0" smtClean="0"/>
              <a:t>A relation can have several</a:t>
            </a:r>
            <a:r>
              <a:rPr lang="en-US" b="1" dirty="0" smtClean="0"/>
              <a:t> (candidate) </a:t>
            </a:r>
            <a:r>
              <a:rPr lang="en-US" dirty="0" smtClean="0"/>
              <a:t>keys. </a:t>
            </a:r>
          </a:p>
          <a:p>
            <a:pPr lvl="1"/>
            <a:r>
              <a:rPr lang="en-US" dirty="0" smtClean="0"/>
              <a:t>E.g. </a:t>
            </a:r>
            <a:r>
              <a:rPr lang="en-US" i="1" dirty="0" smtClean="0"/>
              <a:t>login </a:t>
            </a:r>
            <a:r>
              <a:rPr lang="en-US" dirty="0" smtClean="0"/>
              <a:t>and </a:t>
            </a:r>
            <a:r>
              <a:rPr lang="en-US" i="1" dirty="0" smtClean="0"/>
              <a:t>name </a:t>
            </a:r>
            <a:r>
              <a:rPr lang="en-US" dirty="0" smtClean="0"/>
              <a:t>might, together, also identify students uniquely. {</a:t>
            </a:r>
            <a:r>
              <a:rPr lang="en-US" i="1" dirty="0" smtClean="0"/>
              <a:t>login, name</a:t>
            </a:r>
            <a:r>
              <a:rPr lang="en-US" dirty="0" smtClean="0"/>
              <a:t>}</a:t>
            </a:r>
          </a:p>
          <a:p>
            <a:endParaRPr lang="en-US" i="1" dirty="0"/>
          </a:p>
          <a:p>
            <a:r>
              <a:rPr lang="en-US" dirty="0" smtClean="0"/>
              <a:t>Out of all the </a:t>
            </a:r>
            <a:r>
              <a:rPr lang="en-US" b="1" dirty="0" smtClean="0"/>
              <a:t>candidate keys, </a:t>
            </a:r>
            <a:r>
              <a:rPr lang="en-US" dirty="0" smtClean="0"/>
              <a:t>the DB designer can specify a </a:t>
            </a:r>
            <a:r>
              <a:rPr lang="en-US" b="1" dirty="0" smtClean="0"/>
              <a:t>primary key. </a:t>
            </a:r>
          </a:p>
        </p:txBody>
      </p:sp>
      <p:sp>
        <p:nvSpPr>
          <p:cNvPr id="4" name="Slide Number Placeholder 3"/>
          <p:cNvSpPr>
            <a:spLocks noGrp="1"/>
          </p:cNvSpPr>
          <p:nvPr>
            <p:ph type="sldNum" sz="quarter" idx="12"/>
          </p:nvPr>
        </p:nvSpPr>
        <p:spPr/>
        <p:txBody>
          <a:bodyPr/>
          <a:lstStyle/>
          <a:p>
            <a:fld id="{3ADB7DDC-E690-984E-A3ED-8E653AFEABF1}" type="slidenum">
              <a:rPr lang="en-US" smtClean="0"/>
              <a:t>23</a:t>
            </a:fld>
            <a:endParaRPr lang="en-US"/>
          </a:p>
        </p:txBody>
      </p:sp>
    </p:spTree>
    <p:extLst>
      <p:ext uri="{BB962C8B-B14F-4D97-AF65-F5344CB8AC3E}">
        <p14:creationId xmlns:p14="http://schemas.microsoft.com/office/powerpoint/2010/main" val="1419167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Foreign Key Constraints</a:t>
            </a:r>
            <a:endParaRPr lang="en-US" dirty="0"/>
          </a:p>
        </p:txBody>
      </p:sp>
      <p:sp>
        <p:nvSpPr>
          <p:cNvPr id="5" name="Content Placeholder 4"/>
          <p:cNvSpPr>
            <a:spLocks noGrp="1"/>
          </p:cNvSpPr>
          <p:nvPr>
            <p:ph idx="1"/>
          </p:nvPr>
        </p:nvSpPr>
        <p:spPr/>
        <p:txBody>
          <a:bodyPr/>
          <a:lstStyle/>
          <a:p>
            <a:pPr marL="342900" lvl="1" indent="-342900">
              <a:buFont typeface="Arial"/>
              <a:buChar char="•"/>
            </a:pPr>
            <a:r>
              <a:rPr lang="en-US" sz="2400" dirty="0" smtClean="0"/>
              <a:t>Every SID that appears in Enrolled table also appears in Student  </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3ADB7DDC-E690-984E-A3ED-8E653AFEABF1}" type="slidenum">
              <a:rPr lang="en-US" smtClean="0"/>
              <a:t>24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02574420"/>
              </p:ext>
            </p:extLst>
          </p:nvPr>
        </p:nvGraphicFramePr>
        <p:xfrm>
          <a:off x="789367" y="2679568"/>
          <a:ext cx="6096000" cy="1536251"/>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l" fontAlgn="b"/>
                      <a:r>
                        <a:rPr lang="en-US" sz="1800" b="1" i="0" u="none" strike="noStrike" dirty="0" err="1">
                          <a:solidFill>
                            <a:srgbClr val="000000"/>
                          </a:solidFill>
                          <a:effectLst/>
                          <a:latin typeface="Calibri"/>
                        </a:rPr>
                        <a:t>cid</a:t>
                      </a:r>
                      <a:endParaRPr lang="en-US" sz="1800" b="1" i="0" u="none" strike="noStrike" dirty="0">
                        <a:solidFill>
                          <a:srgbClr val="000000"/>
                        </a:solidFill>
                        <a:effectLst/>
                        <a:latin typeface="Calibri"/>
                      </a:endParaRPr>
                    </a:p>
                  </a:txBody>
                  <a:tcPr marL="12700" marR="12700" marT="12700" marB="0" anchor="b"/>
                </a:tc>
                <a:tc>
                  <a:txBody>
                    <a:bodyPr/>
                    <a:lstStyle/>
                    <a:p>
                      <a:pPr algn="l" fontAlgn="b"/>
                      <a:r>
                        <a:rPr lang="en-US" sz="1800" b="1" i="0" u="none" strike="noStrike" dirty="0">
                          <a:solidFill>
                            <a:srgbClr val="000000"/>
                          </a:solidFill>
                          <a:effectLst/>
                          <a:latin typeface="Calibri"/>
                        </a:rPr>
                        <a:t>grade</a:t>
                      </a:r>
                    </a:p>
                  </a:txBody>
                  <a:tcPr marL="12700" marR="12700" marT="12700" marB="0" anchor="b"/>
                </a:tc>
                <a:tc>
                  <a:txBody>
                    <a:bodyPr/>
                    <a:lstStyle/>
                    <a:p>
                      <a:pPr algn="l" fontAlgn="b"/>
                      <a:r>
                        <a:rPr lang="en-US" sz="1800" b="1" i="0" u="none" strike="noStrike" dirty="0" smtClean="0">
                          <a:solidFill>
                            <a:srgbClr val="000000"/>
                          </a:solidFill>
                          <a:effectLst/>
                          <a:latin typeface="Calibri"/>
                        </a:rPr>
                        <a:t>SID</a:t>
                      </a:r>
                      <a:endParaRPr lang="en-US" sz="1800" b="1" i="0" u="none" strike="noStrike" dirty="0">
                        <a:solidFill>
                          <a:srgbClr val="000000"/>
                        </a:solidFill>
                        <a:effectLst/>
                        <a:latin typeface="Calibri"/>
                      </a:endParaRPr>
                    </a:p>
                  </a:txBody>
                  <a:tcPr marL="12700" marR="12700" marT="12700" marB="0" anchor="b"/>
                </a:tc>
              </a:tr>
              <a:tr h="423731">
                <a:tc>
                  <a:txBody>
                    <a:bodyPr/>
                    <a:lstStyle/>
                    <a:p>
                      <a:pPr algn="l" fontAlgn="b"/>
                      <a:r>
                        <a:rPr lang="en-US" sz="1800" b="0" i="0" u="none" strike="noStrike" dirty="0">
                          <a:solidFill>
                            <a:srgbClr val="000000"/>
                          </a:solidFill>
                          <a:effectLst/>
                          <a:latin typeface="Calibri"/>
                        </a:rPr>
                        <a:t>IDS 353</a:t>
                      </a:r>
                    </a:p>
                  </a:txBody>
                  <a:tcPr marL="12700" marR="12700" marT="12700" marB="0" anchor="b"/>
                </a:tc>
                <a:tc>
                  <a:txBody>
                    <a:bodyPr/>
                    <a:lstStyle/>
                    <a:p>
                      <a:pPr algn="l" fontAlgn="b"/>
                      <a:r>
                        <a:rPr lang="en-US" sz="1800" b="0" i="0" u="none" strike="noStrike">
                          <a:solidFill>
                            <a:srgbClr val="000000"/>
                          </a:solidFill>
                          <a:effectLst/>
                          <a:latin typeface="Calibri"/>
                        </a:rPr>
                        <a:t>A </a:t>
                      </a:r>
                    </a:p>
                  </a:txBody>
                  <a:tcPr marL="12700" marR="12700" marT="12700" marB="0" anchor="b"/>
                </a:tc>
                <a:tc>
                  <a:txBody>
                    <a:bodyPr/>
                    <a:lstStyle/>
                    <a:p>
                      <a:pPr algn="l" fontAlgn="b"/>
                      <a:r>
                        <a:rPr lang="en-US" sz="1800" b="0" i="0" u="none" strike="noStrike">
                          <a:solidFill>
                            <a:srgbClr val="000000"/>
                          </a:solidFill>
                          <a:effectLst/>
                          <a:latin typeface="Times Roman"/>
                        </a:rPr>
                        <a:t>651748389</a:t>
                      </a:r>
                    </a:p>
                  </a:txBody>
                  <a:tcPr marL="152400" marR="12700" marT="12700" marB="0" anchor="b"/>
                </a:tc>
              </a:tr>
              <a:tr h="370840">
                <a:tc>
                  <a:txBody>
                    <a:bodyPr/>
                    <a:lstStyle/>
                    <a:p>
                      <a:pPr algn="l" fontAlgn="b"/>
                      <a:r>
                        <a:rPr lang="en-US" sz="1800" b="0" i="0" u="none" strike="noStrike" dirty="0">
                          <a:solidFill>
                            <a:srgbClr val="000000"/>
                          </a:solidFill>
                          <a:effectLst/>
                          <a:latin typeface="Calibri"/>
                        </a:rPr>
                        <a:t>IDS 51</a:t>
                      </a:r>
                    </a:p>
                  </a:txBody>
                  <a:tcPr marL="12700" marR="12700" marT="12700" marB="0" anchor="b"/>
                </a:tc>
                <a:tc>
                  <a:txBody>
                    <a:bodyPr/>
                    <a:lstStyle/>
                    <a:p>
                      <a:pPr algn="l" fontAlgn="b"/>
                      <a:r>
                        <a:rPr lang="en-US" sz="1800" b="0" i="0" u="none" strike="noStrike">
                          <a:solidFill>
                            <a:srgbClr val="000000"/>
                          </a:solidFill>
                          <a:effectLst/>
                          <a:latin typeface="Calibri"/>
                        </a:rPr>
                        <a:t>B</a:t>
                      </a:r>
                    </a:p>
                  </a:txBody>
                  <a:tcPr marL="12700" marR="12700" marT="12700" marB="0" anchor="b"/>
                </a:tc>
                <a:tc>
                  <a:txBody>
                    <a:bodyPr/>
                    <a:lstStyle/>
                    <a:p>
                      <a:pPr algn="l" fontAlgn="b"/>
                      <a:r>
                        <a:rPr lang="en-US" sz="1800" b="0" i="0" u="none" strike="noStrike">
                          <a:solidFill>
                            <a:srgbClr val="000000"/>
                          </a:solidFill>
                          <a:effectLst/>
                          <a:latin typeface="Times Roman"/>
                        </a:rPr>
                        <a:t>664865697</a:t>
                      </a:r>
                    </a:p>
                  </a:txBody>
                  <a:tcPr marL="152400" marR="12700" marT="12700" marB="0" anchor="b"/>
                </a:tc>
              </a:tr>
              <a:tr h="370840">
                <a:tc>
                  <a:txBody>
                    <a:bodyPr/>
                    <a:lstStyle/>
                    <a:p>
                      <a:pPr algn="l" fontAlgn="b"/>
                      <a:r>
                        <a:rPr lang="en-US" sz="1800" b="0" i="0" u="none" strike="noStrike" dirty="0">
                          <a:solidFill>
                            <a:srgbClr val="000000"/>
                          </a:solidFill>
                          <a:effectLst/>
                          <a:latin typeface="Calibri"/>
                        </a:rPr>
                        <a:t>BA </a:t>
                      </a:r>
                      <a:r>
                        <a:rPr lang="en-US" sz="1800" b="0" i="0" u="none" strike="noStrike" dirty="0" smtClean="0">
                          <a:solidFill>
                            <a:srgbClr val="000000"/>
                          </a:solidFill>
                          <a:effectLst/>
                          <a:latin typeface="Calibri"/>
                        </a:rPr>
                        <a:t>52</a:t>
                      </a:r>
                      <a:endParaRPr lang="en-US" sz="1800" b="0" i="0" u="none" strike="noStrike" dirty="0">
                        <a:solidFill>
                          <a:srgbClr val="000000"/>
                        </a:solidFill>
                        <a:effectLst/>
                        <a:latin typeface="Calibri"/>
                      </a:endParaRPr>
                    </a:p>
                  </a:txBody>
                  <a:tcPr marL="12700" marR="12700" marT="12700" marB="0" anchor="b"/>
                </a:tc>
                <a:tc>
                  <a:txBody>
                    <a:bodyPr/>
                    <a:lstStyle/>
                    <a:p>
                      <a:pPr algn="l" fontAlgn="b"/>
                      <a:r>
                        <a:rPr lang="en-US" sz="1800" b="0" i="0" u="none" strike="noStrike">
                          <a:solidFill>
                            <a:srgbClr val="000000"/>
                          </a:solidFill>
                          <a:effectLst/>
                          <a:latin typeface="Calibri"/>
                        </a:rPr>
                        <a:t>B+</a:t>
                      </a:r>
                    </a:p>
                  </a:txBody>
                  <a:tcPr marL="12700" marR="12700" marT="12700" marB="0" anchor="b"/>
                </a:tc>
                <a:tc>
                  <a:txBody>
                    <a:bodyPr/>
                    <a:lstStyle/>
                    <a:p>
                      <a:pPr algn="l" fontAlgn="b"/>
                      <a:r>
                        <a:rPr lang="en-US" sz="1800" b="0" i="0" u="none" strike="noStrike" dirty="0">
                          <a:solidFill>
                            <a:srgbClr val="000000"/>
                          </a:solidFill>
                          <a:effectLst/>
                          <a:latin typeface="Times Roman"/>
                        </a:rPr>
                        <a:t>655255723</a:t>
                      </a:r>
                    </a:p>
                  </a:txBody>
                  <a:tcPr marL="152400" marR="12700" marT="12700" marB="0" anchor="b"/>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1165153048"/>
              </p:ext>
            </p:extLst>
          </p:nvPr>
        </p:nvGraphicFramePr>
        <p:xfrm>
          <a:off x="2116740" y="4835432"/>
          <a:ext cx="6831539" cy="1886043"/>
        </p:xfrm>
        <a:graphic>
          <a:graphicData uri="http://schemas.openxmlformats.org/drawingml/2006/table">
            <a:tbl>
              <a:tblPr firstRow="1" bandRow="1">
                <a:tableStyleId>{5C22544A-7EE6-4342-B048-85BDC9FD1C3A}</a:tableStyleId>
              </a:tblPr>
              <a:tblGrid>
                <a:gridCol w="1366308"/>
                <a:gridCol w="1592734"/>
                <a:gridCol w="1643445"/>
                <a:gridCol w="862744"/>
                <a:gridCol w="1366308"/>
              </a:tblGrid>
              <a:tr h="342065">
                <a:tc>
                  <a:txBody>
                    <a:bodyPr/>
                    <a:lstStyle/>
                    <a:p>
                      <a:pPr algn="l" fontAlgn="b"/>
                      <a:r>
                        <a:rPr lang="en-US" sz="1400" b="1" i="0" u="none" strike="noStrike" dirty="0" smtClean="0">
                          <a:solidFill>
                            <a:srgbClr val="000000"/>
                          </a:solidFill>
                          <a:effectLst/>
                          <a:latin typeface="Arial"/>
                        </a:rPr>
                        <a:t>SID</a:t>
                      </a:r>
                      <a:endParaRPr lang="en-US" sz="1400" b="1" i="0" u="none" strike="noStrike" dirty="0">
                        <a:solidFill>
                          <a:srgbClr val="000000"/>
                        </a:solidFill>
                        <a:effectLst/>
                        <a:latin typeface="Arial"/>
                      </a:endParaRPr>
                    </a:p>
                  </a:txBody>
                  <a:tcPr marL="152400" marR="12700" marT="12700" marB="0" anchor="b"/>
                </a:tc>
                <a:tc>
                  <a:txBody>
                    <a:bodyPr/>
                    <a:lstStyle/>
                    <a:p>
                      <a:pPr algn="l" fontAlgn="b"/>
                      <a:r>
                        <a:rPr lang="en-US" sz="1400" b="1" i="0" u="none" strike="noStrike" dirty="0">
                          <a:solidFill>
                            <a:srgbClr val="000000"/>
                          </a:solidFill>
                          <a:effectLst/>
                          <a:latin typeface="Arial"/>
                        </a:rPr>
                        <a:t>Name</a:t>
                      </a:r>
                    </a:p>
                  </a:txBody>
                  <a:tcPr marL="152400" marR="12700" marT="12700" marB="0" anchor="b"/>
                </a:tc>
                <a:tc>
                  <a:txBody>
                    <a:bodyPr/>
                    <a:lstStyle/>
                    <a:p>
                      <a:pPr algn="l" fontAlgn="b"/>
                      <a:r>
                        <a:rPr lang="en-US" sz="1400" b="1" i="0" u="none" strike="noStrike" dirty="0">
                          <a:solidFill>
                            <a:srgbClr val="000000"/>
                          </a:solidFill>
                          <a:effectLst/>
                          <a:latin typeface="+mj-lt"/>
                        </a:rPr>
                        <a:t>Login</a:t>
                      </a:r>
                    </a:p>
                  </a:txBody>
                  <a:tcPr marL="152400" marR="12700" marT="12700" marB="0" anchor="b"/>
                </a:tc>
                <a:tc>
                  <a:txBody>
                    <a:bodyPr/>
                    <a:lstStyle/>
                    <a:p>
                      <a:pPr algn="l" fontAlgn="b"/>
                      <a:r>
                        <a:rPr lang="en-US" sz="1400" b="1" i="0" u="none" strike="noStrike">
                          <a:solidFill>
                            <a:srgbClr val="000000"/>
                          </a:solidFill>
                          <a:effectLst/>
                          <a:latin typeface="Arial"/>
                        </a:rPr>
                        <a:t>Class</a:t>
                      </a:r>
                    </a:p>
                  </a:txBody>
                  <a:tcPr marL="152400" marR="12700" marT="12700" marB="0" anchor="b"/>
                </a:tc>
                <a:tc>
                  <a:txBody>
                    <a:bodyPr/>
                    <a:lstStyle/>
                    <a:p>
                      <a:pPr algn="l" fontAlgn="b"/>
                      <a:r>
                        <a:rPr lang="en-US" sz="1400" b="1" i="0" u="none" strike="noStrike">
                          <a:solidFill>
                            <a:srgbClr val="000000"/>
                          </a:solidFill>
                          <a:effectLst/>
                          <a:latin typeface="Arial"/>
                        </a:rPr>
                        <a:t>GPA</a:t>
                      </a:r>
                    </a:p>
                  </a:txBody>
                  <a:tcPr marL="152400" marR="12700" marT="12700" marB="0" anchor="b"/>
                </a:tc>
              </a:tr>
              <a:tr h="342065">
                <a:tc>
                  <a:txBody>
                    <a:bodyPr/>
                    <a:lstStyle/>
                    <a:p>
                      <a:pPr algn="l" fontAlgn="b"/>
                      <a:r>
                        <a:rPr lang="en-US" sz="1400" b="0" i="0" u="none" strike="noStrike">
                          <a:solidFill>
                            <a:srgbClr val="000000"/>
                          </a:solidFill>
                          <a:effectLst/>
                          <a:latin typeface="Times Roman"/>
                        </a:rPr>
                        <a:t>660320755</a:t>
                      </a:r>
                    </a:p>
                  </a:txBody>
                  <a:tcPr marL="152400" marR="12700" marT="12700" marB="0" anchor="b"/>
                </a:tc>
                <a:tc>
                  <a:txBody>
                    <a:bodyPr/>
                    <a:lstStyle/>
                    <a:p>
                      <a:pPr algn="l" fontAlgn="b"/>
                      <a:r>
                        <a:rPr lang="en-US" sz="1400" b="0" i="0" u="none" strike="noStrike" dirty="0">
                          <a:solidFill>
                            <a:srgbClr val="000000"/>
                          </a:solidFill>
                          <a:effectLst/>
                          <a:latin typeface="Times Roman"/>
                        </a:rPr>
                        <a:t>Don, </a:t>
                      </a:r>
                      <a:r>
                        <a:rPr lang="en-US" sz="1400" b="0" i="0" u="none" strike="noStrike" dirty="0" smtClean="0">
                          <a:solidFill>
                            <a:srgbClr val="000000"/>
                          </a:solidFill>
                          <a:effectLst/>
                          <a:latin typeface="Times Roman"/>
                        </a:rPr>
                        <a:t>Andrew</a:t>
                      </a:r>
                      <a:endParaRPr lang="en-US" sz="1400" b="0" i="0" u="none" strike="noStrike" dirty="0">
                        <a:solidFill>
                          <a:srgbClr val="000000"/>
                        </a:solidFill>
                        <a:effectLst/>
                        <a:latin typeface="Times Roman"/>
                      </a:endParaRPr>
                    </a:p>
                  </a:txBody>
                  <a:tcPr marL="152400" marR="12700" marT="12700" marB="0" anchor="b"/>
                </a:tc>
                <a:tc>
                  <a:txBody>
                    <a:bodyPr/>
                    <a:lstStyle/>
                    <a:p>
                      <a:pPr algn="l" fontAlgn="b"/>
                      <a:r>
                        <a:rPr lang="en-US" sz="1400" b="0" i="0" u="sng" strike="noStrike" dirty="0">
                          <a:solidFill>
                            <a:srgbClr val="0000FF"/>
                          </a:solidFill>
                          <a:effectLst/>
                          <a:latin typeface="+mj-lt"/>
                          <a:hlinkClick r:id="rId2"/>
                        </a:rPr>
                        <a:t>ado@illinois.edu</a:t>
                      </a:r>
                      <a:endParaRPr lang="en-US" sz="1400" b="0" i="0" u="sng" strike="noStrike" dirty="0">
                        <a:solidFill>
                          <a:srgbClr val="0000FF"/>
                        </a:solidFill>
                        <a:effectLst/>
                        <a:latin typeface="+mj-lt"/>
                      </a:endParaRPr>
                    </a:p>
                  </a:txBody>
                  <a:tcPr marL="152400" marR="12700" marT="12700" marB="0" anchor="b"/>
                </a:tc>
                <a:tc>
                  <a:txBody>
                    <a:bodyPr/>
                    <a:lstStyle/>
                    <a:p>
                      <a:pPr algn="l" fontAlgn="b"/>
                      <a:r>
                        <a:rPr lang="en-US" sz="1400" b="0" i="0" u="none" strike="noStrike">
                          <a:solidFill>
                            <a:srgbClr val="000000"/>
                          </a:solidFill>
                          <a:effectLst/>
                          <a:latin typeface="Times Roman"/>
                        </a:rPr>
                        <a:t>Sr</a:t>
                      </a:r>
                    </a:p>
                  </a:txBody>
                  <a:tcPr marL="152400" marR="12700" marT="12700" marB="0" anchor="b"/>
                </a:tc>
                <a:tc>
                  <a:txBody>
                    <a:bodyPr/>
                    <a:lstStyle/>
                    <a:p>
                      <a:pPr algn="r" fontAlgn="b"/>
                      <a:r>
                        <a:rPr lang="en-US" sz="1400" b="0" i="0" u="none" strike="noStrike">
                          <a:solidFill>
                            <a:srgbClr val="000000"/>
                          </a:solidFill>
                          <a:effectLst/>
                          <a:latin typeface="Calibri"/>
                        </a:rPr>
                        <a:t>3.3</a:t>
                      </a:r>
                    </a:p>
                  </a:txBody>
                  <a:tcPr marL="12700" marR="12700" marT="12700" marB="0" anchor="b"/>
                </a:tc>
              </a:tr>
              <a:tr h="342065">
                <a:tc>
                  <a:txBody>
                    <a:bodyPr/>
                    <a:lstStyle/>
                    <a:p>
                      <a:pPr algn="l" fontAlgn="b"/>
                      <a:r>
                        <a:rPr lang="en-US" sz="1400" b="0" i="0" u="none" strike="noStrike">
                          <a:solidFill>
                            <a:srgbClr val="000000"/>
                          </a:solidFill>
                          <a:effectLst/>
                          <a:latin typeface="Times Roman"/>
                        </a:rPr>
                        <a:t>651748389</a:t>
                      </a:r>
                    </a:p>
                  </a:txBody>
                  <a:tcPr marL="152400" marR="12700" marT="12700" marB="0" anchor="b"/>
                </a:tc>
                <a:tc>
                  <a:txBody>
                    <a:bodyPr/>
                    <a:lstStyle/>
                    <a:p>
                      <a:pPr algn="l" fontAlgn="b"/>
                      <a:r>
                        <a:rPr lang="en-US" sz="1400" b="0" i="0" u="none" strike="noStrike">
                          <a:solidFill>
                            <a:srgbClr val="000000"/>
                          </a:solidFill>
                          <a:effectLst/>
                          <a:latin typeface="Times Roman"/>
                        </a:rPr>
                        <a:t>Gastineau, Tony T</a:t>
                      </a:r>
                    </a:p>
                  </a:txBody>
                  <a:tcPr marL="152400" marR="12700" marT="12700" marB="0" anchor="b"/>
                </a:tc>
                <a:tc>
                  <a:txBody>
                    <a:bodyPr/>
                    <a:lstStyle/>
                    <a:p>
                      <a:pPr algn="l" fontAlgn="b"/>
                      <a:r>
                        <a:rPr lang="en-US" sz="1400" b="0" i="0" u="sng" strike="noStrike">
                          <a:solidFill>
                            <a:srgbClr val="0000FF"/>
                          </a:solidFill>
                          <a:effectLst/>
                          <a:latin typeface="+mj-lt"/>
                          <a:hlinkClick r:id="rId3"/>
                        </a:rPr>
                        <a:t>tgast@illinois.edu</a:t>
                      </a:r>
                      <a:endParaRPr lang="en-US" sz="1400" b="0" i="0" u="sng" strike="noStrike">
                        <a:solidFill>
                          <a:srgbClr val="0000FF"/>
                        </a:solidFill>
                        <a:effectLst/>
                        <a:latin typeface="+mj-lt"/>
                      </a:endParaRPr>
                    </a:p>
                  </a:txBody>
                  <a:tcPr marL="152400" marR="12700" marT="12700" marB="0" anchor="b"/>
                </a:tc>
                <a:tc>
                  <a:txBody>
                    <a:bodyPr/>
                    <a:lstStyle/>
                    <a:p>
                      <a:pPr algn="l" fontAlgn="b"/>
                      <a:r>
                        <a:rPr lang="en-US" sz="1400" b="0" i="0" u="none" strike="noStrike" dirty="0" err="1">
                          <a:solidFill>
                            <a:srgbClr val="000000"/>
                          </a:solidFill>
                          <a:effectLst/>
                          <a:latin typeface="Times Roman"/>
                        </a:rPr>
                        <a:t>Jr</a:t>
                      </a:r>
                      <a:endParaRPr lang="en-US" sz="1400" b="0" i="0" u="none" strike="noStrike" dirty="0">
                        <a:solidFill>
                          <a:srgbClr val="000000"/>
                        </a:solidFill>
                        <a:effectLst/>
                        <a:latin typeface="Times Roman"/>
                      </a:endParaRPr>
                    </a:p>
                  </a:txBody>
                  <a:tcPr marL="152400" marR="12700" marT="12700" marB="0" anchor="b"/>
                </a:tc>
                <a:tc>
                  <a:txBody>
                    <a:bodyPr/>
                    <a:lstStyle/>
                    <a:p>
                      <a:pPr algn="r" fontAlgn="b"/>
                      <a:r>
                        <a:rPr lang="en-US" sz="1400" b="0" i="0" u="none" strike="noStrike" dirty="0">
                          <a:solidFill>
                            <a:srgbClr val="000000"/>
                          </a:solidFill>
                          <a:effectLst/>
                          <a:latin typeface="Calibri"/>
                        </a:rPr>
                        <a:t>3.2</a:t>
                      </a:r>
                    </a:p>
                  </a:txBody>
                  <a:tcPr marL="12700" marR="12700" marT="12700" marB="0" anchor="b"/>
                </a:tc>
              </a:tr>
              <a:tr h="342065">
                <a:tc>
                  <a:txBody>
                    <a:bodyPr/>
                    <a:lstStyle/>
                    <a:p>
                      <a:pPr algn="l" fontAlgn="b"/>
                      <a:r>
                        <a:rPr lang="en-US" sz="1400" b="0" i="0" u="none" strike="noStrike">
                          <a:solidFill>
                            <a:srgbClr val="000000"/>
                          </a:solidFill>
                          <a:effectLst/>
                          <a:latin typeface="Times Roman"/>
                        </a:rPr>
                        <a:t>664865697</a:t>
                      </a:r>
                    </a:p>
                  </a:txBody>
                  <a:tcPr marL="152400" marR="12700" marT="12700" marB="0" anchor="b"/>
                </a:tc>
                <a:tc>
                  <a:txBody>
                    <a:bodyPr/>
                    <a:lstStyle/>
                    <a:p>
                      <a:pPr algn="l" fontAlgn="b"/>
                      <a:r>
                        <a:rPr lang="en-US" sz="1400" b="0" i="0" u="none" strike="noStrike">
                          <a:solidFill>
                            <a:srgbClr val="000000"/>
                          </a:solidFill>
                          <a:effectLst/>
                          <a:latin typeface="Times Roman"/>
                        </a:rPr>
                        <a:t>Garidelli, Brett M</a:t>
                      </a:r>
                    </a:p>
                  </a:txBody>
                  <a:tcPr marL="152400" marR="12700" marT="12700" marB="0" anchor="b"/>
                </a:tc>
                <a:tc>
                  <a:txBody>
                    <a:bodyPr/>
                    <a:lstStyle/>
                    <a:p>
                      <a:pPr algn="l" fontAlgn="b"/>
                      <a:r>
                        <a:rPr lang="en-US" sz="1400" b="0" i="0" u="sng" strike="noStrike">
                          <a:solidFill>
                            <a:srgbClr val="0000FF"/>
                          </a:solidFill>
                          <a:effectLst/>
                          <a:latin typeface="+mj-lt"/>
                          <a:hlinkClick r:id="rId4"/>
                        </a:rPr>
                        <a:t>girard@illinois.edu</a:t>
                      </a:r>
                      <a:endParaRPr lang="en-US" sz="1400" b="0" i="0" u="sng" strike="noStrike">
                        <a:solidFill>
                          <a:srgbClr val="0000FF"/>
                        </a:solidFill>
                        <a:effectLst/>
                        <a:latin typeface="+mj-lt"/>
                      </a:endParaRPr>
                    </a:p>
                  </a:txBody>
                  <a:tcPr marL="152400" marR="12700" marT="12700" marB="0" anchor="b"/>
                </a:tc>
                <a:tc>
                  <a:txBody>
                    <a:bodyPr/>
                    <a:lstStyle/>
                    <a:p>
                      <a:pPr algn="l" fontAlgn="b"/>
                      <a:r>
                        <a:rPr lang="en-US" sz="1400" b="0" i="0" u="none" strike="noStrike">
                          <a:solidFill>
                            <a:srgbClr val="000000"/>
                          </a:solidFill>
                          <a:effectLst/>
                          <a:latin typeface="Times Roman"/>
                        </a:rPr>
                        <a:t>Sr</a:t>
                      </a:r>
                    </a:p>
                  </a:txBody>
                  <a:tcPr marL="152400" marR="12700" marT="12700" marB="0" anchor="b"/>
                </a:tc>
                <a:tc>
                  <a:txBody>
                    <a:bodyPr/>
                    <a:lstStyle/>
                    <a:p>
                      <a:pPr algn="r" fontAlgn="b"/>
                      <a:r>
                        <a:rPr lang="en-US" sz="1400" b="0" i="0" u="none" strike="noStrike" dirty="0">
                          <a:solidFill>
                            <a:srgbClr val="000000"/>
                          </a:solidFill>
                          <a:effectLst/>
                          <a:latin typeface="Calibri"/>
                        </a:rPr>
                        <a:t>3.8</a:t>
                      </a:r>
                    </a:p>
                  </a:txBody>
                  <a:tcPr marL="12700" marR="12700" marT="12700" marB="0" anchor="b"/>
                </a:tc>
              </a:tr>
              <a:tr h="517783">
                <a:tc>
                  <a:txBody>
                    <a:bodyPr/>
                    <a:lstStyle/>
                    <a:p>
                      <a:pPr algn="l" fontAlgn="b"/>
                      <a:r>
                        <a:rPr lang="en-US" sz="1400" b="0" i="0" u="none" strike="noStrike">
                          <a:solidFill>
                            <a:srgbClr val="000000"/>
                          </a:solidFill>
                          <a:effectLst/>
                          <a:latin typeface="Times Roman"/>
                        </a:rPr>
                        <a:t>655255723</a:t>
                      </a:r>
                    </a:p>
                  </a:txBody>
                  <a:tcPr marL="152400" marR="12700" marT="12700" marB="0" anchor="b"/>
                </a:tc>
                <a:tc>
                  <a:txBody>
                    <a:bodyPr/>
                    <a:lstStyle/>
                    <a:p>
                      <a:pPr algn="l" fontAlgn="b"/>
                      <a:r>
                        <a:rPr lang="en-US" sz="1400" b="0" i="0" u="none" strike="noStrike">
                          <a:solidFill>
                            <a:srgbClr val="000000"/>
                          </a:solidFill>
                          <a:effectLst/>
                          <a:latin typeface="Times Roman"/>
                        </a:rPr>
                        <a:t>Spriser, Morgan M</a:t>
                      </a:r>
                    </a:p>
                  </a:txBody>
                  <a:tcPr marL="152400" marR="12700" marT="12700" marB="0" anchor="b"/>
                </a:tc>
                <a:tc>
                  <a:txBody>
                    <a:bodyPr/>
                    <a:lstStyle/>
                    <a:p>
                      <a:pPr algn="l" fontAlgn="b"/>
                      <a:r>
                        <a:rPr lang="en-US" sz="1400" b="0" i="0" u="sng" strike="noStrike" dirty="0">
                          <a:solidFill>
                            <a:srgbClr val="0000FF"/>
                          </a:solidFill>
                          <a:effectLst/>
                          <a:latin typeface="+mj-lt"/>
                          <a:hlinkClick r:id="rId5"/>
                        </a:rPr>
                        <a:t>mspri3@illinois.edu</a:t>
                      </a:r>
                      <a:endParaRPr lang="en-US" sz="1400" b="0" i="0" u="sng" strike="noStrike" dirty="0">
                        <a:solidFill>
                          <a:srgbClr val="0000FF"/>
                        </a:solidFill>
                        <a:effectLst/>
                        <a:latin typeface="+mj-lt"/>
                      </a:endParaRPr>
                    </a:p>
                  </a:txBody>
                  <a:tcPr marL="152400" marR="12700" marT="12700" marB="0" anchor="b"/>
                </a:tc>
                <a:tc>
                  <a:txBody>
                    <a:bodyPr/>
                    <a:lstStyle/>
                    <a:p>
                      <a:pPr algn="l" fontAlgn="b"/>
                      <a:r>
                        <a:rPr lang="en-US" sz="1400" b="0" i="0" u="none" strike="noStrike">
                          <a:solidFill>
                            <a:srgbClr val="000000"/>
                          </a:solidFill>
                          <a:effectLst/>
                          <a:latin typeface="Times Roman"/>
                        </a:rPr>
                        <a:t>Sr</a:t>
                      </a:r>
                    </a:p>
                  </a:txBody>
                  <a:tcPr marL="152400" marR="12700" marT="12700" marB="0" anchor="b"/>
                </a:tc>
                <a:tc>
                  <a:txBody>
                    <a:bodyPr/>
                    <a:lstStyle/>
                    <a:p>
                      <a:pPr algn="r" fontAlgn="b"/>
                      <a:r>
                        <a:rPr lang="en-US" sz="1400" b="0" i="0" u="none" strike="noStrike" dirty="0">
                          <a:solidFill>
                            <a:srgbClr val="000000"/>
                          </a:solidFill>
                          <a:effectLst/>
                          <a:latin typeface="Calibri"/>
                        </a:rPr>
                        <a:t>3.9</a:t>
                      </a:r>
                    </a:p>
                  </a:txBody>
                  <a:tcPr marL="12700" marR="12700" marT="12700" marB="0" anchor="b"/>
                </a:tc>
              </a:tr>
            </a:tbl>
          </a:graphicData>
        </a:graphic>
      </p:graphicFrame>
      <p:cxnSp>
        <p:nvCxnSpPr>
          <p:cNvPr id="10" name="Elbow Connector 9"/>
          <p:cNvCxnSpPr>
            <a:stCxn id="7" idx="3"/>
            <a:endCxn id="8" idx="1"/>
          </p:cNvCxnSpPr>
          <p:nvPr/>
        </p:nvCxnSpPr>
        <p:spPr>
          <a:xfrm flipH="1">
            <a:off x="2116740" y="3447693"/>
            <a:ext cx="4768627" cy="2330760"/>
          </a:xfrm>
          <a:prstGeom prst="bentConnector5">
            <a:avLst>
              <a:gd name="adj1" fmla="val -4794"/>
              <a:gd name="adj2" fmla="val 46248"/>
              <a:gd name="adj3" fmla="val 104794"/>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158768" y="2374123"/>
            <a:ext cx="2228801" cy="369332"/>
          </a:xfrm>
          <a:prstGeom prst="rect">
            <a:avLst/>
          </a:prstGeom>
          <a:noFill/>
        </p:spPr>
        <p:txBody>
          <a:bodyPr wrap="square" rtlCol="0">
            <a:spAutoFit/>
          </a:bodyPr>
          <a:lstStyle/>
          <a:p>
            <a:r>
              <a:rPr lang="en-US" b="1" dirty="0" smtClean="0"/>
              <a:t>Enrolled</a:t>
            </a:r>
            <a:endParaRPr lang="en-US" b="1" dirty="0"/>
          </a:p>
        </p:txBody>
      </p:sp>
      <p:sp>
        <p:nvSpPr>
          <p:cNvPr id="9" name="TextBox 8"/>
          <p:cNvSpPr txBox="1"/>
          <p:nvPr/>
        </p:nvSpPr>
        <p:spPr>
          <a:xfrm>
            <a:off x="6976146" y="4466100"/>
            <a:ext cx="2228801" cy="369332"/>
          </a:xfrm>
          <a:prstGeom prst="rect">
            <a:avLst/>
          </a:prstGeom>
          <a:noFill/>
        </p:spPr>
        <p:txBody>
          <a:bodyPr wrap="square" rtlCol="0">
            <a:spAutoFit/>
          </a:bodyPr>
          <a:lstStyle/>
          <a:p>
            <a:r>
              <a:rPr lang="en-US" b="1" dirty="0" smtClean="0"/>
              <a:t>Student</a:t>
            </a:r>
            <a:endParaRPr lang="en-US" b="1" dirty="0"/>
          </a:p>
        </p:txBody>
      </p:sp>
    </p:spTree>
    <p:extLst>
      <p:ext uri="{BB962C8B-B14F-4D97-AF65-F5344CB8AC3E}">
        <p14:creationId xmlns:p14="http://schemas.microsoft.com/office/powerpoint/2010/main" val="25330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Constraints</a:t>
            </a:r>
            <a:endParaRPr lang="en-US" dirty="0"/>
          </a:p>
        </p:txBody>
      </p:sp>
      <p:sp>
        <p:nvSpPr>
          <p:cNvPr id="3" name="Content Placeholder 2"/>
          <p:cNvSpPr>
            <a:spLocks noGrp="1"/>
          </p:cNvSpPr>
          <p:nvPr>
            <p:ph idx="1"/>
          </p:nvPr>
        </p:nvSpPr>
        <p:spPr/>
        <p:txBody>
          <a:bodyPr/>
          <a:lstStyle/>
          <a:p>
            <a:r>
              <a:rPr lang="en-US" dirty="0" smtClean="0"/>
              <a:t>Constraints that are not fundamentally part of the relational model</a:t>
            </a:r>
          </a:p>
          <a:p>
            <a:endParaRPr lang="en-US" dirty="0"/>
          </a:p>
          <a:p>
            <a:r>
              <a:rPr lang="en-US" dirty="0" smtClean="0"/>
              <a:t>E.g. We may require student ages or grades to be within a certain range of values</a:t>
            </a: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25</a:t>
            </a:fld>
            <a:endParaRPr lang="en-US"/>
          </a:p>
        </p:txBody>
      </p:sp>
    </p:spTree>
    <p:extLst>
      <p:ext uri="{BB962C8B-B14F-4D97-AF65-F5344CB8AC3E}">
        <p14:creationId xmlns:p14="http://schemas.microsoft.com/office/powerpoint/2010/main" val="3683769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Normal Forms</a:t>
            </a:r>
            <a:endParaRPr lang="en-US" dirty="0"/>
          </a:p>
        </p:txBody>
      </p:sp>
      <p:sp>
        <p:nvSpPr>
          <p:cNvPr id="5" name="Subtitle 4"/>
          <p:cNvSpPr>
            <a:spLocks noGrp="1"/>
          </p:cNvSpPr>
          <p:nvPr>
            <p:ph type="subTitle" idx="1"/>
          </p:nvPr>
        </p:nvSpPr>
        <p:spPr/>
        <p:txBody>
          <a:bodyPr/>
          <a:lstStyle/>
          <a:p>
            <a:r>
              <a:rPr lang="en-US" dirty="0" smtClean="0"/>
              <a:t>and Functional Dependencies</a:t>
            </a:r>
            <a:endParaRPr lang="en-US" dirty="0"/>
          </a:p>
        </p:txBody>
      </p:sp>
      <p:sp>
        <p:nvSpPr>
          <p:cNvPr id="6" name="Slide Number Placeholder 5"/>
          <p:cNvSpPr>
            <a:spLocks noGrp="1"/>
          </p:cNvSpPr>
          <p:nvPr>
            <p:ph type="sldNum" sz="quarter" idx="12"/>
          </p:nvPr>
        </p:nvSpPr>
        <p:spPr/>
        <p:txBody>
          <a:bodyPr/>
          <a:lstStyle/>
          <a:p>
            <a:fld id="{3ADB7DDC-E690-984E-A3ED-8E653AFEABF1}" type="slidenum">
              <a:rPr lang="en-US" smtClean="0"/>
              <a:t>26</a:t>
            </a:fld>
            <a:endParaRPr lang="en-US"/>
          </a:p>
        </p:txBody>
      </p:sp>
    </p:spTree>
    <p:extLst>
      <p:ext uri="{BB962C8B-B14F-4D97-AF65-F5344CB8AC3E}">
        <p14:creationId xmlns:p14="http://schemas.microsoft.com/office/powerpoint/2010/main" val="27051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caused by Redundancy</a:t>
            </a:r>
            <a:endParaRPr lang="en-US" dirty="0"/>
          </a:p>
        </p:txBody>
      </p:sp>
      <p:sp>
        <p:nvSpPr>
          <p:cNvPr id="3" name="Content Placeholder 2"/>
          <p:cNvSpPr>
            <a:spLocks noGrp="1"/>
          </p:cNvSpPr>
          <p:nvPr>
            <p:ph idx="1"/>
          </p:nvPr>
        </p:nvSpPr>
        <p:spPr/>
        <p:txBody>
          <a:bodyPr/>
          <a:lstStyle/>
          <a:p>
            <a:r>
              <a:rPr lang="en-US" sz="2400" b="1" dirty="0" smtClean="0"/>
              <a:t>Redundant Storage:</a:t>
            </a:r>
            <a:r>
              <a:rPr lang="en-US" sz="2400" dirty="0" smtClean="0"/>
              <a:t> Some information stored repeatedly</a:t>
            </a:r>
          </a:p>
          <a:p>
            <a:endParaRPr lang="en-US" sz="2400" b="1" dirty="0"/>
          </a:p>
          <a:p>
            <a:r>
              <a:rPr lang="en-US" sz="2400" b="1" dirty="0" smtClean="0"/>
              <a:t>Update anomaly:</a:t>
            </a:r>
            <a:r>
              <a:rPr lang="en-US" sz="2400" dirty="0" smtClean="0"/>
              <a:t> One copy of repeated data is updated but not the rest</a:t>
            </a:r>
          </a:p>
          <a:p>
            <a:endParaRPr lang="en-US" sz="2400" b="1" dirty="0" smtClean="0"/>
          </a:p>
          <a:p>
            <a:r>
              <a:rPr lang="en-US" sz="2400" b="1" dirty="0" smtClean="0"/>
              <a:t>Insert anomaly: </a:t>
            </a:r>
            <a:r>
              <a:rPr lang="en-US" sz="2400" dirty="0" smtClean="0"/>
              <a:t>Can’t store some information unless other information is stored as well</a:t>
            </a:r>
          </a:p>
          <a:p>
            <a:endParaRPr lang="en-US" sz="2400" b="1" dirty="0" smtClean="0"/>
          </a:p>
          <a:p>
            <a:r>
              <a:rPr lang="en-US" sz="2400" b="1" dirty="0" smtClean="0"/>
              <a:t>Delete anomaly:</a:t>
            </a:r>
            <a:r>
              <a:rPr lang="en-US" sz="2400" dirty="0" smtClean="0"/>
              <a:t> Can’t delete information without losing some other information</a:t>
            </a:r>
            <a:endParaRPr lang="en-US" sz="2400"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27</a:t>
            </a:fld>
            <a:endParaRPr lang="en-US"/>
          </a:p>
        </p:txBody>
      </p:sp>
    </p:spTree>
    <p:extLst>
      <p:ext uri="{BB962C8B-B14F-4D97-AF65-F5344CB8AC3E}">
        <p14:creationId xmlns:p14="http://schemas.microsoft.com/office/powerpoint/2010/main" val="1700524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Anomalies in </a:t>
            </a:r>
            <a:r>
              <a:rPr lang="en-US" dirty="0" err="1" smtClean="0"/>
              <a:t>Hourly_Emp</a:t>
            </a:r>
            <a:endParaRPr lang="en-US" dirty="0"/>
          </a:p>
        </p:txBody>
      </p:sp>
      <p:sp>
        <p:nvSpPr>
          <p:cNvPr id="3" name="Slide Number Placeholder 2"/>
          <p:cNvSpPr>
            <a:spLocks noGrp="1"/>
          </p:cNvSpPr>
          <p:nvPr>
            <p:ph type="sldNum" sz="quarter" idx="12"/>
          </p:nvPr>
        </p:nvSpPr>
        <p:spPr/>
        <p:txBody>
          <a:bodyPr/>
          <a:lstStyle/>
          <a:p>
            <a:fld id="{3ADB7DDC-E690-984E-A3ED-8E653AFEABF1}" type="slidenum">
              <a:rPr lang="en-US" smtClean="0"/>
              <a:t>28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82552133"/>
              </p:ext>
            </p:extLst>
          </p:nvPr>
        </p:nvGraphicFramePr>
        <p:xfrm>
          <a:off x="240632" y="1310108"/>
          <a:ext cx="8609262" cy="3563270"/>
        </p:xfrm>
        <a:graphic>
          <a:graphicData uri="http://schemas.openxmlformats.org/drawingml/2006/table">
            <a:tbl>
              <a:tblPr firstRow="1" bandRow="1">
                <a:tableStyleId>{5C22544A-7EE6-4342-B048-85BDC9FD1C3A}</a:tableStyleId>
              </a:tblPr>
              <a:tblGrid>
                <a:gridCol w="1434877"/>
                <a:gridCol w="1434877"/>
                <a:gridCol w="1434877"/>
                <a:gridCol w="1434877"/>
                <a:gridCol w="1434877"/>
                <a:gridCol w="1434877"/>
              </a:tblGrid>
              <a:tr h="608136">
                <a:tc>
                  <a:txBody>
                    <a:bodyPr/>
                    <a:lstStyle/>
                    <a:p>
                      <a:pPr algn="ctr" fontAlgn="b"/>
                      <a:r>
                        <a:rPr lang="en-US" sz="1800" b="1" i="0" u="none" strike="noStrike" dirty="0" smtClean="0">
                          <a:solidFill>
                            <a:srgbClr val="000000"/>
                          </a:solidFill>
                          <a:effectLst/>
                          <a:latin typeface="+mj-lt"/>
                        </a:rPr>
                        <a:t>SSN</a:t>
                      </a:r>
                      <a:endParaRPr lang="en-US" sz="1800" b="1" i="0" u="none" strike="noStrike" dirty="0">
                        <a:solidFill>
                          <a:srgbClr val="000000"/>
                        </a:solidFill>
                        <a:effectLst/>
                        <a:latin typeface="+mj-lt"/>
                      </a:endParaRPr>
                    </a:p>
                  </a:txBody>
                  <a:tcPr marL="12700" marR="12700" marT="12700" marB="0" anchor="b"/>
                </a:tc>
                <a:tc>
                  <a:txBody>
                    <a:bodyPr/>
                    <a:lstStyle/>
                    <a:p>
                      <a:pPr algn="ctr" fontAlgn="b"/>
                      <a:r>
                        <a:rPr lang="en-US" sz="1800" b="1" i="0" u="none" strike="noStrike" dirty="0">
                          <a:solidFill>
                            <a:srgbClr val="000000"/>
                          </a:solidFill>
                          <a:effectLst/>
                          <a:latin typeface="+mj-lt"/>
                        </a:rPr>
                        <a:t>Name</a:t>
                      </a:r>
                    </a:p>
                  </a:txBody>
                  <a:tcPr marL="12700" marR="12700" marT="12700" marB="0" anchor="b"/>
                </a:tc>
                <a:tc>
                  <a:txBody>
                    <a:bodyPr/>
                    <a:lstStyle/>
                    <a:p>
                      <a:pPr algn="ctr" fontAlgn="b"/>
                      <a:r>
                        <a:rPr lang="en-US" sz="1800" b="1" i="0" u="none" strike="noStrike" dirty="0">
                          <a:solidFill>
                            <a:srgbClr val="000000"/>
                          </a:solidFill>
                          <a:effectLst/>
                          <a:latin typeface="+mj-lt"/>
                        </a:rPr>
                        <a:t>lot</a:t>
                      </a:r>
                    </a:p>
                  </a:txBody>
                  <a:tcPr marL="12700" marR="12700" marT="12700" marB="0" anchor="b"/>
                </a:tc>
                <a:tc>
                  <a:txBody>
                    <a:bodyPr/>
                    <a:lstStyle/>
                    <a:p>
                      <a:pPr algn="ctr" fontAlgn="b"/>
                      <a:r>
                        <a:rPr lang="en-US" sz="1800" b="1" i="0" u="none" strike="noStrike" dirty="0">
                          <a:solidFill>
                            <a:srgbClr val="000000"/>
                          </a:solidFill>
                          <a:effectLst/>
                          <a:latin typeface="+mj-lt"/>
                        </a:rPr>
                        <a:t>rating</a:t>
                      </a:r>
                    </a:p>
                  </a:txBody>
                  <a:tcPr marL="12700" marR="12700" marT="12700" marB="0" anchor="b"/>
                </a:tc>
                <a:tc>
                  <a:txBody>
                    <a:bodyPr/>
                    <a:lstStyle/>
                    <a:p>
                      <a:pPr algn="ctr" fontAlgn="b"/>
                      <a:r>
                        <a:rPr lang="en-US" sz="1800" b="1" i="0" u="none" strike="noStrike" dirty="0" err="1">
                          <a:solidFill>
                            <a:srgbClr val="000000"/>
                          </a:solidFill>
                          <a:effectLst/>
                          <a:latin typeface="+mj-lt"/>
                        </a:rPr>
                        <a:t>hourly_wages</a:t>
                      </a:r>
                      <a:endParaRPr lang="en-US" sz="1800" b="1" i="0" u="none" strike="noStrike" dirty="0">
                        <a:solidFill>
                          <a:srgbClr val="000000"/>
                        </a:solidFill>
                        <a:effectLst/>
                        <a:latin typeface="+mj-lt"/>
                      </a:endParaRPr>
                    </a:p>
                  </a:txBody>
                  <a:tcPr marL="12700" marR="12700" marT="12700" marB="0" anchor="b"/>
                </a:tc>
                <a:tc>
                  <a:txBody>
                    <a:bodyPr/>
                    <a:lstStyle/>
                    <a:p>
                      <a:pPr algn="ctr" fontAlgn="b"/>
                      <a:r>
                        <a:rPr lang="en-US" sz="1800" b="1" i="0" u="none" strike="noStrike" dirty="0" err="1">
                          <a:solidFill>
                            <a:srgbClr val="000000"/>
                          </a:solidFill>
                          <a:effectLst/>
                          <a:latin typeface="+mj-lt"/>
                        </a:rPr>
                        <a:t>hours_worked</a:t>
                      </a:r>
                      <a:endParaRPr lang="en-US" sz="1800" b="1" i="0" u="none" strike="noStrike" dirty="0">
                        <a:solidFill>
                          <a:srgbClr val="000000"/>
                        </a:solidFill>
                        <a:effectLst/>
                        <a:latin typeface="+mj-lt"/>
                      </a:endParaRPr>
                    </a:p>
                  </a:txBody>
                  <a:tcPr marL="12700" marR="12700" marT="12700" marB="0" anchor="b"/>
                </a:tc>
              </a:tr>
              <a:tr h="608136">
                <a:tc>
                  <a:txBody>
                    <a:bodyPr/>
                    <a:lstStyle/>
                    <a:p>
                      <a:pPr algn="ctr" fontAlgn="b"/>
                      <a:r>
                        <a:rPr lang="en-US" sz="1800" b="0" i="0" u="none" strike="noStrike" dirty="0">
                          <a:solidFill>
                            <a:srgbClr val="000000"/>
                          </a:solidFill>
                          <a:effectLst/>
                          <a:latin typeface="+mj-lt"/>
                        </a:rPr>
                        <a:t>66032075</a:t>
                      </a:r>
                    </a:p>
                  </a:txBody>
                  <a:tcPr marL="12700" marR="12700" marT="12700" marB="0" anchor="b"/>
                </a:tc>
                <a:tc>
                  <a:txBody>
                    <a:bodyPr/>
                    <a:lstStyle/>
                    <a:p>
                      <a:pPr algn="ctr" fontAlgn="b"/>
                      <a:r>
                        <a:rPr lang="en-US" sz="1800" b="0" i="0" u="none" strike="noStrike" dirty="0" smtClean="0">
                          <a:solidFill>
                            <a:srgbClr val="000000"/>
                          </a:solidFill>
                          <a:effectLst/>
                          <a:latin typeface="+mj-lt"/>
                        </a:rPr>
                        <a:t>Don, </a:t>
                      </a:r>
                      <a:r>
                        <a:rPr lang="en-US" sz="1800" b="0" i="0" u="none" strike="noStrike" dirty="0">
                          <a:solidFill>
                            <a:srgbClr val="000000"/>
                          </a:solidFill>
                          <a:effectLst/>
                          <a:latin typeface="+mj-lt"/>
                        </a:rPr>
                        <a:t>Audrey </a:t>
                      </a:r>
                    </a:p>
                  </a:txBody>
                  <a:tcPr marL="12700" marR="12700" marT="12700" marB="0" anchor="b"/>
                </a:tc>
                <a:tc>
                  <a:txBody>
                    <a:bodyPr/>
                    <a:lstStyle/>
                    <a:p>
                      <a:pPr algn="ctr" fontAlgn="b"/>
                      <a:r>
                        <a:rPr lang="en-US" sz="1800" b="0" i="0" u="none" strike="noStrike" dirty="0">
                          <a:solidFill>
                            <a:srgbClr val="000000"/>
                          </a:solidFill>
                          <a:effectLst/>
                          <a:latin typeface="+mj-lt"/>
                        </a:rPr>
                        <a:t>48</a:t>
                      </a:r>
                    </a:p>
                  </a:txBody>
                  <a:tcPr marL="12700" marR="12700" marT="12700" marB="0" anchor="b"/>
                </a:tc>
                <a:tc>
                  <a:txBody>
                    <a:bodyPr/>
                    <a:lstStyle/>
                    <a:p>
                      <a:pPr algn="ctr" fontAlgn="b"/>
                      <a:r>
                        <a:rPr lang="en-US" sz="1800" b="0" i="0" u="none" strike="noStrike">
                          <a:solidFill>
                            <a:srgbClr val="000000"/>
                          </a:solidFill>
                          <a:effectLst/>
                          <a:latin typeface="+mj-lt"/>
                        </a:rPr>
                        <a:t>8</a:t>
                      </a:r>
                    </a:p>
                  </a:txBody>
                  <a:tcPr marL="12700" marR="12700" marT="12700" marB="0" anchor="b"/>
                </a:tc>
                <a:tc>
                  <a:txBody>
                    <a:bodyPr/>
                    <a:lstStyle/>
                    <a:p>
                      <a:pPr algn="ctr" fontAlgn="b"/>
                      <a:r>
                        <a:rPr lang="en-US" sz="1800" b="0" i="0" u="none" strike="noStrike">
                          <a:solidFill>
                            <a:srgbClr val="000000"/>
                          </a:solidFill>
                          <a:effectLst/>
                          <a:latin typeface="+mj-lt"/>
                        </a:rPr>
                        <a:t>20</a:t>
                      </a:r>
                    </a:p>
                  </a:txBody>
                  <a:tcPr marL="12700" marR="12700" marT="12700" marB="0" anchor="b"/>
                </a:tc>
                <a:tc>
                  <a:txBody>
                    <a:bodyPr/>
                    <a:lstStyle/>
                    <a:p>
                      <a:pPr algn="ctr" fontAlgn="b"/>
                      <a:r>
                        <a:rPr lang="en-US" sz="1800" b="0" i="0" u="none" strike="noStrike">
                          <a:solidFill>
                            <a:srgbClr val="000000"/>
                          </a:solidFill>
                          <a:effectLst/>
                          <a:latin typeface="+mj-lt"/>
                        </a:rPr>
                        <a:t>40</a:t>
                      </a:r>
                    </a:p>
                  </a:txBody>
                  <a:tcPr marL="12700" marR="12700" marT="12700" marB="0" anchor="b"/>
                </a:tc>
              </a:tr>
              <a:tr h="608136">
                <a:tc>
                  <a:txBody>
                    <a:bodyPr/>
                    <a:lstStyle/>
                    <a:p>
                      <a:pPr algn="ctr" fontAlgn="b"/>
                      <a:r>
                        <a:rPr lang="en-US" sz="1800" b="0" i="0" u="none" strike="noStrike" dirty="0">
                          <a:solidFill>
                            <a:srgbClr val="000000"/>
                          </a:solidFill>
                          <a:effectLst/>
                          <a:latin typeface="+mj-lt"/>
                        </a:rPr>
                        <a:t>65174889</a:t>
                      </a:r>
                    </a:p>
                  </a:txBody>
                  <a:tcPr marL="12700" marR="12700" marT="12700" marB="0" anchor="b"/>
                </a:tc>
                <a:tc>
                  <a:txBody>
                    <a:bodyPr/>
                    <a:lstStyle/>
                    <a:p>
                      <a:pPr algn="ctr" fontAlgn="b"/>
                      <a:r>
                        <a:rPr lang="en-US" sz="1800" b="0" i="0" u="none" strike="noStrike" dirty="0">
                          <a:solidFill>
                            <a:srgbClr val="000000"/>
                          </a:solidFill>
                          <a:effectLst/>
                          <a:latin typeface="+mj-lt"/>
                        </a:rPr>
                        <a:t>Gastineau, Tony T</a:t>
                      </a:r>
                    </a:p>
                  </a:txBody>
                  <a:tcPr marL="12700" marR="12700" marT="12700" marB="0" anchor="b"/>
                </a:tc>
                <a:tc>
                  <a:txBody>
                    <a:bodyPr/>
                    <a:lstStyle/>
                    <a:p>
                      <a:pPr algn="ctr" fontAlgn="b"/>
                      <a:r>
                        <a:rPr lang="en-US" sz="1800" b="0" i="0" u="none" strike="noStrike" dirty="0">
                          <a:solidFill>
                            <a:srgbClr val="000000"/>
                          </a:solidFill>
                          <a:effectLst/>
                          <a:latin typeface="+mj-lt"/>
                        </a:rPr>
                        <a:t>22</a:t>
                      </a:r>
                    </a:p>
                  </a:txBody>
                  <a:tcPr marL="12700" marR="12700" marT="12700" marB="0" anchor="b"/>
                </a:tc>
                <a:tc>
                  <a:txBody>
                    <a:bodyPr/>
                    <a:lstStyle/>
                    <a:p>
                      <a:pPr algn="ctr" fontAlgn="b"/>
                      <a:r>
                        <a:rPr lang="en-US" sz="1800" b="0" i="0" u="none" strike="noStrike">
                          <a:solidFill>
                            <a:srgbClr val="000000"/>
                          </a:solidFill>
                          <a:effectLst/>
                          <a:latin typeface="+mj-lt"/>
                        </a:rPr>
                        <a:t>8</a:t>
                      </a:r>
                    </a:p>
                  </a:txBody>
                  <a:tcPr marL="12700" marR="12700" marT="12700" marB="0" anchor="b"/>
                </a:tc>
                <a:tc>
                  <a:txBody>
                    <a:bodyPr/>
                    <a:lstStyle/>
                    <a:p>
                      <a:pPr algn="ctr" fontAlgn="b"/>
                      <a:r>
                        <a:rPr lang="en-US" sz="1800" b="0" i="0" u="none" strike="noStrike">
                          <a:solidFill>
                            <a:srgbClr val="000000"/>
                          </a:solidFill>
                          <a:effectLst/>
                          <a:latin typeface="+mj-lt"/>
                        </a:rPr>
                        <a:t>20</a:t>
                      </a:r>
                    </a:p>
                  </a:txBody>
                  <a:tcPr marL="12700" marR="12700" marT="12700" marB="0" anchor="b"/>
                </a:tc>
                <a:tc>
                  <a:txBody>
                    <a:bodyPr/>
                    <a:lstStyle/>
                    <a:p>
                      <a:pPr algn="ctr" fontAlgn="b"/>
                      <a:r>
                        <a:rPr lang="en-US" sz="1800" b="0" i="0" u="none" strike="noStrike">
                          <a:solidFill>
                            <a:srgbClr val="000000"/>
                          </a:solidFill>
                          <a:effectLst/>
                          <a:latin typeface="+mj-lt"/>
                        </a:rPr>
                        <a:t>30</a:t>
                      </a:r>
                    </a:p>
                  </a:txBody>
                  <a:tcPr marL="12700" marR="12700" marT="12700" marB="0" anchor="b"/>
                </a:tc>
              </a:tr>
              <a:tr h="608136">
                <a:tc>
                  <a:txBody>
                    <a:bodyPr/>
                    <a:lstStyle/>
                    <a:p>
                      <a:pPr algn="ctr" fontAlgn="b"/>
                      <a:r>
                        <a:rPr lang="en-US" sz="1800" b="0" i="0" u="none" strike="noStrike">
                          <a:solidFill>
                            <a:srgbClr val="000000"/>
                          </a:solidFill>
                          <a:effectLst/>
                          <a:latin typeface="+mj-lt"/>
                        </a:rPr>
                        <a:t>66486697</a:t>
                      </a:r>
                    </a:p>
                  </a:txBody>
                  <a:tcPr marL="12700" marR="12700" marT="12700" marB="0" anchor="b"/>
                </a:tc>
                <a:tc>
                  <a:txBody>
                    <a:bodyPr/>
                    <a:lstStyle/>
                    <a:p>
                      <a:pPr algn="ctr" fontAlgn="b"/>
                      <a:r>
                        <a:rPr lang="en-US" sz="1800" b="0" i="0" u="none" strike="noStrike" dirty="0" err="1">
                          <a:solidFill>
                            <a:srgbClr val="000000"/>
                          </a:solidFill>
                          <a:effectLst/>
                          <a:latin typeface="+mj-lt"/>
                        </a:rPr>
                        <a:t>Garidelli</a:t>
                      </a:r>
                      <a:r>
                        <a:rPr lang="en-US" sz="1800" b="0" i="0" u="none" strike="noStrike" dirty="0">
                          <a:solidFill>
                            <a:srgbClr val="000000"/>
                          </a:solidFill>
                          <a:effectLst/>
                          <a:latin typeface="+mj-lt"/>
                        </a:rPr>
                        <a:t>, Brett </a:t>
                      </a:r>
                    </a:p>
                  </a:txBody>
                  <a:tcPr marL="12700" marR="12700" marT="12700" marB="0" anchor="b"/>
                </a:tc>
                <a:tc>
                  <a:txBody>
                    <a:bodyPr/>
                    <a:lstStyle/>
                    <a:p>
                      <a:pPr algn="ctr" fontAlgn="b"/>
                      <a:r>
                        <a:rPr lang="en-US" sz="1800" b="0" i="0" u="none" strike="noStrike" dirty="0">
                          <a:solidFill>
                            <a:srgbClr val="000000"/>
                          </a:solidFill>
                          <a:effectLst/>
                          <a:latin typeface="+mj-lt"/>
                        </a:rPr>
                        <a:t>35</a:t>
                      </a:r>
                    </a:p>
                  </a:txBody>
                  <a:tcPr marL="12700" marR="12700" marT="12700" marB="0" anchor="b"/>
                </a:tc>
                <a:tc>
                  <a:txBody>
                    <a:bodyPr/>
                    <a:lstStyle/>
                    <a:p>
                      <a:pPr algn="ctr" fontAlgn="b"/>
                      <a:r>
                        <a:rPr lang="en-US" sz="1800" b="0" i="0" u="none" strike="noStrike" dirty="0">
                          <a:solidFill>
                            <a:srgbClr val="000000"/>
                          </a:solidFill>
                          <a:effectLst/>
                          <a:latin typeface="+mj-lt"/>
                        </a:rPr>
                        <a:t>5</a:t>
                      </a:r>
                    </a:p>
                  </a:txBody>
                  <a:tcPr marL="12700" marR="12700" marT="12700" marB="0" anchor="b"/>
                </a:tc>
                <a:tc>
                  <a:txBody>
                    <a:bodyPr/>
                    <a:lstStyle/>
                    <a:p>
                      <a:pPr algn="ctr" fontAlgn="b"/>
                      <a:r>
                        <a:rPr lang="en-US" sz="1800" b="0" i="0" u="none" strike="noStrike">
                          <a:solidFill>
                            <a:srgbClr val="000000"/>
                          </a:solidFill>
                          <a:effectLst/>
                          <a:latin typeface="+mj-lt"/>
                        </a:rPr>
                        <a:t>14</a:t>
                      </a:r>
                    </a:p>
                  </a:txBody>
                  <a:tcPr marL="12700" marR="12700" marT="12700" marB="0" anchor="b"/>
                </a:tc>
                <a:tc>
                  <a:txBody>
                    <a:bodyPr/>
                    <a:lstStyle/>
                    <a:p>
                      <a:pPr algn="ctr" fontAlgn="b"/>
                      <a:r>
                        <a:rPr lang="en-US" sz="1800" b="0" i="0" u="none" strike="noStrike">
                          <a:solidFill>
                            <a:srgbClr val="000000"/>
                          </a:solidFill>
                          <a:effectLst/>
                          <a:latin typeface="+mj-lt"/>
                        </a:rPr>
                        <a:t>30</a:t>
                      </a:r>
                    </a:p>
                  </a:txBody>
                  <a:tcPr marL="12700" marR="12700" marT="12700" marB="0" anchor="b"/>
                </a:tc>
              </a:tr>
              <a:tr h="608136">
                <a:tc>
                  <a:txBody>
                    <a:bodyPr/>
                    <a:lstStyle/>
                    <a:p>
                      <a:pPr algn="ctr" fontAlgn="b"/>
                      <a:r>
                        <a:rPr lang="en-US" sz="1800" b="0" i="0" u="none" strike="noStrike">
                          <a:solidFill>
                            <a:srgbClr val="000000"/>
                          </a:solidFill>
                          <a:effectLst/>
                          <a:latin typeface="+mj-lt"/>
                        </a:rPr>
                        <a:t>65525723</a:t>
                      </a:r>
                    </a:p>
                  </a:txBody>
                  <a:tcPr marL="12700" marR="12700" marT="12700" marB="0" anchor="b"/>
                </a:tc>
                <a:tc>
                  <a:txBody>
                    <a:bodyPr/>
                    <a:lstStyle/>
                    <a:p>
                      <a:pPr algn="ctr" fontAlgn="b"/>
                      <a:r>
                        <a:rPr lang="en-US" sz="1800" b="0" i="0" u="none" strike="noStrike" dirty="0" err="1">
                          <a:solidFill>
                            <a:srgbClr val="000000"/>
                          </a:solidFill>
                          <a:effectLst/>
                          <a:latin typeface="+mj-lt"/>
                        </a:rPr>
                        <a:t>Spriser</a:t>
                      </a:r>
                      <a:r>
                        <a:rPr lang="en-US" sz="1800" b="0" i="0" u="none" strike="noStrike" dirty="0">
                          <a:solidFill>
                            <a:srgbClr val="000000"/>
                          </a:solidFill>
                          <a:effectLst/>
                          <a:latin typeface="+mj-lt"/>
                        </a:rPr>
                        <a:t>, Morgan </a:t>
                      </a:r>
                    </a:p>
                  </a:txBody>
                  <a:tcPr marL="12700" marR="12700" marT="12700" marB="0" anchor="b"/>
                </a:tc>
                <a:tc>
                  <a:txBody>
                    <a:bodyPr/>
                    <a:lstStyle/>
                    <a:p>
                      <a:pPr algn="ctr" fontAlgn="b"/>
                      <a:r>
                        <a:rPr lang="en-US" sz="1800" b="0" i="0" u="none" strike="noStrike" dirty="0">
                          <a:solidFill>
                            <a:srgbClr val="000000"/>
                          </a:solidFill>
                          <a:effectLst/>
                          <a:latin typeface="+mj-lt"/>
                        </a:rPr>
                        <a:t>35</a:t>
                      </a:r>
                    </a:p>
                  </a:txBody>
                  <a:tcPr marL="12700" marR="12700" marT="12700" marB="0" anchor="b"/>
                </a:tc>
                <a:tc>
                  <a:txBody>
                    <a:bodyPr/>
                    <a:lstStyle/>
                    <a:p>
                      <a:pPr algn="ctr" fontAlgn="b"/>
                      <a:r>
                        <a:rPr lang="en-US" sz="1800" b="0" i="0" u="none" strike="noStrike">
                          <a:solidFill>
                            <a:srgbClr val="000000"/>
                          </a:solidFill>
                          <a:effectLst/>
                          <a:latin typeface="+mj-lt"/>
                        </a:rPr>
                        <a:t>5</a:t>
                      </a:r>
                    </a:p>
                  </a:txBody>
                  <a:tcPr marL="12700" marR="12700" marT="12700" marB="0" anchor="b"/>
                </a:tc>
                <a:tc>
                  <a:txBody>
                    <a:bodyPr/>
                    <a:lstStyle/>
                    <a:p>
                      <a:pPr algn="ctr" fontAlgn="b"/>
                      <a:r>
                        <a:rPr lang="en-US" sz="1800" b="0" i="0" u="none" strike="noStrike" dirty="0">
                          <a:solidFill>
                            <a:srgbClr val="000000"/>
                          </a:solidFill>
                          <a:effectLst/>
                          <a:latin typeface="+mj-lt"/>
                        </a:rPr>
                        <a:t>14</a:t>
                      </a:r>
                    </a:p>
                  </a:txBody>
                  <a:tcPr marL="12700" marR="12700" marT="12700" marB="0" anchor="b"/>
                </a:tc>
                <a:tc>
                  <a:txBody>
                    <a:bodyPr/>
                    <a:lstStyle/>
                    <a:p>
                      <a:pPr algn="ctr" fontAlgn="b"/>
                      <a:r>
                        <a:rPr lang="en-US" sz="1800" b="0" i="0" u="none" strike="noStrike" dirty="0">
                          <a:solidFill>
                            <a:srgbClr val="000000"/>
                          </a:solidFill>
                          <a:effectLst/>
                          <a:latin typeface="+mj-lt"/>
                        </a:rPr>
                        <a:t>32</a:t>
                      </a:r>
                    </a:p>
                  </a:txBody>
                  <a:tcPr marL="12700" marR="12700" marT="12700" marB="0" anchor="b"/>
                </a:tc>
              </a:tr>
              <a:tr h="522590">
                <a:tc>
                  <a:txBody>
                    <a:bodyPr/>
                    <a:lstStyle/>
                    <a:p>
                      <a:pPr algn="ctr" fontAlgn="b"/>
                      <a:r>
                        <a:rPr lang="en-US" sz="1800" b="0" i="0" u="none" strike="noStrike">
                          <a:solidFill>
                            <a:srgbClr val="000000"/>
                          </a:solidFill>
                          <a:effectLst/>
                          <a:latin typeface="+mj-lt"/>
                        </a:rPr>
                        <a:t>90290134</a:t>
                      </a:r>
                    </a:p>
                  </a:txBody>
                  <a:tcPr marL="12700" marR="12700" marT="12700" marB="0" anchor="b"/>
                </a:tc>
                <a:tc>
                  <a:txBody>
                    <a:bodyPr/>
                    <a:lstStyle/>
                    <a:p>
                      <a:pPr algn="ctr" fontAlgn="b"/>
                      <a:r>
                        <a:rPr lang="en-US" sz="1800" b="0" i="0" u="none" strike="noStrike" dirty="0">
                          <a:solidFill>
                            <a:srgbClr val="000000"/>
                          </a:solidFill>
                          <a:effectLst/>
                          <a:latin typeface="+mj-lt"/>
                        </a:rPr>
                        <a:t>Marcus, Al</a:t>
                      </a:r>
                    </a:p>
                  </a:txBody>
                  <a:tcPr marL="12700" marR="12700" marT="12700" marB="0" anchor="b"/>
                </a:tc>
                <a:tc>
                  <a:txBody>
                    <a:bodyPr/>
                    <a:lstStyle/>
                    <a:p>
                      <a:pPr algn="ctr" fontAlgn="b"/>
                      <a:r>
                        <a:rPr lang="en-US" sz="1800" b="0" i="0" u="none" strike="noStrike" dirty="0">
                          <a:solidFill>
                            <a:srgbClr val="000000"/>
                          </a:solidFill>
                          <a:effectLst/>
                          <a:latin typeface="+mj-lt"/>
                        </a:rPr>
                        <a:t>35</a:t>
                      </a:r>
                    </a:p>
                  </a:txBody>
                  <a:tcPr marL="12700" marR="12700" marT="12700" marB="0" anchor="b"/>
                </a:tc>
                <a:tc>
                  <a:txBody>
                    <a:bodyPr/>
                    <a:lstStyle/>
                    <a:p>
                      <a:pPr algn="ctr" fontAlgn="b"/>
                      <a:r>
                        <a:rPr lang="en-US" sz="1800" b="0" i="0" u="none" strike="noStrike" dirty="0">
                          <a:solidFill>
                            <a:srgbClr val="000000"/>
                          </a:solidFill>
                          <a:effectLst/>
                          <a:latin typeface="+mj-lt"/>
                        </a:rPr>
                        <a:t>8</a:t>
                      </a:r>
                    </a:p>
                  </a:txBody>
                  <a:tcPr marL="12700" marR="12700" marT="12700" marB="0" anchor="b"/>
                </a:tc>
                <a:tc>
                  <a:txBody>
                    <a:bodyPr/>
                    <a:lstStyle/>
                    <a:p>
                      <a:pPr algn="ctr" fontAlgn="b"/>
                      <a:r>
                        <a:rPr lang="en-US" sz="1800" b="0" i="0" u="none" strike="noStrike" dirty="0">
                          <a:solidFill>
                            <a:srgbClr val="000000"/>
                          </a:solidFill>
                          <a:effectLst/>
                          <a:latin typeface="+mj-lt"/>
                        </a:rPr>
                        <a:t>20</a:t>
                      </a:r>
                    </a:p>
                  </a:txBody>
                  <a:tcPr marL="12700" marR="12700" marT="12700" marB="0" anchor="b"/>
                </a:tc>
                <a:tc>
                  <a:txBody>
                    <a:bodyPr/>
                    <a:lstStyle/>
                    <a:p>
                      <a:pPr algn="ctr" fontAlgn="b"/>
                      <a:r>
                        <a:rPr lang="en-US" sz="1800" b="0" i="0" u="none" strike="noStrike" dirty="0">
                          <a:solidFill>
                            <a:srgbClr val="000000"/>
                          </a:solidFill>
                          <a:effectLst/>
                          <a:latin typeface="+mj-lt"/>
                        </a:rPr>
                        <a:t>40</a:t>
                      </a:r>
                    </a:p>
                  </a:txBody>
                  <a:tcPr marL="12700" marR="12700" marT="12700" marB="0" anchor="b"/>
                </a:tc>
              </a:tr>
            </a:tbl>
          </a:graphicData>
        </a:graphic>
      </p:graphicFrame>
      <p:sp>
        <p:nvSpPr>
          <p:cNvPr id="6" name="TextBox 5"/>
          <p:cNvSpPr txBox="1"/>
          <p:nvPr/>
        </p:nvSpPr>
        <p:spPr>
          <a:xfrm>
            <a:off x="478590" y="5294366"/>
            <a:ext cx="8208210" cy="1015663"/>
          </a:xfrm>
          <a:prstGeom prst="rect">
            <a:avLst/>
          </a:prstGeom>
          <a:noFill/>
        </p:spPr>
        <p:txBody>
          <a:bodyPr wrap="square" rtlCol="0">
            <a:spAutoFit/>
          </a:bodyPr>
          <a:lstStyle/>
          <a:p>
            <a:r>
              <a:rPr lang="en-US" sz="2000" dirty="0" err="1" smtClean="0"/>
              <a:t>Hourly_Emps</a:t>
            </a:r>
            <a:r>
              <a:rPr lang="en-US" sz="2000" dirty="0" smtClean="0"/>
              <a:t>(</a:t>
            </a:r>
            <a:r>
              <a:rPr lang="en-US" sz="2000" b="1" u="sng" dirty="0" err="1" smtClean="0"/>
              <a:t>ssn</a:t>
            </a:r>
            <a:r>
              <a:rPr lang="en-US" sz="2000" dirty="0" smtClean="0"/>
              <a:t>, name, lot, rating, </a:t>
            </a:r>
            <a:r>
              <a:rPr lang="en-US" sz="2000" dirty="0" err="1" smtClean="0"/>
              <a:t>hourly_wages</a:t>
            </a:r>
            <a:r>
              <a:rPr lang="en-US" sz="2000" dirty="0" smtClean="0"/>
              <a:t>, </a:t>
            </a:r>
            <a:r>
              <a:rPr lang="en-US" sz="2000" dirty="0" err="1" smtClean="0"/>
              <a:t>hours_worked</a:t>
            </a:r>
            <a:r>
              <a:rPr lang="en-US" sz="2000" dirty="0" smtClean="0"/>
              <a:t>)</a:t>
            </a:r>
          </a:p>
          <a:p>
            <a:endParaRPr lang="en-US" sz="2000" dirty="0"/>
          </a:p>
          <a:p>
            <a:r>
              <a:rPr lang="en-US" sz="2000" dirty="0" smtClean="0"/>
              <a:t>Problem: </a:t>
            </a:r>
            <a:r>
              <a:rPr lang="en-US" sz="2000" b="1" dirty="0" err="1" smtClean="0"/>
              <a:t>hourly_wages</a:t>
            </a:r>
            <a:r>
              <a:rPr lang="en-US" sz="2000" dirty="0" smtClean="0"/>
              <a:t> depends on </a:t>
            </a:r>
            <a:r>
              <a:rPr lang="en-US" sz="2000" b="1" dirty="0" smtClean="0"/>
              <a:t>rating</a:t>
            </a:r>
            <a:r>
              <a:rPr lang="en-US" sz="2000" dirty="0" smtClean="0"/>
              <a:t>, but </a:t>
            </a:r>
            <a:r>
              <a:rPr lang="en-US" sz="2000" b="1" dirty="0" smtClean="0"/>
              <a:t>rating</a:t>
            </a:r>
            <a:r>
              <a:rPr lang="en-US" sz="2000" dirty="0" smtClean="0"/>
              <a:t> is not a key.</a:t>
            </a:r>
            <a:endParaRPr lang="en-US" sz="2000" dirty="0"/>
          </a:p>
        </p:txBody>
      </p:sp>
    </p:spTree>
    <p:extLst>
      <p:ext uri="{BB962C8B-B14F-4D97-AF65-F5344CB8AC3E}">
        <p14:creationId xmlns:p14="http://schemas.microsoft.com/office/powerpoint/2010/main" val="2612345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Decompositions</a:t>
            </a:r>
            <a:endParaRPr lang="en-US" dirty="0"/>
          </a:p>
        </p:txBody>
      </p:sp>
      <p:sp>
        <p:nvSpPr>
          <p:cNvPr id="3" name="Slide Number Placeholder 2"/>
          <p:cNvSpPr>
            <a:spLocks noGrp="1"/>
          </p:cNvSpPr>
          <p:nvPr>
            <p:ph type="sldNum" sz="quarter" idx="12"/>
          </p:nvPr>
        </p:nvSpPr>
        <p:spPr/>
        <p:txBody>
          <a:bodyPr/>
          <a:lstStyle/>
          <a:p>
            <a:fld id="{3ADB7DDC-E690-984E-A3ED-8E653AFEABF1}" type="slidenum">
              <a:rPr lang="en-US" smtClean="0"/>
              <a:t>29</a:t>
            </a:fld>
            <a:endParaRPr lang="en-US"/>
          </a:p>
        </p:txBody>
      </p:sp>
      <p:sp>
        <p:nvSpPr>
          <p:cNvPr id="4" name="TextBox 3"/>
          <p:cNvSpPr txBox="1"/>
          <p:nvPr/>
        </p:nvSpPr>
        <p:spPr>
          <a:xfrm>
            <a:off x="935790" y="1818219"/>
            <a:ext cx="8208210" cy="1015663"/>
          </a:xfrm>
          <a:prstGeom prst="rect">
            <a:avLst/>
          </a:prstGeom>
          <a:noFill/>
        </p:spPr>
        <p:txBody>
          <a:bodyPr wrap="square" rtlCol="0">
            <a:spAutoFit/>
          </a:bodyPr>
          <a:lstStyle/>
          <a:p>
            <a:r>
              <a:rPr lang="en-US" sz="2000" b="1" dirty="0" smtClean="0"/>
              <a:t>OLD:</a:t>
            </a:r>
          </a:p>
          <a:p>
            <a:endParaRPr lang="en-US" sz="2000" b="1" dirty="0" smtClean="0"/>
          </a:p>
          <a:p>
            <a:r>
              <a:rPr lang="en-US" sz="2000" dirty="0" err="1" smtClean="0"/>
              <a:t>Hourly_Emps</a:t>
            </a:r>
            <a:r>
              <a:rPr lang="en-US" sz="2000" dirty="0" smtClean="0"/>
              <a:t>(</a:t>
            </a:r>
            <a:r>
              <a:rPr lang="en-US" sz="2000" b="1" u="sng" dirty="0" err="1" smtClean="0"/>
              <a:t>ssn</a:t>
            </a:r>
            <a:r>
              <a:rPr lang="en-US" sz="2000" dirty="0" smtClean="0"/>
              <a:t>, name, lot, rating, </a:t>
            </a:r>
            <a:r>
              <a:rPr lang="en-US" sz="2000" dirty="0" err="1" smtClean="0"/>
              <a:t>hourly_wages</a:t>
            </a:r>
            <a:r>
              <a:rPr lang="en-US" sz="2000" dirty="0" smtClean="0"/>
              <a:t>, </a:t>
            </a:r>
            <a:r>
              <a:rPr lang="en-US" sz="2000" dirty="0" err="1" smtClean="0"/>
              <a:t>hours_worked</a:t>
            </a:r>
            <a:r>
              <a:rPr lang="en-US" sz="2000" dirty="0"/>
              <a:t>)</a:t>
            </a:r>
          </a:p>
        </p:txBody>
      </p:sp>
      <p:sp>
        <p:nvSpPr>
          <p:cNvPr id="5" name="TextBox 4"/>
          <p:cNvSpPr txBox="1"/>
          <p:nvPr/>
        </p:nvSpPr>
        <p:spPr>
          <a:xfrm>
            <a:off x="935790" y="3481251"/>
            <a:ext cx="8208210" cy="1631216"/>
          </a:xfrm>
          <a:prstGeom prst="rect">
            <a:avLst/>
          </a:prstGeom>
          <a:noFill/>
        </p:spPr>
        <p:txBody>
          <a:bodyPr wrap="square" rtlCol="0">
            <a:spAutoFit/>
          </a:bodyPr>
          <a:lstStyle/>
          <a:p>
            <a:r>
              <a:rPr lang="en-US" sz="2000" b="1" dirty="0" smtClean="0"/>
              <a:t>NEW:</a:t>
            </a:r>
          </a:p>
          <a:p>
            <a:endParaRPr lang="en-US" sz="2000" b="1" dirty="0" smtClean="0"/>
          </a:p>
          <a:p>
            <a:r>
              <a:rPr lang="en-US" sz="2000" dirty="0" smtClean="0"/>
              <a:t>Hourly_Emps2(</a:t>
            </a:r>
            <a:r>
              <a:rPr lang="en-US" sz="2000" b="1" u="sng" dirty="0" err="1" smtClean="0"/>
              <a:t>ssn</a:t>
            </a:r>
            <a:r>
              <a:rPr lang="en-US" sz="2000" dirty="0" smtClean="0"/>
              <a:t>, name, lot, rating, </a:t>
            </a:r>
            <a:r>
              <a:rPr lang="en-US" sz="2000" dirty="0" err="1" smtClean="0"/>
              <a:t>hours_worked</a:t>
            </a:r>
            <a:r>
              <a:rPr lang="en-US" sz="2000" dirty="0" smtClean="0"/>
              <a:t>)</a:t>
            </a:r>
          </a:p>
          <a:p>
            <a:endParaRPr lang="en-US" sz="2000" dirty="0" smtClean="0"/>
          </a:p>
          <a:p>
            <a:r>
              <a:rPr lang="en-US" sz="2000" dirty="0" smtClean="0"/>
              <a:t>Wages(</a:t>
            </a:r>
            <a:r>
              <a:rPr lang="en-US" sz="2000" b="1" u="sng" dirty="0" smtClean="0"/>
              <a:t>rating,</a:t>
            </a:r>
            <a:r>
              <a:rPr lang="en-US" sz="2000" dirty="0" smtClean="0"/>
              <a:t> </a:t>
            </a:r>
            <a:r>
              <a:rPr lang="en-US" sz="2000" dirty="0" err="1" smtClean="0"/>
              <a:t>hourly_wages</a:t>
            </a:r>
            <a:r>
              <a:rPr lang="en-US" sz="2000" dirty="0" smtClean="0"/>
              <a:t>)</a:t>
            </a:r>
            <a:endParaRPr lang="en-US" sz="2000" u="sng" dirty="0"/>
          </a:p>
        </p:txBody>
      </p:sp>
    </p:spTree>
    <p:extLst>
      <p:ext uri="{BB962C8B-B14F-4D97-AF65-F5344CB8AC3E}">
        <p14:creationId xmlns:p14="http://schemas.microsoft.com/office/powerpoint/2010/main" val="16377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and Expectations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ADB7DDC-E690-984E-A3ED-8E653AFEABF1}" type="slidenum">
              <a:rPr lang="en-US" smtClean="0"/>
              <a:t>3</a:t>
            </a:fld>
            <a:endParaRPr lang="en-US"/>
          </a:p>
        </p:txBody>
      </p:sp>
    </p:spTree>
    <p:extLst>
      <p:ext uri="{BB962C8B-B14F-4D97-AF65-F5344CB8AC3E}">
        <p14:creationId xmlns:p14="http://schemas.microsoft.com/office/powerpoint/2010/main" val="847648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related to Decompositions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arenR"/>
            </a:pPr>
            <a:r>
              <a:rPr lang="en-US" dirty="0" smtClean="0"/>
              <a:t>Do we need to decompose a relation?</a:t>
            </a:r>
          </a:p>
          <a:p>
            <a:pPr marL="0" indent="0">
              <a:buNone/>
            </a:pPr>
            <a:endParaRPr lang="en-US" dirty="0"/>
          </a:p>
          <a:p>
            <a:pPr marL="514350" indent="-514350">
              <a:buAutoNum type="arabicParenR"/>
            </a:pPr>
            <a:r>
              <a:rPr lang="en-US" dirty="0" smtClean="0"/>
              <a:t>What problems (if any) arise with a decomposition</a:t>
            </a:r>
            <a:r>
              <a:rPr lang="en-US" dirty="0"/>
              <a:t>?</a:t>
            </a:r>
          </a:p>
          <a:p>
            <a:pPr marL="914400" lvl="1" indent="-514350"/>
            <a:r>
              <a:rPr lang="en-US" dirty="0" smtClean="0"/>
              <a:t>information can be lost</a:t>
            </a:r>
          </a:p>
          <a:p>
            <a:pPr marL="914400" lvl="1" indent="-514350"/>
            <a:r>
              <a:rPr lang="en-US" dirty="0" smtClean="0"/>
              <a:t>dependencies can be lost</a:t>
            </a:r>
          </a:p>
          <a:p>
            <a:pPr marL="914400" lvl="1" indent="-514350"/>
            <a:endParaRPr lang="en-US" dirty="0"/>
          </a:p>
          <a:p>
            <a:pPr marL="0" indent="0">
              <a:buNone/>
            </a:pPr>
            <a:r>
              <a:rPr lang="en-US" dirty="0" smtClean="0"/>
              <a:t>3) In some </a:t>
            </a:r>
            <a:r>
              <a:rPr lang="en-US" i="1" dirty="0" smtClean="0"/>
              <a:t>normal forms, </a:t>
            </a:r>
            <a:r>
              <a:rPr lang="en-US" dirty="0" smtClean="0"/>
              <a:t>we know certain problems cannot arise</a:t>
            </a:r>
          </a:p>
        </p:txBody>
      </p:sp>
      <p:sp>
        <p:nvSpPr>
          <p:cNvPr id="4" name="Slide Number Placeholder 3"/>
          <p:cNvSpPr>
            <a:spLocks noGrp="1"/>
          </p:cNvSpPr>
          <p:nvPr>
            <p:ph type="sldNum" sz="quarter" idx="12"/>
          </p:nvPr>
        </p:nvSpPr>
        <p:spPr/>
        <p:txBody>
          <a:bodyPr/>
          <a:lstStyle/>
          <a:p>
            <a:fld id="{3ADB7DDC-E690-984E-A3ED-8E653AFEABF1}" type="slidenum">
              <a:rPr lang="en-US" smtClean="0"/>
              <a:t>30</a:t>
            </a:fld>
            <a:endParaRPr lang="en-US"/>
          </a:p>
        </p:txBody>
      </p:sp>
    </p:spTree>
    <p:extLst>
      <p:ext uri="{BB962C8B-B14F-4D97-AF65-F5344CB8AC3E}">
        <p14:creationId xmlns:p14="http://schemas.microsoft.com/office/powerpoint/2010/main" val="4061642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Dependency (FD)</a:t>
            </a:r>
            <a:endParaRPr lang="en-US" dirty="0"/>
          </a:p>
        </p:txBody>
      </p:sp>
      <p:sp>
        <p:nvSpPr>
          <p:cNvPr id="3" name="Content Placeholder 2"/>
          <p:cNvSpPr>
            <a:spLocks noGrp="1"/>
          </p:cNvSpPr>
          <p:nvPr>
            <p:ph idx="1"/>
          </p:nvPr>
        </p:nvSpPr>
        <p:spPr/>
        <p:txBody>
          <a:bodyPr/>
          <a:lstStyle/>
          <a:p>
            <a:r>
              <a:rPr lang="en-US" sz="2400" dirty="0" smtClean="0"/>
              <a:t>An integrity constraint that generalizes the concept of a key</a:t>
            </a:r>
          </a:p>
          <a:p>
            <a:endParaRPr lang="en-US" sz="2400" dirty="0" smtClean="0"/>
          </a:p>
          <a:p>
            <a:r>
              <a:rPr lang="en-US" sz="2400" dirty="0" smtClean="0"/>
              <a:t>Let R be a relation schema, and X and Y be nonempty sets of attributes of R.</a:t>
            </a:r>
          </a:p>
          <a:p>
            <a:endParaRPr lang="en-US" sz="2400" dirty="0" smtClean="0"/>
          </a:p>
          <a:p>
            <a:r>
              <a:rPr lang="en-US" sz="2400" dirty="0" smtClean="0"/>
              <a:t>An instance r of R satisfies the FD X </a:t>
            </a:r>
            <a:r>
              <a:rPr lang="en-US" sz="2400" dirty="0" smtClean="0">
                <a:sym typeface="Wingdings"/>
              </a:rPr>
              <a:t> Y if the following is true for every pair of tuples t1 and t2 in r:</a:t>
            </a:r>
          </a:p>
          <a:p>
            <a:pPr lvl="1"/>
            <a:r>
              <a:rPr lang="en-US" sz="2000" dirty="0" smtClean="0">
                <a:sym typeface="Wingdings"/>
              </a:rPr>
              <a:t>If t1.X = t2.X, then t1.Y = t2.Y</a:t>
            </a:r>
            <a:endParaRPr lang="en-US" sz="2000" dirty="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31</a:t>
            </a:fld>
            <a:endParaRPr lang="en-US"/>
          </a:p>
        </p:txBody>
      </p:sp>
    </p:spTree>
    <p:extLst>
      <p:ext uri="{BB962C8B-B14F-4D97-AF65-F5344CB8AC3E}">
        <p14:creationId xmlns:p14="http://schemas.microsoft.com/office/powerpoint/2010/main" val="1120635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Satisfies AB -&gt; C</a:t>
            </a:r>
            <a:endParaRPr lang="en-US" dirty="0"/>
          </a:p>
        </p:txBody>
      </p:sp>
      <p:sp>
        <p:nvSpPr>
          <p:cNvPr id="3" name="Slide Number Placeholder 2"/>
          <p:cNvSpPr>
            <a:spLocks noGrp="1"/>
          </p:cNvSpPr>
          <p:nvPr>
            <p:ph type="sldNum" sz="quarter" idx="12"/>
          </p:nvPr>
        </p:nvSpPr>
        <p:spPr/>
        <p:txBody>
          <a:bodyPr/>
          <a:lstStyle/>
          <a:p>
            <a:fld id="{3ADB7DDC-E690-984E-A3ED-8E653AFEABF1}" type="slidenum">
              <a:rPr lang="en-US" smtClean="0"/>
              <a:t>32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84866118"/>
              </p:ext>
            </p:extLst>
          </p:nvPr>
        </p:nvGraphicFramePr>
        <p:xfrm>
          <a:off x="1524000" y="2105526"/>
          <a:ext cx="6096000" cy="22860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sz="2400" dirty="0" smtClean="0"/>
                        <a:t>A</a:t>
                      </a:r>
                      <a:endParaRPr lang="en-US" sz="2400" dirty="0"/>
                    </a:p>
                  </a:txBody>
                  <a:tcPr/>
                </a:tc>
                <a:tc>
                  <a:txBody>
                    <a:bodyPr/>
                    <a:lstStyle/>
                    <a:p>
                      <a:r>
                        <a:rPr lang="en-US" sz="2400" dirty="0" smtClean="0"/>
                        <a:t>B</a:t>
                      </a:r>
                      <a:endParaRPr lang="en-US" sz="2400" dirty="0"/>
                    </a:p>
                  </a:txBody>
                  <a:tcPr/>
                </a:tc>
                <a:tc>
                  <a:txBody>
                    <a:bodyPr/>
                    <a:lstStyle/>
                    <a:p>
                      <a:r>
                        <a:rPr lang="en-US" sz="2400" dirty="0" smtClean="0"/>
                        <a:t>C</a:t>
                      </a:r>
                      <a:endParaRPr lang="en-US" sz="2400" dirty="0"/>
                    </a:p>
                  </a:txBody>
                  <a:tcPr/>
                </a:tc>
                <a:tc>
                  <a:txBody>
                    <a:bodyPr/>
                    <a:lstStyle/>
                    <a:p>
                      <a:r>
                        <a:rPr lang="en-US" sz="2400" dirty="0" smtClean="0"/>
                        <a:t>D</a:t>
                      </a:r>
                      <a:endParaRPr lang="en-US" sz="2400" dirty="0"/>
                    </a:p>
                  </a:txBody>
                  <a:tcPr/>
                </a:tc>
              </a:tr>
              <a:tr h="370840">
                <a:tc>
                  <a:txBody>
                    <a:bodyPr/>
                    <a:lstStyle/>
                    <a:p>
                      <a:r>
                        <a:rPr lang="en-US" sz="2400" dirty="0" smtClean="0"/>
                        <a:t>a1</a:t>
                      </a:r>
                      <a:endParaRPr lang="en-US" sz="2400" dirty="0"/>
                    </a:p>
                  </a:txBody>
                  <a:tcPr/>
                </a:tc>
                <a:tc>
                  <a:txBody>
                    <a:bodyPr/>
                    <a:lstStyle/>
                    <a:p>
                      <a:r>
                        <a:rPr lang="en-US" sz="2400" dirty="0" smtClean="0"/>
                        <a:t>b1</a:t>
                      </a:r>
                      <a:endParaRPr lang="en-US" sz="2400" dirty="0"/>
                    </a:p>
                  </a:txBody>
                  <a:tcPr/>
                </a:tc>
                <a:tc>
                  <a:txBody>
                    <a:bodyPr/>
                    <a:lstStyle/>
                    <a:p>
                      <a:r>
                        <a:rPr lang="en-US" sz="2400" dirty="0" smtClean="0"/>
                        <a:t>c1</a:t>
                      </a:r>
                      <a:endParaRPr lang="en-US" sz="2400" dirty="0"/>
                    </a:p>
                  </a:txBody>
                  <a:tcPr/>
                </a:tc>
                <a:tc>
                  <a:txBody>
                    <a:bodyPr/>
                    <a:lstStyle/>
                    <a:p>
                      <a:r>
                        <a:rPr lang="en-US" sz="2400" dirty="0" smtClean="0"/>
                        <a:t>d1</a:t>
                      </a:r>
                      <a:endParaRPr lang="en-US" sz="2400" dirty="0"/>
                    </a:p>
                  </a:txBody>
                  <a:tcPr/>
                </a:tc>
              </a:tr>
              <a:tr h="370840">
                <a:tc>
                  <a:txBody>
                    <a:bodyPr/>
                    <a:lstStyle/>
                    <a:p>
                      <a:r>
                        <a:rPr kumimoji="0" lang="en-US" sz="2400" b="0" i="0" u="none" strike="noStrike" kern="1200" cap="none" spc="0" normalizeH="0" baseline="0" noProof="0" dirty="0" smtClean="0">
                          <a:ln>
                            <a:noFill/>
                          </a:ln>
                          <a:solidFill>
                            <a:prstClr val="black"/>
                          </a:solidFill>
                          <a:effectLst/>
                          <a:uLnTx/>
                          <a:uFillTx/>
                          <a:latin typeface="+mn-lt"/>
                          <a:ea typeface="+mn-ea"/>
                          <a:cs typeface="+mn-cs"/>
                        </a:rPr>
                        <a:t>a1</a:t>
                      </a:r>
                      <a:endParaRPr lang="en-US"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b1</a:t>
                      </a:r>
                    </a:p>
                  </a:txBody>
                  <a:tcPr/>
                </a:tc>
                <a:tc>
                  <a:txBody>
                    <a:bodyPr/>
                    <a:lstStyle/>
                    <a:p>
                      <a:r>
                        <a:rPr lang="en-US" sz="2400" dirty="0" smtClean="0"/>
                        <a:t>c1</a:t>
                      </a:r>
                      <a:endParaRPr lang="en-US" sz="2400" dirty="0"/>
                    </a:p>
                  </a:txBody>
                  <a:tcPr/>
                </a:tc>
                <a:tc>
                  <a:txBody>
                    <a:bodyPr/>
                    <a:lstStyle/>
                    <a:p>
                      <a:r>
                        <a:rPr lang="en-US" sz="2400" dirty="0" smtClean="0"/>
                        <a:t>d2</a:t>
                      </a:r>
                      <a:endParaRPr lang="en-US" sz="2400" dirty="0"/>
                    </a:p>
                  </a:txBody>
                  <a:tcPr/>
                </a:tc>
              </a:tr>
              <a:tr h="370840">
                <a:tc>
                  <a:txBody>
                    <a:bodyPr/>
                    <a:lstStyle/>
                    <a:p>
                      <a:r>
                        <a:rPr lang="en-US" sz="2400" dirty="0" smtClean="0"/>
                        <a:t>a1</a:t>
                      </a:r>
                      <a:endParaRPr lang="en-US" sz="2400" dirty="0"/>
                    </a:p>
                  </a:txBody>
                  <a:tcPr/>
                </a:tc>
                <a:tc>
                  <a:txBody>
                    <a:bodyPr/>
                    <a:lstStyle/>
                    <a:p>
                      <a:r>
                        <a:rPr lang="en-US" sz="2400" dirty="0" smtClean="0"/>
                        <a:t>b2</a:t>
                      </a:r>
                      <a:endParaRPr lang="en-US" sz="2400" dirty="0"/>
                    </a:p>
                  </a:txBody>
                  <a:tcPr/>
                </a:tc>
                <a:tc>
                  <a:txBody>
                    <a:bodyPr/>
                    <a:lstStyle/>
                    <a:p>
                      <a:r>
                        <a:rPr lang="en-US" sz="2400" dirty="0" smtClean="0"/>
                        <a:t>c2</a:t>
                      </a:r>
                      <a:endParaRPr lang="en-US" sz="2400" dirty="0"/>
                    </a:p>
                  </a:txBody>
                  <a:tcPr/>
                </a:tc>
                <a:tc>
                  <a:txBody>
                    <a:bodyPr/>
                    <a:lstStyle/>
                    <a:p>
                      <a:r>
                        <a:rPr lang="en-US" sz="2400" dirty="0" smtClean="0"/>
                        <a:t>d1</a:t>
                      </a:r>
                      <a:endParaRPr lang="en-US" sz="2400" dirty="0"/>
                    </a:p>
                  </a:txBody>
                  <a:tcPr/>
                </a:tc>
              </a:tr>
              <a:tr h="370840">
                <a:tc>
                  <a:txBody>
                    <a:bodyPr/>
                    <a:lstStyle/>
                    <a:p>
                      <a:r>
                        <a:rPr lang="en-US" sz="2400" dirty="0" smtClean="0"/>
                        <a:t>a2</a:t>
                      </a:r>
                      <a:endParaRPr lang="en-US" sz="2400" dirty="0"/>
                    </a:p>
                  </a:txBody>
                  <a:tcPr/>
                </a:tc>
                <a:tc>
                  <a:txBody>
                    <a:bodyPr/>
                    <a:lstStyle/>
                    <a:p>
                      <a:r>
                        <a:rPr lang="en-US" sz="2400" dirty="0" smtClean="0"/>
                        <a:t>b1</a:t>
                      </a:r>
                      <a:endParaRPr lang="en-US" sz="2400" dirty="0"/>
                    </a:p>
                  </a:txBody>
                  <a:tcPr/>
                </a:tc>
                <a:tc>
                  <a:txBody>
                    <a:bodyPr/>
                    <a:lstStyle/>
                    <a:p>
                      <a:r>
                        <a:rPr lang="en-US" sz="2400" dirty="0" smtClean="0"/>
                        <a:t>c3</a:t>
                      </a:r>
                      <a:endParaRPr lang="en-US" sz="2400" dirty="0"/>
                    </a:p>
                  </a:txBody>
                  <a:tcPr/>
                </a:tc>
                <a:tc>
                  <a:txBody>
                    <a:bodyPr/>
                    <a:lstStyle/>
                    <a:p>
                      <a:r>
                        <a:rPr lang="en-US" sz="2400" dirty="0" smtClean="0"/>
                        <a:t>d1</a:t>
                      </a:r>
                      <a:endParaRPr lang="en-US" sz="2400" dirty="0"/>
                    </a:p>
                  </a:txBody>
                  <a:tcPr/>
                </a:tc>
              </a:tr>
            </a:tbl>
          </a:graphicData>
        </a:graphic>
      </p:graphicFrame>
      <p:sp>
        <p:nvSpPr>
          <p:cNvPr id="5" name="TextBox 4"/>
          <p:cNvSpPr txBox="1"/>
          <p:nvPr/>
        </p:nvSpPr>
        <p:spPr>
          <a:xfrm>
            <a:off x="894906" y="4921836"/>
            <a:ext cx="6540712" cy="1200329"/>
          </a:xfrm>
          <a:prstGeom prst="rect">
            <a:avLst/>
          </a:prstGeom>
          <a:noFill/>
        </p:spPr>
        <p:txBody>
          <a:bodyPr wrap="square" rtlCol="0">
            <a:spAutoFit/>
          </a:bodyPr>
          <a:lstStyle/>
          <a:p>
            <a:r>
              <a:rPr lang="en-US" dirty="0" smtClean="0"/>
              <a:t>Is AB a Key for this relation?</a:t>
            </a:r>
          </a:p>
          <a:p>
            <a:endParaRPr lang="en-US" dirty="0" smtClean="0"/>
          </a:p>
          <a:p>
            <a:r>
              <a:rPr lang="en-US" dirty="0" smtClean="0"/>
              <a:t>Can this cause any problems for efficient and accurate storage of information?</a:t>
            </a:r>
            <a:endParaRPr lang="en-US" dirty="0"/>
          </a:p>
        </p:txBody>
      </p:sp>
    </p:spTree>
    <p:extLst>
      <p:ext uri="{BB962C8B-B14F-4D97-AF65-F5344CB8AC3E}">
        <p14:creationId xmlns:p14="http://schemas.microsoft.com/office/powerpoint/2010/main" val="3472955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on an entity set</a:t>
            </a:r>
            <a:endParaRPr lang="en-US" dirty="0"/>
          </a:p>
        </p:txBody>
      </p:sp>
      <p:sp>
        <p:nvSpPr>
          <p:cNvPr id="3" name="Content Placeholder 2"/>
          <p:cNvSpPr>
            <a:spLocks noGrp="1"/>
          </p:cNvSpPr>
          <p:nvPr>
            <p:ph idx="1"/>
          </p:nvPr>
        </p:nvSpPr>
        <p:spPr/>
        <p:txBody>
          <a:bodyPr/>
          <a:lstStyle/>
          <a:p>
            <a:r>
              <a:rPr lang="en-US" dirty="0" smtClean="0"/>
              <a:t>Consider </a:t>
            </a:r>
            <a:r>
              <a:rPr lang="en-US" dirty="0" err="1" smtClean="0"/>
              <a:t>Hourly_Emps</a:t>
            </a:r>
            <a:r>
              <a:rPr lang="en-US" dirty="0" smtClean="0"/>
              <a:t> again</a:t>
            </a:r>
          </a:p>
          <a:p>
            <a:r>
              <a:rPr lang="en-US" dirty="0" smtClean="0"/>
              <a:t>Constraint that </a:t>
            </a:r>
            <a:r>
              <a:rPr lang="en-US" dirty="0" err="1" smtClean="0"/>
              <a:t>ssn</a:t>
            </a:r>
            <a:r>
              <a:rPr lang="en-US" dirty="0" smtClean="0"/>
              <a:t> is a key:</a:t>
            </a:r>
          </a:p>
          <a:p>
            <a:pPr marL="457200" lvl="1" indent="0">
              <a:buNone/>
            </a:pPr>
            <a:endParaRPr lang="en-US" sz="2000"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33</a:t>
            </a:fld>
            <a:endParaRPr lang="en-US"/>
          </a:p>
        </p:txBody>
      </p:sp>
      <p:sp>
        <p:nvSpPr>
          <p:cNvPr id="5" name="TextBox 4"/>
          <p:cNvSpPr txBox="1"/>
          <p:nvPr/>
        </p:nvSpPr>
        <p:spPr>
          <a:xfrm>
            <a:off x="457200" y="2994525"/>
            <a:ext cx="9248274" cy="2677656"/>
          </a:xfrm>
          <a:prstGeom prst="rect">
            <a:avLst/>
          </a:prstGeom>
          <a:noFill/>
        </p:spPr>
        <p:txBody>
          <a:bodyPr wrap="square" rtlCol="0">
            <a:spAutoFit/>
          </a:bodyPr>
          <a:lstStyle/>
          <a:p>
            <a:pPr marL="0" lvl="1"/>
            <a:r>
              <a:rPr lang="en-US" sz="2400" dirty="0"/>
              <a:t>{</a:t>
            </a:r>
            <a:r>
              <a:rPr lang="en-US" sz="2400" dirty="0" err="1"/>
              <a:t>ssn</a:t>
            </a:r>
            <a:r>
              <a:rPr lang="en-US" sz="2400" dirty="0"/>
              <a:t>} </a:t>
            </a:r>
            <a:r>
              <a:rPr lang="en-US" sz="2400" dirty="0">
                <a:sym typeface="Wingdings"/>
              </a:rPr>
              <a:t> {</a:t>
            </a:r>
            <a:r>
              <a:rPr lang="en-US" sz="2400" dirty="0" err="1">
                <a:sym typeface="Wingdings"/>
              </a:rPr>
              <a:t>ssn</a:t>
            </a:r>
            <a:r>
              <a:rPr lang="en-US" sz="2400" dirty="0">
                <a:sym typeface="Wingdings"/>
              </a:rPr>
              <a:t>, name, lot, rating, </a:t>
            </a:r>
            <a:r>
              <a:rPr lang="en-US" sz="2400" dirty="0" err="1">
                <a:sym typeface="Wingdings"/>
              </a:rPr>
              <a:t>hourly_wages</a:t>
            </a:r>
            <a:r>
              <a:rPr lang="en-US" sz="2400" dirty="0">
                <a:sym typeface="Wingdings"/>
              </a:rPr>
              <a:t>, </a:t>
            </a:r>
            <a:r>
              <a:rPr lang="en-US" sz="2400" dirty="0" err="1">
                <a:sym typeface="Wingdings"/>
              </a:rPr>
              <a:t>hours_worked</a:t>
            </a:r>
            <a:r>
              <a:rPr lang="en-US" sz="2400" dirty="0">
                <a:sym typeface="Wingdings"/>
              </a:rPr>
              <a:t>}</a:t>
            </a:r>
            <a:endParaRPr lang="en-US" sz="2400" dirty="0"/>
          </a:p>
          <a:p>
            <a:endParaRPr lang="en-US" sz="2400" dirty="0" smtClean="0"/>
          </a:p>
          <a:p>
            <a:r>
              <a:rPr lang="en-US" sz="2400" dirty="0" smtClean="0"/>
              <a:t>For brevity, we will write this as:</a:t>
            </a:r>
            <a:endParaRPr lang="en-US" sz="2400" dirty="0"/>
          </a:p>
          <a:p>
            <a:r>
              <a:rPr lang="en-US" sz="2400" dirty="0" smtClean="0"/>
              <a:t>S </a:t>
            </a:r>
            <a:r>
              <a:rPr lang="en-US" sz="2400" dirty="0" smtClean="0">
                <a:sym typeface="Wingdings"/>
              </a:rPr>
              <a:t> SNLRWH</a:t>
            </a:r>
          </a:p>
          <a:p>
            <a:endParaRPr lang="en-US" sz="2400" dirty="0" smtClean="0">
              <a:sym typeface="Wingdings"/>
            </a:endParaRPr>
          </a:p>
          <a:p>
            <a:r>
              <a:rPr lang="en-US" sz="2400" dirty="0" smtClean="0">
                <a:sym typeface="Wingdings"/>
              </a:rPr>
              <a:t>We also had: R W  </a:t>
            </a:r>
          </a:p>
          <a:p>
            <a:r>
              <a:rPr lang="en-US" sz="2400" dirty="0">
                <a:sym typeface="Wingdings"/>
              </a:rPr>
              <a:t>	</a:t>
            </a:r>
            <a:r>
              <a:rPr lang="en-US" sz="2400" dirty="0" smtClean="0">
                <a:sym typeface="Wingdings"/>
              </a:rPr>
              <a:t>( this could </a:t>
            </a:r>
            <a:r>
              <a:rPr lang="en-US" sz="2400" i="1" dirty="0" smtClean="0">
                <a:sym typeface="Wingdings"/>
              </a:rPr>
              <a:t>not be </a:t>
            </a:r>
            <a:r>
              <a:rPr lang="en-US" sz="2400" dirty="0" smtClean="0">
                <a:sym typeface="Wingdings"/>
              </a:rPr>
              <a:t>expressed in the Entity-Relation model)</a:t>
            </a:r>
            <a:endParaRPr lang="en-US" sz="2400" i="1" dirty="0"/>
          </a:p>
        </p:txBody>
      </p:sp>
    </p:spTree>
    <p:extLst>
      <p:ext uri="{BB962C8B-B14F-4D97-AF65-F5344CB8AC3E}">
        <p14:creationId xmlns:p14="http://schemas.microsoft.com/office/powerpoint/2010/main" val="3285859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on relationship set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Consider </a:t>
            </a:r>
            <a:r>
              <a:rPr lang="en-US" sz="2400" b="1" dirty="0" smtClean="0"/>
              <a:t>[P]</a:t>
            </a:r>
            <a:r>
              <a:rPr lang="en-US" sz="2400" dirty="0" smtClean="0"/>
              <a:t>artId, </a:t>
            </a:r>
            <a:r>
              <a:rPr lang="en-US" sz="2400" b="1" dirty="0" err="1"/>
              <a:t>[Q]</a:t>
            </a:r>
            <a:r>
              <a:rPr lang="en-US" sz="2400" dirty="0" err="1"/>
              <a:t>uantity, </a:t>
            </a:r>
            <a:r>
              <a:rPr lang="en-US" sz="2400" b="1" dirty="0" smtClean="0"/>
              <a:t>[C]</a:t>
            </a:r>
            <a:r>
              <a:rPr lang="en-US" sz="2400" dirty="0" err="1" smtClean="0"/>
              <a:t>ontractId</a:t>
            </a:r>
            <a:r>
              <a:rPr lang="en-US" sz="2400" dirty="0" smtClean="0"/>
              <a:t>, </a:t>
            </a:r>
            <a:r>
              <a:rPr lang="en-US" sz="2400" b="1" dirty="0" smtClean="0"/>
              <a:t>[S]</a:t>
            </a:r>
            <a:r>
              <a:rPr lang="en-US" sz="2400" dirty="0" err="1" smtClean="0"/>
              <a:t>uppliers, </a:t>
            </a:r>
            <a:r>
              <a:rPr lang="en-US" sz="2400" dirty="0" smtClean="0"/>
              <a:t>and </a:t>
            </a:r>
            <a:r>
              <a:rPr lang="en-US" sz="2400" b="1" dirty="0" smtClean="0"/>
              <a:t>[D]</a:t>
            </a:r>
            <a:r>
              <a:rPr lang="en-US" sz="2400" dirty="0" err="1" smtClean="0"/>
              <a:t>epartments</a:t>
            </a:r>
            <a:endParaRPr lang="en-US" sz="2400" dirty="0" smtClean="0"/>
          </a:p>
          <a:p>
            <a:endParaRPr lang="en-US" sz="2400" dirty="0" smtClean="0"/>
          </a:p>
          <a:p>
            <a:r>
              <a:rPr lang="en-US" sz="2400" dirty="0" smtClean="0"/>
              <a:t>Relation Schema for Contracts: CQPSD</a:t>
            </a:r>
          </a:p>
          <a:p>
            <a:endParaRPr lang="en-US" sz="2400" dirty="0" smtClean="0"/>
          </a:p>
          <a:p>
            <a:r>
              <a:rPr lang="en-US" sz="2400" dirty="0" smtClean="0"/>
              <a:t>Constraint that department purchases at most one part from any given supplier: DS</a:t>
            </a:r>
            <a:r>
              <a:rPr lang="en-US" sz="2400" dirty="0" smtClean="0">
                <a:sym typeface="Wingdings"/>
              </a:rPr>
              <a:t> P</a:t>
            </a:r>
          </a:p>
          <a:p>
            <a:pPr lvl="1"/>
            <a:r>
              <a:rPr lang="en-US" sz="2400" dirty="0" smtClean="0">
                <a:sym typeface="Wingdings"/>
              </a:rPr>
              <a:t>creates redundancies and its associated problems</a:t>
            </a:r>
          </a:p>
          <a:p>
            <a:endParaRPr lang="en-US" sz="2400" dirty="0" smtClean="0">
              <a:sym typeface="Wingdings"/>
            </a:endParaRPr>
          </a:p>
          <a:p>
            <a:r>
              <a:rPr lang="en-US" sz="2400" dirty="0" smtClean="0">
                <a:sym typeface="Wingdings"/>
              </a:rPr>
              <a:t>Solution: Decompose Contracts into two relations CQSD and SDP </a:t>
            </a:r>
          </a:p>
          <a:p>
            <a:endParaRPr lang="en-US"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34</a:t>
            </a:fld>
            <a:endParaRPr lang="en-US"/>
          </a:p>
        </p:txBody>
      </p:sp>
    </p:spTree>
    <p:extLst>
      <p:ext uri="{BB962C8B-B14F-4D97-AF65-F5344CB8AC3E}">
        <p14:creationId xmlns:p14="http://schemas.microsoft.com/office/powerpoint/2010/main" val="3875266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of a set of FDs</a:t>
            </a:r>
            <a:endParaRPr lang="en-US" dirty="0"/>
          </a:p>
        </p:txBody>
      </p:sp>
      <p:sp>
        <p:nvSpPr>
          <p:cNvPr id="3" name="Content Placeholder 2"/>
          <p:cNvSpPr>
            <a:spLocks noGrp="1"/>
          </p:cNvSpPr>
          <p:nvPr>
            <p:ph idx="1"/>
          </p:nvPr>
        </p:nvSpPr>
        <p:spPr/>
        <p:txBody>
          <a:bodyPr>
            <a:noAutofit/>
          </a:bodyPr>
          <a:lstStyle/>
          <a:p>
            <a:r>
              <a:rPr lang="en-US" sz="2400" b="1" dirty="0" smtClean="0"/>
              <a:t>Closure of a set F of FDs, denoted F</a:t>
            </a:r>
            <a:r>
              <a:rPr lang="en-US" sz="2400" b="1" baseline="30000" dirty="0" smtClean="0"/>
              <a:t>+</a:t>
            </a:r>
            <a:r>
              <a:rPr lang="en-US" sz="2400" b="1" dirty="0" smtClean="0"/>
              <a:t>: </a:t>
            </a:r>
            <a:r>
              <a:rPr lang="en-US" sz="2400" dirty="0" smtClean="0"/>
              <a:t>The set of FDs implied by a set F of FDs</a:t>
            </a:r>
            <a:endParaRPr lang="en-US" sz="2400" b="1" dirty="0" smtClean="0"/>
          </a:p>
          <a:p>
            <a:r>
              <a:rPr lang="en-US" sz="2400" b="1" dirty="0" smtClean="0"/>
              <a:t>Armstrong’s Axioms:</a:t>
            </a:r>
          </a:p>
          <a:p>
            <a:pPr lvl="1"/>
            <a:r>
              <a:rPr lang="en-US" sz="2400" b="1" dirty="0" smtClean="0"/>
              <a:t>Reflexivity: </a:t>
            </a:r>
            <a:r>
              <a:rPr lang="en-US" sz="2400" dirty="0" smtClean="0"/>
              <a:t>If Y is a member of X, then X </a:t>
            </a:r>
            <a:r>
              <a:rPr lang="en-US" sz="2400" dirty="0" smtClean="0">
                <a:sym typeface="Wingdings"/>
              </a:rPr>
              <a:t></a:t>
            </a:r>
            <a:r>
              <a:rPr lang="en-US" sz="2400" dirty="0" smtClean="0"/>
              <a:t> Y</a:t>
            </a:r>
          </a:p>
          <a:p>
            <a:pPr lvl="1"/>
            <a:r>
              <a:rPr lang="en-US" sz="2400" b="1" dirty="0" smtClean="0"/>
              <a:t>Augmentation: </a:t>
            </a:r>
            <a:r>
              <a:rPr lang="en-US" sz="2400" dirty="0" smtClean="0"/>
              <a:t>If X </a:t>
            </a:r>
            <a:r>
              <a:rPr lang="en-US" sz="2400" dirty="0" smtClean="0">
                <a:sym typeface="Wingdings"/>
              </a:rPr>
              <a:t> Y, then XZ YZ for any Z</a:t>
            </a:r>
          </a:p>
          <a:p>
            <a:pPr lvl="1"/>
            <a:r>
              <a:rPr lang="en-US" sz="2400" b="1" dirty="0" smtClean="0">
                <a:sym typeface="Wingdings"/>
              </a:rPr>
              <a:t>Transitivity: </a:t>
            </a:r>
            <a:r>
              <a:rPr lang="en-US" sz="2400" dirty="0" smtClean="0">
                <a:sym typeface="Wingdings"/>
              </a:rPr>
              <a:t>If X  Y and Y  Z, then X  Z</a:t>
            </a:r>
          </a:p>
          <a:p>
            <a:endParaRPr lang="en-US" sz="2400" dirty="0" smtClean="0">
              <a:sym typeface="Wingdings"/>
            </a:endParaRPr>
          </a:p>
          <a:p>
            <a:r>
              <a:rPr lang="en-US" sz="2400" dirty="0" smtClean="0">
                <a:sym typeface="Wingdings"/>
              </a:rPr>
              <a:t>Other rules:</a:t>
            </a:r>
          </a:p>
          <a:p>
            <a:pPr lvl="1"/>
            <a:r>
              <a:rPr lang="en-US" sz="2400" b="1" dirty="0" smtClean="0">
                <a:sym typeface="Wingdings"/>
              </a:rPr>
              <a:t>Union: </a:t>
            </a:r>
            <a:r>
              <a:rPr lang="en-US" sz="2400" dirty="0">
                <a:sym typeface="Wingdings"/>
              </a:rPr>
              <a:t>If X  Y and </a:t>
            </a:r>
            <a:r>
              <a:rPr lang="en-US" sz="2400" dirty="0" smtClean="0">
                <a:sym typeface="Wingdings"/>
              </a:rPr>
              <a:t>X </a:t>
            </a:r>
            <a:r>
              <a:rPr lang="en-US" sz="2400" dirty="0">
                <a:sym typeface="Wingdings"/>
              </a:rPr>
              <a:t> Z, then X  </a:t>
            </a:r>
            <a:r>
              <a:rPr lang="en-US" sz="2400" dirty="0" smtClean="0">
                <a:sym typeface="Wingdings"/>
              </a:rPr>
              <a:t>YZ</a:t>
            </a:r>
          </a:p>
          <a:p>
            <a:pPr lvl="1"/>
            <a:r>
              <a:rPr lang="en-US" sz="2400" b="1" dirty="0" smtClean="0">
                <a:sym typeface="Wingdings"/>
              </a:rPr>
              <a:t>Decomposition</a:t>
            </a:r>
            <a:r>
              <a:rPr lang="en-US" sz="2400" dirty="0" smtClean="0">
                <a:sym typeface="Wingdings"/>
              </a:rPr>
              <a:t>: If X  YZ, then X Y and X  Z</a:t>
            </a:r>
            <a:endParaRPr lang="en-US" sz="2400" dirty="0">
              <a:sym typeface="Wingdings"/>
            </a:endParaRPr>
          </a:p>
        </p:txBody>
      </p:sp>
      <p:sp>
        <p:nvSpPr>
          <p:cNvPr id="4" name="Slide Number Placeholder 3"/>
          <p:cNvSpPr>
            <a:spLocks noGrp="1"/>
          </p:cNvSpPr>
          <p:nvPr>
            <p:ph type="sldNum" sz="quarter" idx="12"/>
          </p:nvPr>
        </p:nvSpPr>
        <p:spPr/>
        <p:txBody>
          <a:bodyPr/>
          <a:lstStyle/>
          <a:p>
            <a:fld id="{3ADB7DDC-E690-984E-A3ED-8E653AFEABF1}" type="slidenum">
              <a:rPr lang="en-US" smtClean="0"/>
              <a:t>35</a:t>
            </a:fld>
            <a:endParaRPr lang="en-US"/>
          </a:p>
        </p:txBody>
      </p:sp>
    </p:spTree>
    <p:extLst>
      <p:ext uri="{BB962C8B-B14F-4D97-AF65-F5344CB8AC3E}">
        <p14:creationId xmlns:p14="http://schemas.microsoft.com/office/powerpoint/2010/main" val="1846046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Boyce-</a:t>
            </a:r>
            <a:r>
              <a:rPr lang="en-US" dirty="0" err="1" smtClean="0"/>
              <a:t>Codd</a:t>
            </a:r>
            <a:r>
              <a:rPr lang="en-US" dirty="0" smtClean="0"/>
              <a:t> Normal Form (BCNF)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 R be a relation schema, X be a subset of attributes of R, and let A be an attribute of R.</a:t>
            </a:r>
          </a:p>
          <a:p>
            <a:r>
              <a:rPr lang="en-US" b="1" dirty="0" smtClean="0"/>
              <a:t>R is in BCNF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lvl="1"/>
            <a:r>
              <a:rPr lang="en-US" dirty="0" smtClean="0">
                <a:sym typeface="Wingdings"/>
              </a:rPr>
              <a:t>A is a subset of X (that’s a trivial FD)</a:t>
            </a:r>
          </a:p>
          <a:p>
            <a:pPr lvl="1"/>
            <a:r>
              <a:rPr lang="en-US" dirty="0" smtClean="0">
                <a:sym typeface="Wingdings"/>
              </a:rPr>
              <a:t>X is a </a:t>
            </a:r>
            <a:r>
              <a:rPr lang="en-US" dirty="0" err="1" smtClean="0">
                <a:sym typeface="Wingdings"/>
              </a:rPr>
              <a:t>superkey</a:t>
            </a:r>
            <a:endParaRPr lang="en-US" dirty="0">
              <a:sym typeface="Wingdings"/>
            </a:endParaRPr>
          </a:p>
          <a:p>
            <a:pPr lvl="1"/>
            <a:endParaRPr lang="en-US" dirty="0" smtClean="0">
              <a:sym typeface="Wingdings"/>
            </a:endParaRPr>
          </a:p>
          <a:p>
            <a:r>
              <a:rPr lang="en-US" dirty="0" smtClean="0">
                <a:sym typeface="Wingdings"/>
              </a:rPr>
              <a:t>In other words, </a:t>
            </a:r>
            <a:r>
              <a:rPr lang="en-US" b="1" dirty="0" smtClean="0">
                <a:sym typeface="Wingdings"/>
              </a:rPr>
              <a:t>R is in BCNF if </a:t>
            </a:r>
            <a:r>
              <a:rPr lang="en-US" dirty="0" smtClean="0">
                <a:sym typeface="Wingdings"/>
              </a:rPr>
              <a:t>every determinant X is a candidate key</a:t>
            </a: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36</a:t>
            </a:fld>
            <a:endParaRPr lang="en-US"/>
          </a:p>
        </p:txBody>
      </p:sp>
    </p:spTree>
    <p:extLst>
      <p:ext uri="{BB962C8B-B14F-4D97-AF65-F5344CB8AC3E}">
        <p14:creationId xmlns:p14="http://schemas.microsoft.com/office/powerpoint/2010/main" val="1209242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BCNF</a:t>
            </a: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37</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757816"/>
              </p:ext>
            </p:extLst>
          </p:nvPr>
        </p:nvGraphicFramePr>
        <p:xfrm>
          <a:off x="1419726" y="1417638"/>
          <a:ext cx="5932905" cy="1982538"/>
        </p:xfrm>
        <a:graphic>
          <a:graphicData uri="http://schemas.openxmlformats.org/drawingml/2006/table">
            <a:tbl>
              <a:tblPr firstRow="1" bandRow="1">
                <a:tableStyleId>{5C22544A-7EE6-4342-B048-85BDC9FD1C3A}</a:tableStyleId>
              </a:tblPr>
              <a:tblGrid>
                <a:gridCol w="1977635"/>
                <a:gridCol w="1977635"/>
                <a:gridCol w="1977635"/>
              </a:tblGrid>
              <a:tr h="660846">
                <a:tc>
                  <a:txBody>
                    <a:bodyPr/>
                    <a:lstStyle/>
                    <a:p>
                      <a:r>
                        <a:rPr lang="en-US" sz="2800" dirty="0" smtClean="0"/>
                        <a:t>X</a:t>
                      </a:r>
                      <a:endParaRPr lang="en-US" sz="2800" dirty="0"/>
                    </a:p>
                  </a:txBody>
                  <a:tcPr/>
                </a:tc>
                <a:tc>
                  <a:txBody>
                    <a:bodyPr/>
                    <a:lstStyle/>
                    <a:p>
                      <a:r>
                        <a:rPr lang="en-US" sz="2800" dirty="0" smtClean="0"/>
                        <a:t>Y</a:t>
                      </a:r>
                      <a:endParaRPr lang="en-US" sz="2800" dirty="0"/>
                    </a:p>
                  </a:txBody>
                  <a:tcPr/>
                </a:tc>
                <a:tc>
                  <a:txBody>
                    <a:bodyPr/>
                    <a:lstStyle/>
                    <a:p>
                      <a:r>
                        <a:rPr lang="en-US" sz="2800" dirty="0" smtClean="0"/>
                        <a:t>A</a:t>
                      </a:r>
                      <a:endParaRPr lang="en-US" sz="2800" dirty="0"/>
                    </a:p>
                  </a:txBody>
                  <a:tcPr/>
                </a:tc>
              </a:tr>
              <a:tr h="660846">
                <a:tc>
                  <a:txBody>
                    <a:bodyPr/>
                    <a:lstStyle/>
                    <a:p>
                      <a:r>
                        <a:rPr lang="en-US" sz="2800" dirty="0" smtClean="0"/>
                        <a:t>x</a:t>
                      </a:r>
                      <a:endParaRPr lang="en-US" sz="2800" dirty="0"/>
                    </a:p>
                  </a:txBody>
                  <a:tcPr/>
                </a:tc>
                <a:tc>
                  <a:txBody>
                    <a:bodyPr/>
                    <a:lstStyle/>
                    <a:p>
                      <a:r>
                        <a:rPr lang="en-US" sz="2800" dirty="0" smtClean="0"/>
                        <a:t>y1</a:t>
                      </a:r>
                      <a:endParaRPr lang="en-US" sz="2800" dirty="0"/>
                    </a:p>
                  </a:txBody>
                  <a:tcPr/>
                </a:tc>
                <a:tc>
                  <a:txBody>
                    <a:bodyPr/>
                    <a:lstStyle/>
                    <a:p>
                      <a:r>
                        <a:rPr lang="en-US" sz="2800" dirty="0" smtClean="0"/>
                        <a:t>a</a:t>
                      </a:r>
                      <a:endParaRPr lang="en-US" sz="2800" dirty="0"/>
                    </a:p>
                  </a:txBody>
                  <a:tcPr/>
                </a:tc>
              </a:tr>
              <a:tr h="660846">
                <a:tc>
                  <a:txBody>
                    <a:bodyPr/>
                    <a:lstStyle/>
                    <a:p>
                      <a:r>
                        <a:rPr lang="en-US" sz="2800" dirty="0" smtClean="0"/>
                        <a:t>x</a:t>
                      </a:r>
                      <a:endParaRPr lang="en-US" sz="2800" dirty="0"/>
                    </a:p>
                  </a:txBody>
                  <a:tcPr/>
                </a:tc>
                <a:tc>
                  <a:txBody>
                    <a:bodyPr/>
                    <a:lstStyle/>
                    <a:p>
                      <a:r>
                        <a:rPr lang="en-US" sz="2800" dirty="0" smtClean="0"/>
                        <a:t>y2</a:t>
                      </a:r>
                      <a:endParaRPr lang="en-US" sz="2800" dirty="0"/>
                    </a:p>
                  </a:txBody>
                  <a:tcPr/>
                </a:tc>
                <a:tc>
                  <a:txBody>
                    <a:bodyPr/>
                    <a:lstStyle/>
                    <a:p>
                      <a:r>
                        <a:rPr lang="en-US" sz="2800" dirty="0" smtClean="0"/>
                        <a:t>?</a:t>
                      </a:r>
                      <a:endParaRPr lang="en-US" sz="2800" dirty="0"/>
                    </a:p>
                  </a:txBody>
                  <a:tcPr/>
                </a:tc>
              </a:tr>
            </a:tbl>
          </a:graphicData>
        </a:graphic>
      </p:graphicFrame>
      <p:sp>
        <p:nvSpPr>
          <p:cNvPr id="8" name="TextBox 7"/>
          <p:cNvSpPr txBox="1"/>
          <p:nvPr/>
        </p:nvSpPr>
        <p:spPr>
          <a:xfrm>
            <a:off x="574842" y="4224421"/>
            <a:ext cx="8208211" cy="3908762"/>
          </a:xfrm>
          <a:prstGeom prst="rect">
            <a:avLst/>
          </a:prstGeom>
          <a:noFill/>
        </p:spPr>
        <p:txBody>
          <a:bodyPr wrap="square" rtlCol="0">
            <a:spAutoFit/>
          </a:bodyPr>
          <a:lstStyle/>
          <a:p>
            <a:r>
              <a:rPr lang="en-US" sz="2800" dirty="0" smtClean="0"/>
              <a:t>Suppose we have FD X </a:t>
            </a:r>
            <a:r>
              <a:rPr lang="en-US" sz="2800" dirty="0" smtClean="0">
                <a:sym typeface="Wingdings"/>
              </a:rPr>
              <a:t> A</a:t>
            </a:r>
          </a:p>
          <a:p>
            <a:r>
              <a:rPr lang="en-US" sz="2800" dirty="0">
                <a:sym typeface="Wingdings"/>
              </a:rPr>
              <a:t>	</a:t>
            </a:r>
            <a:r>
              <a:rPr lang="en-US" sz="2800" dirty="0" smtClean="0">
                <a:sym typeface="Wingdings"/>
              </a:rPr>
              <a:t>-- What is the value in ?</a:t>
            </a:r>
          </a:p>
          <a:p>
            <a:r>
              <a:rPr lang="en-US" sz="2800" dirty="0" smtClean="0">
                <a:sym typeface="Wingdings"/>
              </a:rPr>
              <a:t>	-- Is this table in Boyce-</a:t>
            </a:r>
            <a:r>
              <a:rPr lang="en-US" sz="2800" dirty="0" err="1" smtClean="0">
                <a:sym typeface="Wingdings"/>
              </a:rPr>
              <a:t>Codd</a:t>
            </a:r>
            <a:r>
              <a:rPr lang="en-US" sz="2800" dirty="0" smtClean="0">
                <a:sym typeface="Wingdings"/>
              </a:rPr>
              <a:t> Normal Form (BCNF)?</a:t>
            </a:r>
          </a:p>
          <a:p>
            <a:r>
              <a:rPr lang="en-US" sz="2800" dirty="0">
                <a:sym typeface="Wingdings"/>
              </a:rPr>
              <a:t>	</a:t>
            </a:r>
            <a:r>
              <a:rPr lang="en-US" sz="2800" dirty="0" smtClean="0">
                <a:sym typeface="Wingdings"/>
              </a:rPr>
              <a:t>-- Is X a key?</a:t>
            </a:r>
          </a:p>
          <a:p>
            <a:r>
              <a:rPr lang="en-US" sz="2800" dirty="0" smtClean="0">
                <a:sym typeface="Wingdings"/>
              </a:rPr>
              <a:t>	-- Is there a redundancy?</a:t>
            </a:r>
          </a:p>
          <a:p>
            <a:r>
              <a:rPr lang="en-US" sz="2800" dirty="0" smtClean="0">
                <a:sym typeface="Wingdings"/>
              </a:rPr>
              <a:t> </a:t>
            </a:r>
          </a:p>
          <a:p>
            <a:r>
              <a:rPr lang="en-US" sz="2800" dirty="0">
                <a:sym typeface="Wingdings"/>
              </a:rPr>
              <a:t>	</a:t>
            </a:r>
            <a:endParaRPr lang="en-US" sz="2800" dirty="0" smtClean="0">
              <a:sym typeface="Wingdings"/>
            </a:endParaRPr>
          </a:p>
          <a:p>
            <a:endParaRPr lang="en-US" sz="2800" dirty="0" smtClean="0">
              <a:sym typeface="Wingdings"/>
            </a:endParaRPr>
          </a:p>
          <a:p>
            <a:r>
              <a:rPr lang="en-US" sz="2400" dirty="0">
                <a:sym typeface="Wingdings"/>
              </a:rPr>
              <a:t>	</a:t>
            </a:r>
            <a:endParaRPr lang="en-US" sz="2400" dirty="0"/>
          </a:p>
        </p:txBody>
      </p:sp>
    </p:spTree>
    <p:extLst>
      <p:ext uri="{BB962C8B-B14F-4D97-AF65-F5344CB8AC3E}">
        <p14:creationId xmlns:p14="http://schemas.microsoft.com/office/powerpoint/2010/main" val="2524225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 (3NF)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 R be a relation schema, X be a subset of attributes of R, and let A be an attribute of R.</a:t>
            </a:r>
          </a:p>
          <a:p>
            <a:r>
              <a:rPr lang="en-US" b="1" dirty="0" smtClean="0"/>
              <a:t>R is in 3NF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lvl="1"/>
            <a:r>
              <a:rPr lang="en-US" dirty="0" smtClean="0">
                <a:sym typeface="Wingdings"/>
              </a:rPr>
              <a:t>A is a subset of X </a:t>
            </a:r>
          </a:p>
          <a:p>
            <a:pPr lvl="1"/>
            <a:r>
              <a:rPr lang="en-US" dirty="0" smtClean="0">
                <a:sym typeface="Wingdings"/>
              </a:rPr>
              <a:t>X is a </a:t>
            </a:r>
            <a:r>
              <a:rPr lang="en-US" dirty="0" err="1" smtClean="0">
                <a:sym typeface="Wingdings"/>
              </a:rPr>
              <a:t>superkey</a:t>
            </a:r>
            <a:endParaRPr lang="en-US" dirty="0" smtClean="0">
              <a:sym typeface="Wingdings"/>
            </a:endParaRPr>
          </a:p>
          <a:p>
            <a:pPr lvl="1"/>
            <a:r>
              <a:rPr lang="en-US" b="1" dirty="0" smtClean="0">
                <a:sym typeface="Wingdings"/>
              </a:rPr>
              <a:t>A is part of some key for R</a:t>
            </a:r>
          </a:p>
          <a:p>
            <a:pPr marL="0" indent="0">
              <a:buNone/>
            </a:pPr>
            <a:endParaRPr lang="en-US" sz="2000" b="1" dirty="0" smtClean="0">
              <a:sym typeface="Wingdings"/>
            </a:endParaRPr>
          </a:p>
          <a:p>
            <a:pPr marL="0" indent="0">
              <a:buNone/>
            </a:pPr>
            <a:r>
              <a:rPr lang="en-US" sz="2000" b="1" dirty="0" smtClean="0">
                <a:sym typeface="Wingdings"/>
              </a:rPr>
              <a:t>(NOTE: By making this third exception for dependencies, we can ensure certain desirable properties for schemas decomposed into 3NF)</a:t>
            </a: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38</a:t>
            </a:fld>
            <a:endParaRPr lang="en-US"/>
          </a:p>
        </p:txBody>
      </p:sp>
    </p:spTree>
    <p:extLst>
      <p:ext uri="{BB962C8B-B14F-4D97-AF65-F5344CB8AC3E}">
        <p14:creationId xmlns:p14="http://schemas.microsoft.com/office/powerpoint/2010/main" val="3141685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lvl="1"/>
            <a:r>
              <a:rPr lang="en-US" dirty="0" smtClean="0">
                <a:sym typeface="Wingdings"/>
              </a:rPr>
              <a:t>A is a subset of X </a:t>
            </a:r>
          </a:p>
          <a:p>
            <a:pPr lvl="1"/>
            <a:r>
              <a:rPr lang="en-US" dirty="0" smtClean="0">
                <a:sym typeface="Wingdings"/>
              </a:rPr>
              <a:t>X is a </a:t>
            </a:r>
            <a:r>
              <a:rPr lang="en-US" dirty="0" err="1" smtClean="0">
                <a:sym typeface="Wingdings"/>
              </a:rPr>
              <a:t>superkey</a:t>
            </a:r>
            <a:endParaRPr lang="en-US" dirty="0" smtClean="0">
              <a:sym typeface="Wingdings"/>
            </a:endParaRPr>
          </a:p>
          <a:p>
            <a:pPr lvl="1"/>
            <a:r>
              <a:rPr lang="en-US" dirty="0" smtClean="0">
                <a:sym typeface="Wingdings"/>
              </a:rPr>
              <a:t>A is part of some key for R</a:t>
            </a:r>
          </a:p>
          <a:p>
            <a:pPr lvl="1"/>
            <a:r>
              <a:rPr lang="en-US" b="1" dirty="0" smtClean="0">
                <a:sym typeface="Wingdings"/>
              </a:rPr>
              <a:t>X is not a </a:t>
            </a:r>
            <a:r>
              <a:rPr lang="en-US" b="1" i="1" dirty="0" smtClean="0">
                <a:sym typeface="Wingdings"/>
              </a:rPr>
              <a:t>proper (strict) </a:t>
            </a:r>
            <a:r>
              <a:rPr lang="en-US" b="1" dirty="0" smtClean="0">
                <a:sym typeface="Wingdings"/>
              </a:rPr>
              <a:t>subset of any key</a:t>
            </a:r>
          </a:p>
          <a:p>
            <a:pPr marL="0" indent="0">
              <a:buNone/>
            </a:pPr>
            <a:endParaRPr lang="en-US" sz="2000" b="1" dirty="0" smtClean="0">
              <a:sym typeface="Wingdings"/>
            </a:endParaRPr>
          </a:p>
          <a:p>
            <a:r>
              <a:rPr lang="en-US" sz="2600" dirty="0" smtClean="0">
                <a:solidFill>
                  <a:srgbClr val="FF0000"/>
                </a:solidFill>
                <a:sym typeface="Wingdings"/>
              </a:rPr>
              <a:t>Notice, anything in 3NF is also in 2NF.</a:t>
            </a: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39</a:t>
            </a:fld>
            <a:endParaRPr lang="en-US"/>
          </a:p>
        </p:txBody>
      </p:sp>
    </p:spTree>
    <p:extLst>
      <p:ext uri="{BB962C8B-B14F-4D97-AF65-F5344CB8AC3E}">
        <p14:creationId xmlns:p14="http://schemas.microsoft.com/office/powerpoint/2010/main" val="83183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ADB7DDC-E690-984E-A3ED-8E653AFEABF1}" type="slidenum">
              <a:rPr lang="en-US" smtClean="0"/>
              <a:t>4</a:t>
            </a:fld>
            <a:endParaRPr lang="en-US"/>
          </a:p>
        </p:txBody>
      </p:sp>
    </p:spTree>
    <p:extLst>
      <p:ext uri="{BB962C8B-B14F-4D97-AF65-F5344CB8AC3E}">
        <p14:creationId xmlns:p14="http://schemas.microsoft.com/office/powerpoint/2010/main" val="270905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marL="971550" lvl="1" indent="-514350">
              <a:buFont typeface="+mj-lt"/>
              <a:buAutoNum type="alphaLcPeriod"/>
            </a:pPr>
            <a:r>
              <a:rPr lang="en-US" dirty="0" smtClean="0">
                <a:sym typeface="Wingdings"/>
              </a:rPr>
              <a:t>A is a subset of X</a:t>
            </a:r>
          </a:p>
          <a:p>
            <a:pPr marL="971550" lvl="1" indent="-514350">
              <a:buFont typeface="+mj-lt"/>
              <a:buAutoNum type="alphaLcPeriod"/>
            </a:pPr>
            <a:r>
              <a:rPr lang="en-US" b="1" strike="sngStrike" dirty="0" smtClean="0">
                <a:solidFill>
                  <a:srgbClr val="FF0000"/>
                </a:solidFill>
                <a:sym typeface="Wingdings"/>
              </a:rPr>
              <a:t>X is a </a:t>
            </a:r>
            <a:r>
              <a:rPr lang="en-US" b="1" strike="sngStrike" dirty="0" err="1" smtClean="0">
                <a:solidFill>
                  <a:srgbClr val="FF0000"/>
                </a:solidFill>
                <a:sym typeface="Wingdings"/>
              </a:rPr>
              <a:t>superkey</a:t>
            </a:r>
            <a:r>
              <a:rPr lang="en-US" b="1" dirty="0" smtClean="0">
                <a:solidFill>
                  <a:srgbClr val="FF0000"/>
                </a:solidFill>
                <a:sym typeface="Wingdings"/>
              </a:rPr>
              <a:t> </a:t>
            </a:r>
            <a:r>
              <a:rPr lang="en-US" b="1" dirty="0" smtClean="0">
                <a:solidFill>
                  <a:srgbClr val="FF0000"/>
                </a:solidFill>
                <a:sym typeface="Wingdings"/>
              </a:rPr>
              <a:t>(b implies d. If d is violated, b is also violated.)</a:t>
            </a:r>
            <a:endParaRPr lang="en-US" b="1" dirty="0" smtClean="0">
              <a:solidFill>
                <a:srgbClr val="FF0000"/>
              </a:solidFill>
              <a:sym typeface="Wingdings"/>
            </a:endParaRPr>
          </a:p>
          <a:p>
            <a:pPr marL="971550" lvl="1" indent="-514350">
              <a:buFont typeface="+mj-lt"/>
              <a:buAutoNum type="alphaLcPeriod"/>
            </a:pPr>
            <a:r>
              <a:rPr lang="en-US" dirty="0" smtClean="0">
                <a:sym typeface="Wingdings"/>
              </a:rPr>
              <a:t>A is part of some key for R</a:t>
            </a:r>
          </a:p>
          <a:p>
            <a:pPr marL="971550" lvl="1" indent="-514350">
              <a:buFont typeface="+mj-lt"/>
              <a:buAutoNum type="alphaLcPeriod"/>
            </a:pPr>
            <a:r>
              <a:rPr lang="en-US" b="1" dirty="0" smtClean="0">
                <a:sym typeface="Wingdings"/>
              </a:rPr>
              <a:t>X is NOT a </a:t>
            </a:r>
            <a:r>
              <a:rPr lang="en-US" b="1" i="1" dirty="0" smtClean="0">
                <a:sym typeface="Wingdings"/>
              </a:rPr>
              <a:t>proper (strict) </a:t>
            </a:r>
            <a:r>
              <a:rPr lang="en-US" b="1" dirty="0" smtClean="0">
                <a:sym typeface="Wingdings"/>
              </a:rPr>
              <a:t>subset of any key</a:t>
            </a: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40</a:t>
            </a:fld>
            <a:endParaRPr lang="en-US"/>
          </a:p>
        </p:txBody>
      </p:sp>
    </p:spTree>
    <p:extLst>
      <p:ext uri="{BB962C8B-B14F-4D97-AF65-F5344CB8AC3E}">
        <p14:creationId xmlns:p14="http://schemas.microsoft.com/office/powerpoint/2010/main" val="3796026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marL="971550" lvl="1" indent="-514350">
              <a:buFont typeface="+mj-lt"/>
              <a:buAutoNum type="alphaLcPeriod"/>
            </a:pPr>
            <a:r>
              <a:rPr lang="en-US" b="1" strike="sngStrike" dirty="0" smtClean="0">
                <a:solidFill>
                  <a:srgbClr val="FF0000"/>
                </a:solidFill>
                <a:sym typeface="Wingdings"/>
              </a:rPr>
              <a:t>A is a subset of X </a:t>
            </a:r>
            <a:r>
              <a:rPr lang="en-US" b="1" dirty="0" smtClean="0">
                <a:solidFill>
                  <a:srgbClr val="FF0000"/>
                </a:solidFill>
                <a:sym typeface="Wingdings"/>
              </a:rPr>
              <a:t>(must be implied by either c or d, see next slide for proof)</a:t>
            </a:r>
          </a:p>
          <a:p>
            <a:pPr marL="971550" lvl="1" indent="-514350">
              <a:buFont typeface="+mj-lt"/>
              <a:buAutoNum type="alphaLcPeriod"/>
            </a:pPr>
            <a:r>
              <a:rPr lang="en-US" strike="sngStrike" dirty="0" smtClean="0">
                <a:solidFill>
                  <a:srgbClr val="FF0000"/>
                </a:solidFill>
                <a:sym typeface="Wingdings"/>
              </a:rPr>
              <a:t>X is a </a:t>
            </a:r>
            <a:r>
              <a:rPr lang="en-US" strike="sngStrike" dirty="0" err="1" smtClean="0">
                <a:solidFill>
                  <a:srgbClr val="FF0000"/>
                </a:solidFill>
                <a:sym typeface="Wingdings"/>
              </a:rPr>
              <a:t>superkey</a:t>
            </a:r>
            <a:r>
              <a:rPr lang="en-US" strike="sngStrike" dirty="0" smtClean="0">
                <a:solidFill>
                  <a:srgbClr val="FF0000"/>
                </a:solidFill>
                <a:sym typeface="Wingdings"/>
              </a:rPr>
              <a:t>  </a:t>
            </a:r>
            <a:r>
              <a:rPr lang="en-US" b="1" dirty="0">
                <a:solidFill>
                  <a:srgbClr val="FF0000"/>
                </a:solidFill>
                <a:sym typeface="Wingdings"/>
              </a:rPr>
              <a:t>(b implies d. If d is violated, b is also violated.</a:t>
            </a:r>
            <a:r>
              <a:rPr lang="en-US" b="1" dirty="0" smtClean="0">
                <a:solidFill>
                  <a:srgbClr val="FF0000"/>
                </a:solidFill>
                <a:sym typeface="Wingdings"/>
              </a:rPr>
              <a:t>)</a:t>
            </a:r>
            <a:r>
              <a:rPr lang="en-US" dirty="0" smtClean="0">
                <a:solidFill>
                  <a:srgbClr val="FF0000"/>
                </a:solidFill>
                <a:sym typeface="Wingdings"/>
              </a:rPr>
              <a:t> </a:t>
            </a:r>
            <a:endParaRPr lang="en-US" strike="sngStrike" dirty="0" smtClean="0">
              <a:solidFill>
                <a:srgbClr val="FF0000"/>
              </a:solidFill>
              <a:sym typeface="Wingdings"/>
            </a:endParaRPr>
          </a:p>
          <a:p>
            <a:pPr marL="971550" lvl="1" indent="-514350">
              <a:buFont typeface="+mj-lt"/>
              <a:buAutoNum type="alphaLcPeriod"/>
            </a:pPr>
            <a:r>
              <a:rPr lang="en-US" dirty="0" smtClean="0">
                <a:sym typeface="Wingdings"/>
              </a:rPr>
              <a:t>A is part of some key for R</a:t>
            </a:r>
          </a:p>
          <a:p>
            <a:pPr marL="971550" lvl="1" indent="-514350">
              <a:buFont typeface="+mj-lt"/>
              <a:buAutoNum type="alphaLcPeriod"/>
            </a:pPr>
            <a:r>
              <a:rPr lang="en-US" b="1" dirty="0" smtClean="0">
                <a:sym typeface="Wingdings"/>
              </a:rPr>
              <a:t>X is NOT a </a:t>
            </a:r>
            <a:r>
              <a:rPr lang="en-US" b="1" i="1" dirty="0" smtClean="0">
                <a:sym typeface="Wingdings"/>
              </a:rPr>
              <a:t>proper (strict) </a:t>
            </a:r>
            <a:r>
              <a:rPr lang="en-US" b="1" dirty="0" smtClean="0">
                <a:sym typeface="Wingdings"/>
              </a:rPr>
              <a:t>subset of any key</a:t>
            </a: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41</a:t>
            </a:fld>
            <a:endParaRPr lang="en-US"/>
          </a:p>
        </p:txBody>
      </p:sp>
    </p:spTree>
    <p:extLst>
      <p:ext uri="{BB962C8B-B14F-4D97-AF65-F5344CB8AC3E}">
        <p14:creationId xmlns:p14="http://schemas.microsoft.com/office/powerpoint/2010/main" val="3899820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marL="971550" lvl="1" indent="-514350">
              <a:buFont typeface="+mj-lt"/>
              <a:buAutoNum type="alphaLcPeriod"/>
            </a:pPr>
            <a:r>
              <a:rPr lang="en-US" b="1" strike="sngStrike" dirty="0" smtClean="0">
                <a:solidFill>
                  <a:srgbClr val="FF0000"/>
                </a:solidFill>
                <a:sym typeface="Wingdings"/>
              </a:rPr>
              <a:t>A is a subset of X </a:t>
            </a:r>
            <a:r>
              <a:rPr lang="en-US" b="1" dirty="0" smtClean="0">
                <a:solidFill>
                  <a:srgbClr val="FF0000"/>
                </a:solidFill>
                <a:sym typeface="Wingdings"/>
              </a:rPr>
              <a:t>(must be implied by either c or d)</a:t>
            </a:r>
          </a:p>
          <a:p>
            <a:pPr marL="1371600" lvl="2" indent="-514350">
              <a:buFont typeface="+mj-lt"/>
              <a:buAutoNum type="romanLcPeriod"/>
            </a:pPr>
            <a:r>
              <a:rPr lang="en-US" dirty="0" smtClean="0">
                <a:solidFill>
                  <a:srgbClr val="FF0000"/>
                </a:solidFill>
                <a:sym typeface="Wingdings"/>
              </a:rPr>
              <a:t>Consider any trivial FD of the form {B, C }  {C}</a:t>
            </a:r>
          </a:p>
          <a:p>
            <a:pPr marL="1371600" lvl="2" indent="-514350">
              <a:buFont typeface="+mj-lt"/>
              <a:buAutoNum type="romanLcPeriod"/>
            </a:pPr>
            <a:r>
              <a:rPr lang="en-US" dirty="0" smtClean="0">
                <a:solidFill>
                  <a:srgbClr val="FF0000"/>
                </a:solidFill>
                <a:sym typeface="Wingdings"/>
              </a:rPr>
              <a:t>Suppose d is not true, i.e. {B, C} </a:t>
            </a:r>
            <a:r>
              <a:rPr lang="en-US" b="1" i="1" dirty="0" smtClean="0">
                <a:solidFill>
                  <a:srgbClr val="FF0000"/>
                </a:solidFill>
                <a:sym typeface="Wingdings"/>
              </a:rPr>
              <a:t>is</a:t>
            </a:r>
            <a:r>
              <a:rPr lang="en-US" dirty="0" smtClean="0">
                <a:solidFill>
                  <a:srgbClr val="FF0000"/>
                </a:solidFill>
                <a:sym typeface="Wingdings"/>
              </a:rPr>
              <a:t> a proper subset of a key;</a:t>
            </a:r>
          </a:p>
          <a:p>
            <a:pPr marL="1371600" lvl="2" indent="-514350">
              <a:buFont typeface="+mj-lt"/>
              <a:buAutoNum type="romanLcPeriod"/>
            </a:pPr>
            <a:r>
              <a:rPr lang="en-US" dirty="0" smtClean="0">
                <a:solidFill>
                  <a:srgbClr val="FF0000"/>
                </a:solidFill>
                <a:sym typeface="Wingdings"/>
              </a:rPr>
              <a:t>Then C is a proper subset of a key as well, since {C} is a subset of {B, </a:t>
            </a:r>
            <a:r>
              <a:rPr lang="en-US" dirty="0">
                <a:solidFill>
                  <a:srgbClr val="FF0000"/>
                </a:solidFill>
                <a:sym typeface="Wingdings"/>
              </a:rPr>
              <a:t>C</a:t>
            </a:r>
            <a:r>
              <a:rPr lang="en-US" dirty="0" smtClean="0">
                <a:solidFill>
                  <a:srgbClr val="FF0000"/>
                </a:solidFill>
                <a:sym typeface="Wingdings"/>
              </a:rPr>
              <a:t>}, and c must be true.</a:t>
            </a:r>
          </a:p>
          <a:p>
            <a:pPr marL="1371600" lvl="2" indent="-514350">
              <a:buFont typeface="+mj-lt"/>
              <a:buAutoNum type="romanLcPeriod"/>
            </a:pPr>
            <a:r>
              <a:rPr lang="en-US" dirty="0" smtClean="0">
                <a:solidFill>
                  <a:srgbClr val="FF0000"/>
                </a:solidFill>
                <a:sym typeface="Wingdings"/>
              </a:rPr>
              <a:t>Thus, for any trivial FD of the form {X, Y}  {Y}, either d is true or c is true.</a:t>
            </a:r>
          </a:p>
          <a:p>
            <a:pPr marL="971550" lvl="1" indent="-514350">
              <a:buFont typeface="+mj-lt"/>
              <a:buAutoNum type="alphaLcPeriod"/>
            </a:pPr>
            <a:r>
              <a:rPr lang="en-US" strike="sngStrike" dirty="0" smtClean="0">
                <a:sym typeface="Wingdings"/>
              </a:rPr>
              <a:t>X is a </a:t>
            </a:r>
            <a:r>
              <a:rPr lang="en-US" strike="sngStrike" dirty="0" err="1" smtClean="0">
                <a:sym typeface="Wingdings"/>
              </a:rPr>
              <a:t>superkey</a:t>
            </a:r>
            <a:endParaRPr lang="en-US" strike="sngStrike" dirty="0" smtClean="0">
              <a:sym typeface="Wingdings"/>
            </a:endParaRPr>
          </a:p>
          <a:p>
            <a:pPr marL="971550" lvl="1" indent="-514350">
              <a:buFont typeface="+mj-lt"/>
              <a:buAutoNum type="alphaLcPeriod"/>
            </a:pPr>
            <a:r>
              <a:rPr lang="en-US" dirty="0" smtClean="0">
                <a:sym typeface="Wingdings"/>
              </a:rPr>
              <a:t>A is part of some key for R</a:t>
            </a:r>
          </a:p>
          <a:p>
            <a:pPr marL="971550" lvl="1" indent="-514350">
              <a:buFont typeface="+mj-lt"/>
              <a:buAutoNum type="alphaLcPeriod"/>
            </a:pPr>
            <a:r>
              <a:rPr lang="en-US" b="1" dirty="0" smtClean="0">
                <a:sym typeface="Wingdings"/>
              </a:rPr>
              <a:t>X is NOT a </a:t>
            </a:r>
            <a:r>
              <a:rPr lang="en-US" b="1" i="1" dirty="0" smtClean="0">
                <a:sym typeface="Wingdings"/>
              </a:rPr>
              <a:t>proper (strict) </a:t>
            </a:r>
            <a:r>
              <a:rPr lang="en-US" b="1" dirty="0" smtClean="0">
                <a:sym typeface="Wingdings"/>
              </a:rPr>
              <a:t>subset of any key</a:t>
            </a: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42</a:t>
            </a:fld>
            <a:endParaRPr lang="en-US"/>
          </a:p>
        </p:txBody>
      </p:sp>
    </p:spTree>
    <p:extLst>
      <p:ext uri="{BB962C8B-B14F-4D97-AF65-F5344CB8AC3E}">
        <p14:creationId xmlns:p14="http://schemas.microsoft.com/office/powerpoint/2010/main" val="2905190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Let R be a relation schema, X be a subset of attributes of R, and let A be an attribute of R.</a:t>
            </a:r>
          </a:p>
          <a:p>
            <a:r>
              <a:rPr lang="en-US" b="1" dirty="0" smtClean="0"/>
              <a:t>R is in 2NF if, </a:t>
            </a:r>
            <a:r>
              <a:rPr lang="en-US" dirty="0"/>
              <a:t>f</a:t>
            </a:r>
            <a:r>
              <a:rPr lang="en-US" dirty="0" smtClean="0"/>
              <a:t>or every FD X </a:t>
            </a:r>
            <a:r>
              <a:rPr lang="en-US" dirty="0" smtClean="0">
                <a:sym typeface="Wingdings"/>
              </a:rPr>
              <a:t> A that holds over R, one of the following is true:</a:t>
            </a:r>
            <a:endParaRPr lang="en-US" dirty="0">
              <a:sym typeface="Wingdings"/>
            </a:endParaRPr>
          </a:p>
          <a:p>
            <a:pPr lvl="1">
              <a:buFont typeface="Arial"/>
              <a:buChar char="•"/>
            </a:pPr>
            <a:r>
              <a:rPr lang="en-US" strike="sngStrike" dirty="0" smtClean="0">
                <a:solidFill>
                  <a:srgbClr val="FF0000"/>
                </a:solidFill>
                <a:sym typeface="Wingdings"/>
              </a:rPr>
              <a:t>A is a subset of X </a:t>
            </a:r>
            <a:r>
              <a:rPr lang="en-US" dirty="0" smtClean="0">
                <a:solidFill>
                  <a:srgbClr val="FF0000"/>
                </a:solidFill>
                <a:sym typeface="Wingdings"/>
              </a:rPr>
              <a:t>(must be implied by either c or d)</a:t>
            </a:r>
          </a:p>
          <a:p>
            <a:pPr lvl="1">
              <a:buFont typeface="Arial"/>
              <a:buChar char="•"/>
            </a:pPr>
            <a:r>
              <a:rPr lang="en-US" strike="sngStrike" dirty="0" smtClean="0">
                <a:solidFill>
                  <a:srgbClr val="FF0000"/>
                </a:solidFill>
                <a:sym typeface="Wingdings"/>
              </a:rPr>
              <a:t>X is a </a:t>
            </a:r>
            <a:r>
              <a:rPr lang="en-US" strike="sngStrike" dirty="0" err="1" smtClean="0">
                <a:solidFill>
                  <a:srgbClr val="FF0000"/>
                </a:solidFill>
                <a:sym typeface="Wingdings"/>
              </a:rPr>
              <a:t>superkey</a:t>
            </a:r>
            <a:endParaRPr lang="en-US" strike="sngStrike" dirty="0" smtClean="0">
              <a:solidFill>
                <a:srgbClr val="FF0000"/>
              </a:solidFill>
              <a:sym typeface="Wingdings"/>
            </a:endParaRPr>
          </a:p>
          <a:p>
            <a:pPr lvl="1">
              <a:buFont typeface="Arial"/>
              <a:buChar char="•"/>
            </a:pPr>
            <a:r>
              <a:rPr lang="en-US" dirty="0" smtClean="0">
                <a:sym typeface="Wingdings"/>
              </a:rPr>
              <a:t>A is part of some key for R</a:t>
            </a:r>
          </a:p>
          <a:p>
            <a:pPr lvl="1">
              <a:buFont typeface="Arial"/>
              <a:buChar char="•"/>
            </a:pPr>
            <a:r>
              <a:rPr lang="en-US" dirty="0" smtClean="0">
                <a:sym typeface="Wingdings"/>
              </a:rPr>
              <a:t>X is NOT a </a:t>
            </a:r>
            <a:r>
              <a:rPr lang="en-US" i="1" dirty="0" smtClean="0">
                <a:sym typeface="Wingdings"/>
              </a:rPr>
              <a:t>proper (strict) </a:t>
            </a:r>
            <a:r>
              <a:rPr lang="en-US" dirty="0" smtClean="0">
                <a:sym typeface="Wingdings"/>
              </a:rPr>
              <a:t>subset of any key</a:t>
            </a: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43</a:t>
            </a:fld>
            <a:endParaRPr lang="en-US"/>
          </a:p>
        </p:txBody>
      </p:sp>
    </p:spTree>
    <p:extLst>
      <p:ext uri="{BB962C8B-B14F-4D97-AF65-F5344CB8AC3E}">
        <p14:creationId xmlns:p14="http://schemas.microsoft.com/office/powerpoint/2010/main" val="3608933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Normal Form (1NF)</a:t>
            </a:r>
            <a:endParaRPr lang="en-US" dirty="0"/>
          </a:p>
        </p:txBody>
      </p:sp>
      <p:sp>
        <p:nvSpPr>
          <p:cNvPr id="3" name="Content Placeholder 2"/>
          <p:cNvSpPr>
            <a:spLocks noGrp="1"/>
          </p:cNvSpPr>
          <p:nvPr>
            <p:ph idx="1"/>
          </p:nvPr>
        </p:nvSpPr>
        <p:spPr/>
        <p:txBody>
          <a:bodyPr>
            <a:normAutofit/>
          </a:bodyPr>
          <a:lstStyle/>
          <a:p>
            <a:pPr lvl="1"/>
            <a:r>
              <a:rPr lang="en-US" dirty="0" smtClean="0">
                <a:sym typeface="Wingdings"/>
              </a:rPr>
              <a:t>Every attribute in the relation is a scalar; and there are no repeating groups. </a:t>
            </a: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44</a:t>
            </a:fld>
            <a:endParaRPr lang="en-US"/>
          </a:p>
        </p:txBody>
      </p:sp>
    </p:spTree>
    <p:extLst>
      <p:ext uri="{BB962C8B-B14F-4D97-AF65-F5344CB8AC3E}">
        <p14:creationId xmlns:p14="http://schemas.microsoft.com/office/powerpoint/2010/main" val="2333222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BCNF vs. 3NF</a:t>
            </a:r>
            <a:endParaRPr lang="en-US" dirty="0"/>
          </a:p>
        </p:txBody>
      </p:sp>
      <p:sp>
        <p:nvSpPr>
          <p:cNvPr id="3" name="Content Placeholder 2"/>
          <p:cNvSpPr>
            <a:spLocks noGrp="1"/>
          </p:cNvSpPr>
          <p:nvPr>
            <p:ph idx="1"/>
          </p:nvPr>
        </p:nvSpPr>
        <p:spPr/>
        <p:txBody>
          <a:bodyPr/>
          <a:lstStyle/>
          <a:p>
            <a:pPr marL="0" indent="0">
              <a:buNone/>
            </a:pPr>
            <a:r>
              <a:rPr lang="en-US" sz="2400" dirty="0" smtClean="0"/>
              <a:t>Consider FDs in the following table:</a:t>
            </a:r>
          </a:p>
          <a:p>
            <a:pPr marL="0" indent="0">
              <a:buNone/>
            </a:pPr>
            <a:r>
              <a:rPr lang="en-US" sz="2400" dirty="0"/>
              <a:t>	</a:t>
            </a:r>
            <a:r>
              <a:rPr lang="en-US" sz="2400" dirty="0" smtClean="0"/>
              <a:t>{S, J} </a:t>
            </a:r>
            <a:r>
              <a:rPr lang="en-US" sz="2400" dirty="0" smtClean="0">
                <a:sym typeface="Wingdings"/>
              </a:rPr>
              <a:t> T and T J</a:t>
            </a:r>
          </a:p>
          <a:p>
            <a:pPr marL="0" indent="0">
              <a:buNone/>
            </a:pPr>
            <a:endParaRPr lang="en-US" sz="2400" dirty="0" smtClean="0">
              <a:sym typeface="Wingdings"/>
            </a:endParaRPr>
          </a:p>
          <a:p>
            <a:pPr marL="0" indent="0">
              <a:buNone/>
            </a:pPr>
            <a:endParaRPr lang="en-US" sz="2400" dirty="0" smtClean="0">
              <a:sym typeface="Wingdings"/>
            </a:endParaRPr>
          </a:p>
          <a:p>
            <a:pPr marL="0" indent="0">
              <a:buNone/>
            </a:pPr>
            <a:endParaRPr lang="en-US" sz="2400" dirty="0">
              <a:sym typeface="Wingdings"/>
            </a:endParaRPr>
          </a:p>
          <a:p>
            <a:pPr marL="0" indent="0">
              <a:buNone/>
            </a:pPr>
            <a:endParaRPr lang="en-US" sz="2400" dirty="0" smtClean="0">
              <a:sym typeface="Wingdings"/>
            </a:endParaRPr>
          </a:p>
          <a:p>
            <a:pPr marL="0" indent="0">
              <a:buNone/>
            </a:pPr>
            <a:endParaRPr lang="en-US" sz="2400" dirty="0">
              <a:sym typeface="Wingdings"/>
            </a:endParaRPr>
          </a:p>
          <a:p>
            <a:pPr marL="0" indent="0">
              <a:buNone/>
            </a:pPr>
            <a:r>
              <a:rPr lang="en-US" sz="2400" dirty="0" smtClean="0">
                <a:sym typeface="Wingdings"/>
              </a:rPr>
              <a:t>Is this in BCNF?</a:t>
            </a:r>
          </a:p>
          <a:p>
            <a:pPr marL="0" indent="0">
              <a:buNone/>
            </a:pPr>
            <a:r>
              <a:rPr lang="en-US" sz="2400" dirty="0" smtClean="0">
                <a:sym typeface="Wingdings"/>
              </a:rPr>
              <a:t>Is this in 3NF?</a:t>
            </a:r>
          </a:p>
          <a:p>
            <a:pPr marL="0" indent="0">
              <a:buNone/>
            </a:pPr>
            <a:endParaRPr lang="en-US" sz="2400" dirty="0">
              <a:sym typeface="Wingdings"/>
            </a:endParaRPr>
          </a:p>
          <a:p>
            <a:pPr marL="0" indent="0">
              <a:buNone/>
            </a:pPr>
            <a:endParaRPr lang="en-US" dirty="0" smtClean="0">
              <a:sym typeface="Wingdings"/>
            </a:endParaRPr>
          </a:p>
        </p:txBody>
      </p:sp>
      <p:sp>
        <p:nvSpPr>
          <p:cNvPr id="4" name="Slide Number Placeholder 3"/>
          <p:cNvSpPr>
            <a:spLocks noGrp="1"/>
          </p:cNvSpPr>
          <p:nvPr>
            <p:ph type="sldNum" sz="quarter" idx="12"/>
          </p:nvPr>
        </p:nvSpPr>
        <p:spPr/>
        <p:txBody>
          <a:bodyPr/>
          <a:lstStyle/>
          <a:p>
            <a:fld id="{3ADB7DDC-E690-984E-A3ED-8E653AFEABF1}" type="slidenum">
              <a:rPr lang="en-US" smtClean="0"/>
              <a:t>45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07492239"/>
              </p:ext>
            </p:extLst>
          </p:nvPr>
        </p:nvGraphicFramePr>
        <p:xfrm>
          <a:off x="833641" y="2752235"/>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a:t>
                      </a:r>
                      <a:endParaRPr lang="en-US" dirty="0"/>
                    </a:p>
                  </a:txBody>
                  <a:tcPr/>
                </a:tc>
                <a:tc>
                  <a:txBody>
                    <a:bodyPr/>
                    <a:lstStyle/>
                    <a:p>
                      <a:r>
                        <a:rPr lang="en-US" dirty="0" smtClean="0"/>
                        <a:t>J</a:t>
                      </a:r>
                      <a:endParaRPr lang="en-US" dirty="0"/>
                    </a:p>
                  </a:txBody>
                  <a:tcPr/>
                </a:tc>
                <a:tc>
                  <a:txBody>
                    <a:bodyPr/>
                    <a:lstStyle/>
                    <a:p>
                      <a:r>
                        <a:rPr lang="en-US" dirty="0" smtClean="0"/>
                        <a:t>T</a:t>
                      </a:r>
                      <a:endParaRPr lang="en-US" dirty="0"/>
                    </a:p>
                  </a:txBody>
                  <a:tcPr/>
                </a:tc>
              </a:tr>
              <a:tr h="370840">
                <a:tc>
                  <a:txBody>
                    <a:bodyPr/>
                    <a:lstStyle/>
                    <a:p>
                      <a:r>
                        <a:rPr lang="en-US" dirty="0" smtClean="0"/>
                        <a:t>Smith</a:t>
                      </a:r>
                      <a:endParaRPr lang="en-US" dirty="0"/>
                    </a:p>
                  </a:txBody>
                  <a:tcPr/>
                </a:tc>
                <a:tc>
                  <a:txBody>
                    <a:bodyPr/>
                    <a:lstStyle/>
                    <a:p>
                      <a:r>
                        <a:rPr lang="en-US" dirty="0" smtClean="0"/>
                        <a:t>Math</a:t>
                      </a:r>
                      <a:endParaRPr lang="en-US" dirty="0"/>
                    </a:p>
                  </a:txBody>
                  <a:tcPr/>
                </a:tc>
                <a:tc>
                  <a:txBody>
                    <a:bodyPr/>
                    <a:lstStyle/>
                    <a:p>
                      <a:r>
                        <a:rPr lang="en-US" dirty="0" smtClean="0"/>
                        <a:t>Prof.</a:t>
                      </a:r>
                      <a:r>
                        <a:rPr lang="en-US" baseline="0" dirty="0" smtClean="0"/>
                        <a:t> White</a:t>
                      </a:r>
                      <a:endParaRPr lang="en-US" dirty="0"/>
                    </a:p>
                  </a:txBody>
                  <a:tcPr/>
                </a:tc>
              </a:tr>
              <a:tr h="370840">
                <a:tc>
                  <a:txBody>
                    <a:bodyPr/>
                    <a:lstStyle/>
                    <a:p>
                      <a:r>
                        <a:rPr lang="en-US" dirty="0" smtClean="0"/>
                        <a:t>Smith</a:t>
                      </a:r>
                      <a:endParaRPr lang="en-US" dirty="0"/>
                    </a:p>
                  </a:txBody>
                  <a:tcPr/>
                </a:tc>
                <a:tc>
                  <a:txBody>
                    <a:bodyPr/>
                    <a:lstStyle/>
                    <a:p>
                      <a:r>
                        <a:rPr lang="en-US" dirty="0" smtClean="0"/>
                        <a:t>Physics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Prof.</a:t>
                      </a:r>
                      <a:r>
                        <a:rPr lang="en-US" baseline="0" dirty="0" smtClean="0"/>
                        <a:t> Green</a:t>
                      </a:r>
                      <a:endParaRPr lang="en-US" dirty="0" smtClean="0"/>
                    </a:p>
                  </a:txBody>
                  <a:tcPr/>
                </a:tc>
              </a:tr>
              <a:tr h="370840">
                <a:tc>
                  <a:txBody>
                    <a:bodyPr/>
                    <a:lstStyle/>
                    <a:p>
                      <a:r>
                        <a:rPr lang="en-US" dirty="0" smtClean="0"/>
                        <a:t>Jones</a:t>
                      </a:r>
                      <a:endParaRPr lang="en-US" dirty="0"/>
                    </a:p>
                  </a:txBody>
                  <a:tcPr/>
                </a:tc>
                <a:tc>
                  <a:txBody>
                    <a:bodyPr/>
                    <a:lstStyle/>
                    <a:p>
                      <a:r>
                        <a:rPr lang="en-US" dirty="0" smtClean="0"/>
                        <a:t>Math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Prof.</a:t>
                      </a:r>
                      <a:r>
                        <a:rPr lang="en-US" baseline="0" dirty="0" smtClean="0"/>
                        <a:t> White</a:t>
                      </a:r>
                      <a:endParaRPr lang="en-US" dirty="0" smtClean="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Jones</a:t>
                      </a:r>
                    </a:p>
                  </a:txBody>
                  <a:tcPr/>
                </a:tc>
                <a:tc>
                  <a:txBody>
                    <a:bodyPr/>
                    <a:lstStyle/>
                    <a:p>
                      <a:r>
                        <a:rPr lang="en-US" dirty="0" smtClean="0"/>
                        <a:t>Physics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Prof.</a:t>
                      </a:r>
                      <a:r>
                        <a:rPr lang="en-US" baseline="0" dirty="0" smtClean="0"/>
                        <a:t> Brown</a:t>
                      </a:r>
                      <a:endParaRPr lang="en-US" dirty="0" smtClean="0"/>
                    </a:p>
                  </a:txBody>
                  <a:tcPr/>
                </a:tc>
              </a:tr>
            </a:tbl>
          </a:graphicData>
        </a:graphic>
      </p:graphicFrame>
    </p:spTree>
    <p:extLst>
      <p:ext uri="{BB962C8B-B14F-4D97-AF65-F5344CB8AC3E}">
        <p14:creationId xmlns:p14="http://schemas.microsoft.com/office/powerpoint/2010/main" val="1800138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algorithms</a:t>
            </a:r>
            <a:endParaRPr lang="en-US" dirty="0"/>
          </a:p>
        </p:txBody>
      </p:sp>
      <p:sp>
        <p:nvSpPr>
          <p:cNvPr id="3" name="Content Placeholder 2"/>
          <p:cNvSpPr>
            <a:spLocks noGrp="1"/>
          </p:cNvSpPr>
          <p:nvPr>
            <p:ph idx="1"/>
          </p:nvPr>
        </p:nvSpPr>
        <p:spPr/>
        <p:txBody>
          <a:bodyPr/>
          <a:lstStyle/>
          <a:p>
            <a:r>
              <a:rPr lang="en-US" dirty="0" smtClean="0"/>
              <a:t>Given a combination of a relational schema and a set of FDs, algorithms can convert the schema into BCNF or 3NF</a:t>
            </a: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46</a:t>
            </a:fld>
            <a:endParaRPr lang="en-US"/>
          </a:p>
        </p:txBody>
      </p:sp>
    </p:spTree>
    <p:extLst>
      <p:ext uri="{BB962C8B-B14F-4D97-AF65-F5344CB8AC3E}">
        <p14:creationId xmlns:p14="http://schemas.microsoft.com/office/powerpoint/2010/main" val="952192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Normal Form (2NF)</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Let R be a relation schema, X be a subset of attributes of R, and let A be an attribute of R.</a:t>
            </a:r>
          </a:p>
          <a:p>
            <a:r>
              <a:rPr lang="en-US" b="1" dirty="0" smtClean="0"/>
              <a:t>R is in </a:t>
            </a:r>
            <a:r>
              <a:rPr lang="en-US" b="1" dirty="0"/>
              <a:t>2</a:t>
            </a:r>
            <a:r>
              <a:rPr lang="en-US" b="1" dirty="0" smtClean="0"/>
              <a:t>NF if R is in 1NF AND, </a:t>
            </a:r>
            <a:r>
              <a:rPr lang="en-US" dirty="0" smtClean="0"/>
              <a:t>for every FD X </a:t>
            </a:r>
            <a:r>
              <a:rPr lang="en-US" dirty="0" smtClean="0">
                <a:sym typeface="Wingdings"/>
              </a:rPr>
              <a:t> A that holds over R</a:t>
            </a:r>
          </a:p>
          <a:p>
            <a:pPr lvl="1"/>
            <a:r>
              <a:rPr lang="en-US" dirty="0" smtClean="0">
                <a:sym typeface="Wingdings"/>
              </a:rPr>
              <a:t>If A is NOT part of a key, then X is also not a </a:t>
            </a:r>
            <a:r>
              <a:rPr lang="en-US" i="1" dirty="0" smtClean="0">
                <a:sym typeface="Wingdings"/>
              </a:rPr>
              <a:t>proper </a:t>
            </a:r>
            <a:r>
              <a:rPr lang="en-US" dirty="0" smtClean="0">
                <a:sym typeface="Wingdings"/>
              </a:rPr>
              <a:t>(strict) subset of a key</a:t>
            </a:r>
          </a:p>
          <a:p>
            <a:pPr lvl="1"/>
            <a:endParaRPr lang="en-US" dirty="0">
              <a:sym typeface="Wingdings"/>
            </a:endParaRPr>
          </a:p>
          <a:p>
            <a:pPr marL="0" indent="0">
              <a:buNone/>
            </a:pPr>
            <a:endParaRPr lang="en-US" sz="2000" b="1" dirty="0" smtClean="0">
              <a:sym typeface="Wingdings"/>
            </a:endParaRPr>
          </a:p>
          <a:p>
            <a:pPr lvl="1"/>
            <a:endParaRPr lang="en-US" dirty="0" smtClean="0">
              <a:sym typeface="Wingdings"/>
            </a:endParaRPr>
          </a:p>
          <a:p>
            <a:pPr lvl="1"/>
            <a:endParaRPr lang="en-US" dirty="0" smtClean="0">
              <a:sym typeface="Wingdings"/>
            </a:endParaRPr>
          </a:p>
          <a:p>
            <a:pPr lvl="1"/>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47</a:t>
            </a:fld>
            <a:endParaRPr lang="en-US"/>
          </a:p>
        </p:txBody>
      </p:sp>
    </p:spTree>
    <p:extLst>
      <p:ext uri="{BB962C8B-B14F-4D97-AF65-F5344CB8AC3E}">
        <p14:creationId xmlns:p14="http://schemas.microsoft.com/office/powerpoint/2010/main" val="1883131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Loss</a:t>
            </a:r>
            <a:r>
              <a:rPr lang="en-US" baseline="30000" dirty="0" smtClean="0"/>
              <a:t>1</a:t>
            </a:r>
            <a:endParaRPr lang="en-US" dirty="0"/>
          </a:p>
        </p:txBody>
      </p:sp>
      <p:sp>
        <p:nvSpPr>
          <p:cNvPr id="3" name="Slide Number Placeholder 2"/>
          <p:cNvSpPr>
            <a:spLocks noGrp="1"/>
          </p:cNvSpPr>
          <p:nvPr>
            <p:ph type="sldNum" sz="quarter" idx="12"/>
          </p:nvPr>
        </p:nvSpPr>
        <p:spPr/>
        <p:txBody>
          <a:bodyPr/>
          <a:lstStyle/>
          <a:p>
            <a:fld id="{3ADB7DDC-E690-984E-A3ED-8E653AFEABF1}" type="slidenum">
              <a:rPr lang="en-US" smtClean="0"/>
              <a:t>48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92951850"/>
              </p:ext>
            </p:extLst>
          </p:nvPr>
        </p:nvGraphicFramePr>
        <p:xfrm>
          <a:off x="1524000" y="13970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a:t>
                      </a:r>
                      <a:endParaRPr lang="en-US" dirty="0"/>
                    </a:p>
                  </a:txBody>
                  <a:tcPr/>
                </a:tc>
                <a:tc>
                  <a:txBody>
                    <a:bodyPr/>
                    <a:lstStyle/>
                    <a:p>
                      <a:r>
                        <a:rPr lang="en-US" dirty="0" smtClean="0"/>
                        <a:t>Status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c>
                  <a:txBody>
                    <a:bodyPr/>
                    <a:lstStyle/>
                    <a:p>
                      <a:r>
                        <a:rPr lang="en-US" dirty="0" smtClean="0"/>
                        <a:t>Athens</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2677764"/>
              </p:ext>
            </p:extLst>
          </p:nvPr>
        </p:nvGraphicFramePr>
        <p:xfrm>
          <a:off x="338667" y="3185942"/>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a:t>
                      </a:r>
                      <a:endParaRPr lang="en-US" dirty="0"/>
                    </a:p>
                  </a:txBody>
                  <a:tcPr/>
                </a:tc>
                <a:tc>
                  <a:txBody>
                    <a:bodyPr/>
                    <a:lstStyle/>
                    <a:p>
                      <a:r>
                        <a:rPr lang="en-US" dirty="0" smtClean="0"/>
                        <a:t>Status</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53296340"/>
              </p:ext>
            </p:extLst>
          </p:nvPr>
        </p:nvGraphicFramePr>
        <p:xfrm>
          <a:off x="4570697" y="3185942"/>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Athens</a:t>
                      </a:r>
                      <a:endParaRPr lang="en-US" dirty="0"/>
                    </a:p>
                  </a:txBody>
                  <a:tcPr/>
                </a:tc>
              </a:tr>
            </a:tbl>
          </a:graphicData>
        </a:graphic>
      </p:graphicFrame>
      <p:sp>
        <p:nvSpPr>
          <p:cNvPr id="9" name="TextBox 8"/>
          <p:cNvSpPr txBox="1"/>
          <p:nvPr/>
        </p:nvSpPr>
        <p:spPr>
          <a:xfrm>
            <a:off x="234462" y="2559538"/>
            <a:ext cx="2038512" cy="369332"/>
          </a:xfrm>
          <a:prstGeom prst="rect">
            <a:avLst/>
          </a:prstGeom>
          <a:noFill/>
        </p:spPr>
        <p:txBody>
          <a:bodyPr wrap="square" rtlCol="0">
            <a:spAutoFit/>
          </a:bodyPr>
          <a:lstStyle/>
          <a:p>
            <a:r>
              <a:rPr lang="en-US" dirty="0" smtClean="0"/>
              <a:t>(a)</a:t>
            </a:r>
            <a:endParaRPr lang="en-US" dirty="0"/>
          </a:p>
        </p:txBody>
      </p:sp>
      <p:sp>
        <p:nvSpPr>
          <p:cNvPr id="10" name="TextBox 9"/>
          <p:cNvSpPr txBox="1"/>
          <p:nvPr/>
        </p:nvSpPr>
        <p:spPr>
          <a:xfrm>
            <a:off x="1038144" y="2816610"/>
            <a:ext cx="2038512" cy="369332"/>
          </a:xfrm>
          <a:prstGeom prst="rect">
            <a:avLst/>
          </a:prstGeom>
          <a:noFill/>
        </p:spPr>
        <p:txBody>
          <a:bodyPr wrap="square" rtlCol="0">
            <a:spAutoFit/>
          </a:bodyPr>
          <a:lstStyle/>
          <a:p>
            <a:pPr algn="ctr"/>
            <a:r>
              <a:rPr lang="en-US" dirty="0" smtClean="0"/>
              <a:t>SST</a:t>
            </a:r>
            <a:endParaRPr lang="en-US" dirty="0"/>
          </a:p>
        </p:txBody>
      </p:sp>
      <p:sp>
        <p:nvSpPr>
          <p:cNvPr id="11" name="TextBox 10"/>
          <p:cNvSpPr txBox="1"/>
          <p:nvPr/>
        </p:nvSpPr>
        <p:spPr>
          <a:xfrm>
            <a:off x="5326184" y="4765712"/>
            <a:ext cx="2038512" cy="369332"/>
          </a:xfrm>
          <a:prstGeom prst="rect">
            <a:avLst/>
          </a:prstGeom>
          <a:noFill/>
        </p:spPr>
        <p:txBody>
          <a:bodyPr wrap="square" rtlCol="0">
            <a:spAutoFit/>
          </a:bodyPr>
          <a:lstStyle/>
          <a:p>
            <a:pPr algn="ctr"/>
            <a:r>
              <a:rPr lang="en-US" dirty="0" smtClean="0"/>
              <a:t>STC</a:t>
            </a:r>
            <a:endParaRPr lang="en-US" dirty="0"/>
          </a:p>
        </p:txBody>
      </p:sp>
      <p:sp>
        <p:nvSpPr>
          <p:cNvPr id="12" name="TextBox 11"/>
          <p:cNvSpPr txBox="1"/>
          <p:nvPr/>
        </p:nvSpPr>
        <p:spPr>
          <a:xfrm>
            <a:off x="234462" y="4483128"/>
            <a:ext cx="2038512" cy="369332"/>
          </a:xfrm>
          <a:prstGeom prst="rect">
            <a:avLst/>
          </a:prstGeom>
          <a:noFill/>
        </p:spPr>
        <p:txBody>
          <a:bodyPr wrap="square" rtlCol="0">
            <a:spAutoFit/>
          </a:bodyPr>
          <a:lstStyle/>
          <a:p>
            <a:r>
              <a:rPr lang="en-US" dirty="0" smtClean="0"/>
              <a:t>(b)</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152305926"/>
              </p:ext>
            </p:extLst>
          </p:nvPr>
        </p:nvGraphicFramePr>
        <p:xfrm>
          <a:off x="338667" y="5142393"/>
          <a:ext cx="3768318" cy="1112520"/>
        </p:xfrm>
        <a:graphic>
          <a:graphicData uri="http://schemas.openxmlformats.org/drawingml/2006/table">
            <a:tbl>
              <a:tblPr firstRow="1" bandRow="1">
                <a:tableStyleId>{5C22544A-7EE6-4342-B048-85BDC9FD1C3A}</a:tableStyleId>
              </a:tblPr>
              <a:tblGrid>
                <a:gridCol w="1884159"/>
                <a:gridCol w="1884159"/>
              </a:tblGrid>
              <a:tr h="370840">
                <a:tc>
                  <a:txBody>
                    <a:bodyPr/>
                    <a:lstStyle/>
                    <a:p>
                      <a:r>
                        <a:rPr lang="en-US" dirty="0" smtClean="0"/>
                        <a:t>S#</a:t>
                      </a:r>
                      <a:endParaRPr lang="en-US" dirty="0"/>
                    </a:p>
                  </a:txBody>
                  <a:tcPr/>
                </a:tc>
                <a:tc>
                  <a:txBody>
                    <a:bodyPr/>
                    <a:lstStyle/>
                    <a:p>
                      <a:r>
                        <a:rPr lang="en-US" dirty="0" smtClean="0"/>
                        <a:t>Status</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r>
            </a:tbl>
          </a:graphicData>
        </a:graphic>
      </p:graphicFrame>
      <p:sp>
        <p:nvSpPr>
          <p:cNvPr id="14" name="TextBox 13"/>
          <p:cNvSpPr txBox="1"/>
          <p:nvPr/>
        </p:nvSpPr>
        <p:spPr>
          <a:xfrm>
            <a:off x="1105877" y="4773061"/>
            <a:ext cx="2038512" cy="369332"/>
          </a:xfrm>
          <a:prstGeom prst="rect">
            <a:avLst/>
          </a:prstGeom>
          <a:noFill/>
        </p:spPr>
        <p:txBody>
          <a:bodyPr wrap="square" rtlCol="0">
            <a:spAutoFit/>
          </a:bodyPr>
          <a:lstStyle/>
          <a:p>
            <a:pPr algn="ctr"/>
            <a:r>
              <a:rPr lang="en-US" dirty="0" smtClean="0"/>
              <a:t>SST</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82245753"/>
              </p:ext>
            </p:extLst>
          </p:nvPr>
        </p:nvGraphicFramePr>
        <p:xfrm>
          <a:off x="4402667" y="5142393"/>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Status</a:t>
                      </a:r>
                      <a:endParaRPr lang="en-US" dirty="0"/>
                    </a:p>
                  </a:txBody>
                  <a:tcPr/>
                </a:tc>
                <a:tc>
                  <a:txBody>
                    <a:bodyPr/>
                    <a:lstStyle/>
                    <a:p>
                      <a:r>
                        <a:rPr lang="en-US" dirty="0" smtClean="0"/>
                        <a:t>City</a:t>
                      </a:r>
                      <a:endParaRPr lang="en-US" dirty="0"/>
                    </a:p>
                  </a:txBody>
                  <a:tcPr/>
                </a:tc>
              </a:tr>
              <a:tr h="370840">
                <a:tc>
                  <a:txBody>
                    <a:bodyPr/>
                    <a:lstStyle/>
                    <a:p>
                      <a:r>
                        <a:rPr lang="en-US" dirty="0" smtClean="0"/>
                        <a:t>30</a:t>
                      </a:r>
                      <a:endParaRPr lang="en-US" dirty="0"/>
                    </a:p>
                  </a:txBody>
                  <a:tcPr/>
                </a:tc>
                <a:tc>
                  <a:txBody>
                    <a:bodyPr/>
                    <a:lstStyle/>
                    <a:p>
                      <a:r>
                        <a:rPr lang="en-US" dirty="0" smtClean="0"/>
                        <a:t>Paris</a:t>
                      </a:r>
                      <a:endParaRPr lang="en-US" dirty="0"/>
                    </a:p>
                  </a:txBody>
                  <a:tcPr/>
                </a:tc>
              </a:tr>
              <a:tr h="370840">
                <a:tc>
                  <a:txBody>
                    <a:bodyPr/>
                    <a:lstStyle/>
                    <a:p>
                      <a:r>
                        <a:rPr lang="en-US" dirty="0" smtClean="0"/>
                        <a:t>30 </a:t>
                      </a:r>
                      <a:endParaRPr lang="en-US" dirty="0"/>
                    </a:p>
                  </a:txBody>
                  <a:tcPr/>
                </a:tc>
                <a:tc>
                  <a:txBody>
                    <a:bodyPr/>
                    <a:lstStyle/>
                    <a:p>
                      <a:r>
                        <a:rPr lang="en-US" dirty="0" smtClean="0"/>
                        <a:t>Athens</a:t>
                      </a:r>
                      <a:endParaRPr lang="en-US" dirty="0"/>
                    </a:p>
                  </a:txBody>
                  <a:tcPr/>
                </a:tc>
              </a:tr>
            </a:tbl>
          </a:graphicData>
        </a:graphic>
      </p:graphicFrame>
      <p:sp>
        <p:nvSpPr>
          <p:cNvPr id="16" name="TextBox 15"/>
          <p:cNvSpPr txBox="1"/>
          <p:nvPr/>
        </p:nvSpPr>
        <p:spPr>
          <a:xfrm>
            <a:off x="5581488" y="2871616"/>
            <a:ext cx="2038512" cy="369332"/>
          </a:xfrm>
          <a:prstGeom prst="rect">
            <a:avLst/>
          </a:prstGeom>
          <a:noFill/>
        </p:spPr>
        <p:txBody>
          <a:bodyPr wrap="square" rtlCol="0">
            <a:spAutoFit/>
          </a:bodyPr>
          <a:lstStyle/>
          <a:p>
            <a:pPr algn="ctr"/>
            <a:r>
              <a:rPr lang="en-US" dirty="0" smtClean="0"/>
              <a:t>SC</a:t>
            </a:r>
            <a:endParaRPr lang="en-US" dirty="0"/>
          </a:p>
        </p:txBody>
      </p:sp>
      <p:sp>
        <p:nvSpPr>
          <p:cNvPr id="17" name="Rectangle 16"/>
          <p:cNvSpPr/>
          <p:nvPr/>
        </p:nvSpPr>
        <p:spPr>
          <a:xfrm>
            <a:off x="491066" y="6356350"/>
            <a:ext cx="7395959" cy="276999"/>
          </a:xfrm>
          <a:prstGeom prst="rect">
            <a:avLst/>
          </a:prstGeom>
        </p:spPr>
        <p:txBody>
          <a:bodyPr wrap="square">
            <a:spAutoFit/>
          </a:bodyPr>
          <a:lstStyle/>
          <a:p>
            <a:r>
              <a:rPr lang="en-US" sz="1200" dirty="0" smtClean="0"/>
              <a:t>1 C. J. Date, 2004, </a:t>
            </a:r>
            <a:r>
              <a:rPr lang="en-US" sz="1200" i="1" dirty="0" smtClean="0"/>
              <a:t>An Introduction to Database Systems,</a:t>
            </a:r>
            <a:r>
              <a:rPr lang="en-US" sz="1200" dirty="0" smtClean="0"/>
              <a:t> 8th ed., p. 354</a:t>
            </a:r>
            <a:endParaRPr lang="en-US" sz="1200" dirty="0"/>
          </a:p>
        </p:txBody>
      </p:sp>
    </p:spTree>
    <p:extLst>
      <p:ext uri="{BB962C8B-B14F-4D97-AF65-F5344CB8AC3E}">
        <p14:creationId xmlns:p14="http://schemas.microsoft.com/office/powerpoint/2010/main" val="4059635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Dependency (within-relation) Preservation </a:t>
            </a:r>
            <a:r>
              <a:rPr lang="en-US" sz="2800" baseline="30000" dirty="0" smtClean="0"/>
              <a:t>1, </a:t>
            </a:r>
            <a:r>
              <a:rPr lang="en-US" sz="2800" dirty="0" smtClean="0"/>
              <a:t>consider:</a:t>
            </a:r>
            <a:r>
              <a:rPr lang="en-US" sz="2800" baseline="30000" dirty="0" smtClean="0"/>
              <a:t/>
            </a:r>
            <a:br>
              <a:rPr lang="en-US" sz="2800" baseline="30000" dirty="0" smtClean="0"/>
            </a:br>
            <a:r>
              <a:rPr lang="en-US" sz="2200" baseline="30000" dirty="0" smtClean="0"/>
              <a:t/>
            </a:r>
            <a:br>
              <a:rPr lang="en-US" sz="2200" baseline="30000" dirty="0" smtClean="0"/>
            </a:br>
            <a:r>
              <a:rPr lang="en-US" sz="2200" dirty="0" smtClean="0"/>
              <a:t>S# </a:t>
            </a:r>
            <a:r>
              <a:rPr lang="en-US" sz="2200" dirty="0" smtClean="0">
                <a:sym typeface="Wingdings"/>
              </a:rPr>
              <a:t> City and City  Status; therefore also, S#  Status.</a:t>
            </a:r>
            <a:endParaRPr lang="en-US" sz="2200" dirty="0"/>
          </a:p>
        </p:txBody>
      </p:sp>
      <p:sp>
        <p:nvSpPr>
          <p:cNvPr id="3" name="Slide Number Placeholder 2"/>
          <p:cNvSpPr>
            <a:spLocks noGrp="1"/>
          </p:cNvSpPr>
          <p:nvPr>
            <p:ph type="sldNum" sz="quarter" idx="12"/>
          </p:nvPr>
        </p:nvSpPr>
        <p:spPr/>
        <p:txBody>
          <a:bodyPr/>
          <a:lstStyle/>
          <a:p>
            <a:fld id="{3ADB7DDC-E690-984E-A3ED-8E653AFEABF1}" type="slidenum">
              <a:rPr lang="en-US" smtClean="0"/>
              <a:t>49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47784926"/>
              </p:ext>
            </p:extLst>
          </p:nvPr>
        </p:nvGraphicFramePr>
        <p:xfrm>
          <a:off x="1522697" y="1631461"/>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a:t>
                      </a:r>
                      <a:endParaRPr lang="en-US" dirty="0"/>
                    </a:p>
                  </a:txBody>
                  <a:tcPr/>
                </a:tc>
                <a:tc>
                  <a:txBody>
                    <a:bodyPr/>
                    <a:lstStyle/>
                    <a:p>
                      <a:r>
                        <a:rPr lang="en-US" dirty="0" smtClean="0"/>
                        <a:t>Status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c>
                  <a:txBody>
                    <a:bodyPr/>
                    <a:lstStyle/>
                    <a:p>
                      <a:r>
                        <a:rPr lang="en-US" dirty="0" smtClean="0"/>
                        <a:t>Athens</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15873762"/>
              </p:ext>
            </p:extLst>
          </p:nvPr>
        </p:nvGraphicFramePr>
        <p:xfrm>
          <a:off x="338667" y="3185942"/>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City</a:t>
                      </a:r>
                      <a:endParaRPr lang="en-US" dirty="0"/>
                    </a:p>
                  </a:txBody>
                  <a:tcPr/>
                </a:tc>
                <a:tc>
                  <a:txBody>
                    <a:bodyPr/>
                    <a:lstStyle/>
                    <a:p>
                      <a:r>
                        <a:rPr lang="en-US" dirty="0" smtClean="0"/>
                        <a:t>Status</a:t>
                      </a:r>
                      <a:endParaRPr lang="en-US" dirty="0"/>
                    </a:p>
                  </a:txBody>
                  <a:tcPr/>
                </a:tc>
              </a:tr>
              <a:tr h="370840">
                <a:tc>
                  <a:txBody>
                    <a:bodyPr/>
                    <a:lstStyle/>
                    <a:p>
                      <a:r>
                        <a:rPr lang="en-US" dirty="0" smtClean="0"/>
                        <a:t>Paris</a:t>
                      </a:r>
                      <a:endParaRPr lang="en-US" dirty="0"/>
                    </a:p>
                  </a:txBody>
                  <a:tcPr/>
                </a:tc>
                <a:tc>
                  <a:txBody>
                    <a:bodyPr/>
                    <a:lstStyle/>
                    <a:p>
                      <a:r>
                        <a:rPr lang="en-US" dirty="0" smtClean="0"/>
                        <a:t>30</a:t>
                      </a:r>
                      <a:endParaRPr lang="en-US" dirty="0"/>
                    </a:p>
                  </a:txBody>
                  <a:tcPr/>
                </a:tc>
              </a:tr>
              <a:tr h="370840">
                <a:tc>
                  <a:txBody>
                    <a:bodyPr/>
                    <a:lstStyle/>
                    <a:p>
                      <a:r>
                        <a:rPr lang="en-US" dirty="0" smtClean="0"/>
                        <a:t>Athens</a:t>
                      </a:r>
                      <a:endParaRPr lang="en-US" dirty="0"/>
                    </a:p>
                  </a:txBody>
                  <a:tcPr/>
                </a:tc>
                <a:tc>
                  <a:txBody>
                    <a:bodyPr/>
                    <a:lstStyle/>
                    <a:p>
                      <a:r>
                        <a:rPr lang="en-US" dirty="0" smtClean="0"/>
                        <a:t>30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56091966"/>
              </p:ext>
            </p:extLst>
          </p:nvPr>
        </p:nvGraphicFramePr>
        <p:xfrm>
          <a:off x="4570697" y="3185942"/>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Athens</a:t>
                      </a:r>
                      <a:endParaRPr lang="en-US" dirty="0"/>
                    </a:p>
                  </a:txBody>
                  <a:tcPr/>
                </a:tc>
              </a:tr>
            </a:tbl>
          </a:graphicData>
        </a:graphic>
      </p:graphicFrame>
      <p:sp>
        <p:nvSpPr>
          <p:cNvPr id="9" name="TextBox 8"/>
          <p:cNvSpPr txBox="1"/>
          <p:nvPr/>
        </p:nvSpPr>
        <p:spPr>
          <a:xfrm>
            <a:off x="234462" y="2559538"/>
            <a:ext cx="2038512" cy="369332"/>
          </a:xfrm>
          <a:prstGeom prst="rect">
            <a:avLst/>
          </a:prstGeom>
          <a:noFill/>
        </p:spPr>
        <p:txBody>
          <a:bodyPr wrap="square" rtlCol="0">
            <a:spAutoFit/>
          </a:bodyPr>
          <a:lstStyle/>
          <a:p>
            <a:r>
              <a:rPr lang="en-US" dirty="0" smtClean="0"/>
              <a:t>(a)</a:t>
            </a:r>
            <a:endParaRPr lang="en-US" dirty="0"/>
          </a:p>
        </p:txBody>
      </p:sp>
      <p:sp>
        <p:nvSpPr>
          <p:cNvPr id="10" name="TextBox 9"/>
          <p:cNvSpPr txBox="1"/>
          <p:nvPr/>
        </p:nvSpPr>
        <p:spPr>
          <a:xfrm>
            <a:off x="1038144" y="2816610"/>
            <a:ext cx="2038512" cy="369332"/>
          </a:xfrm>
          <a:prstGeom prst="rect">
            <a:avLst/>
          </a:prstGeom>
          <a:noFill/>
        </p:spPr>
        <p:txBody>
          <a:bodyPr wrap="square" rtlCol="0">
            <a:spAutoFit/>
          </a:bodyPr>
          <a:lstStyle/>
          <a:p>
            <a:pPr algn="ctr"/>
            <a:r>
              <a:rPr lang="en-US" dirty="0" smtClean="0"/>
              <a:t>CS</a:t>
            </a:r>
            <a:endParaRPr lang="en-US" dirty="0"/>
          </a:p>
        </p:txBody>
      </p:sp>
      <p:sp>
        <p:nvSpPr>
          <p:cNvPr id="11" name="TextBox 10"/>
          <p:cNvSpPr txBox="1"/>
          <p:nvPr/>
        </p:nvSpPr>
        <p:spPr>
          <a:xfrm>
            <a:off x="5326184" y="4765712"/>
            <a:ext cx="2038512" cy="369332"/>
          </a:xfrm>
          <a:prstGeom prst="rect">
            <a:avLst/>
          </a:prstGeom>
          <a:noFill/>
        </p:spPr>
        <p:txBody>
          <a:bodyPr wrap="square" rtlCol="0">
            <a:spAutoFit/>
          </a:bodyPr>
          <a:lstStyle/>
          <a:p>
            <a:pPr algn="ctr"/>
            <a:r>
              <a:rPr lang="en-US" dirty="0" smtClean="0"/>
              <a:t>SC</a:t>
            </a:r>
            <a:endParaRPr lang="en-US" dirty="0"/>
          </a:p>
        </p:txBody>
      </p:sp>
      <p:sp>
        <p:nvSpPr>
          <p:cNvPr id="12" name="TextBox 11"/>
          <p:cNvSpPr txBox="1"/>
          <p:nvPr/>
        </p:nvSpPr>
        <p:spPr>
          <a:xfrm>
            <a:off x="234462" y="4483128"/>
            <a:ext cx="2038512" cy="369332"/>
          </a:xfrm>
          <a:prstGeom prst="rect">
            <a:avLst/>
          </a:prstGeom>
          <a:noFill/>
        </p:spPr>
        <p:txBody>
          <a:bodyPr wrap="square" rtlCol="0">
            <a:spAutoFit/>
          </a:bodyPr>
          <a:lstStyle/>
          <a:p>
            <a:r>
              <a:rPr lang="en-US" dirty="0" smtClean="0"/>
              <a:t>(b)</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667884236"/>
              </p:ext>
            </p:extLst>
          </p:nvPr>
        </p:nvGraphicFramePr>
        <p:xfrm>
          <a:off x="338667" y="5142393"/>
          <a:ext cx="3768318" cy="1112520"/>
        </p:xfrm>
        <a:graphic>
          <a:graphicData uri="http://schemas.openxmlformats.org/drawingml/2006/table">
            <a:tbl>
              <a:tblPr firstRow="1" bandRow="1">
                <a:tableStyleId>{5C22544A-7EE6-4342-B048-85BDC9FD1C3A}</a:tableStyleId>
              </a:tblPr>
              <a:tblGrid>
                <a:gridCol w="1884159"/>
                <a:gridCol w="1884159"/>
              </a:tblGrid>
              <a:tr h="370840">
                <a:tc>
                  <a:txBody>
                    <a:bodyPr/>
                    <a:lstStyle/>
                    <a:p>
                      <a:r>
                        <a:rPr lang="en-US" dirty="0" smtClean="0"/>
                        <a:t>S#</a:t>
                      </a:r>
                      <a:endParaRPr lang="en-US" dirty="0"/>
                    </a:p>
                  </a:txBody>
                  <a:tcPr/>
                </a:tc>
                <a:tc>
                  <a:txBody>
                    <a:bodyPr/>
                    <a:lstStyle/>
                    <a:p>
                      <a:r>
                        <a:rPr lang="en-US" dirty="0" smtClean="0"/>
                        <a:t>Status</a:t>
                      </a:r>
                      <a:endParaRPr lang="en-US" dirty="0"/>
                    </a:p>
                  </a:txBody>
                  <a:tcPr/>
                </a:tc>
              </a:tr>
              <a:tr h="370840">
                <a:tc>
                  <a:txBody>
                    <a:bodyPr/>
                    <a:lstStyle/>
                    <a:p>
                      <a:r>
                        <a:rPr lang="en-US" dirty="0" smtClean="0"/>
                        <a:t>S3</a:t>
                      </a:r>
                      <a:endParaRPr lang="en-US" dirty="0"/>
                    </a:p>
                  </a:txBody>
                  <a:tcPr/>
                </a:tc>
                <a:tc>
                  <a:txBody>
                    <a:bodyPr/>
                    <a:lstStyle/>
                    <a:p>
                      <a:r>
                        <a:rPr lang="en-US" dirty="0" smtClean="0"/>
                        <a:t>30</a:t>
                      </a:r>
                      <a:endParaRPr lang="en-US" dirty="0"/>
                    </a:p>
                  </a:txBody>
                  <a:tcPr/>
                </a:tc>
              </a:tr>
              <a:tr h="370840">
                <a:tc>
                  <a:txBody>
                    <a:bodyPr/>
                    <a:lstStyle/>
                    <a:p>
                      <a:r>
                        <a:rPr lang="en-US" dirty="0" smtClean="0"/>
                        <a:t>S5</a:t>
                      </a:r>
                      <a:endParaRPr lang="en-US" dirty="0"/>
                    </a:p>
                  </a:txBody>
                  <a:tcPr/>
                </a:tc>
                <a:tc>
                  <a:txBody>
                    <a:bodyPr/>
                    <a:lstStyle/>
                    <a:p>
                      <a:r>
                        <a:rPr lang="en-US" dirty="0" smtClean="0"/>
                        <a:t>30 </a:t>
                      </a:r>
                      <a:endParaRPr lang="en-US" dirty="0"/>
                    </a:p>
                  </a:txBody>
                  <a:tcPr/>
                </a:tc>
              </a:tr>
            </a:tbl>
          </a:graphicData>
        </a:graphic>
      </p:graphicFrame>
      <p:sp>
        <p:nvSpPr>
          <p:cNvPr id="14" name="TextBox 13"/>
          <p:cNvSpPr txBox="1"/>
          <p:nvPr/>
        </p:nvSpPr>
        <p:spPr>
          <a:xfrm>
            <a:off x="1105877" y="4773061"/>
            <a:ext cx="2038512" cy="369332"/>
          </a:xfrm>
          <a:prstGeom prst="rect">
            <a:avLst/>
          </a:prstGeom>
          <a:noFill/>
        </p:spPr>
        <p:txBody>
          <a:bodyPr wrap="square" rtlCol="0">
            <a:spAutoFit/>
          </a:bodyPr>
          <a:lstStyle/>
          <a:p>
            <a:pPr algn="ctr"/>
            <a:r>
              <a:rPr lang="en-US" dirty="0" smtClean="0"/>
              <a:t>SS</a:t>
            </a:r>
            <a:endParaRPr lang="en-US" dirty="0"/>
          </a:p>
        </p:txBody>
      </p:sp>
      <p:sp>
        <p:nvSpPr>
          <p:cNvPr id="16" name="TextBox 15"/>
          <p:cNvSpPr txBox="1"/>
          <p:nvPr/>
        </p:nvSpPr>
        <p:spPr>
          <a:xfrm>
            <a:off x="5581488" y="2871616"/>
            <a:ext cx="2038512" cy="369332"/>
          </a:xfrm>
          <a:prstGeom prst="rect">
            <a:avLst/>
          </a:prstGeom>
          <a:noFill/>
        </p:spPr>
        <p:txBody>
          <a:bodyPr wrap="square" rtlCol="0">
            <a:spAutoFit/>
          </a:bodyPr>
          <a:lstStyle/>
          <a:p>
            <a:pPr algn="ctr"/>
            <a:r>
              <a:rPr lang="en-US" dirty="0" smtClean="0"/>
              <a:t>SC</a:t>
            </a:r>
            <a:endParaRPr lang="en-US" dirty="0"/>
          </a:p>
        </p:txBody>
      </p:sp>
      <p:sp>
        <p:nvSpPr>
          <p:cNvPr id="17" name="Rectangle 16"/>
          <p:cNvSpPr/>
          <p:nvPr/>
        </p:nvSpPr>
        <p:spPr>
          <a:xfrm>
            <a:off x="491066" y="6356350"/>
            <a:ext cx="7395959" cy="276999"/>
          </a:xfrm>
          <a:prstGeom prst="rect">
            <a:avLst/>
          </a:prstGeom>
        </p:spPr>
        <p:txBody>
          <a:bodyPr wrap="square">
            <a:spAutoFit/>
          </a:bodyPr>
          <a:lstStyle/>
          <a:p>
            <a:r>
              <a:rPr lang="en-US" sz="1200" dirty="0" smtClean="0"/>
              <a:t>1 C. J. Date, 2004, </a:t>
            </a:r>
            <a:r>
              <a:rPr lang="en-US" sz="1200" i="1" dirty="0" smtClean="0"/>
              <a:t>An Introduction to Database Systems,</a:t>
            </a:r>
            <a:r>
              <a:rPr lang="en-US" sz="1200" dirty="0" smtClean="0"/>
              <a:t> 8th ed., p. 354</a:t>
            </a:r>
            <a:endParaRPr lang="en-US" sz="1200" dirty="0"/>
          </a:p>
        </p:txBody>
      </p:sp>
      <p:graphicFrame>
        <p:nvGraphicFramePr>
          <p:cNvPr id="21" name="Table 20"/>
          <p:cNvGraphicFramePr>
            <a:graphicFrameLocks noGrp="1"/>
          </p:cNvGraphicFramePr>
          <p:nvPr>
            <p:extLst>
              <p:ext uri="{D42A27DB-BD31-4B8C-83A1-F6EECF244321}">
                <p14:modId xmlns:p14="http://schemas.microsoft.com/office/powerpoint/2010/main" val="701511582"/>
              </p:ext>
            </p:extLst>
          </p:nvPr>
        </p:nvGraphicFramePr>
        <p:xfrm>
          <a:off x="4521200" y="5125796"/>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S#</a:t>
                      </a:r>
                      <a:endParaRPr lang="en-US" dirty="0"/>
                    </a:p>
                  </a:txBody>
                  <a:tcPr/>
                </a:tc>
                <a:tc>
                  <a:txBody>
                    <a:bodyPr/>
                    <a:lstStyle/>
                    <a:p>
                      <a:r>
                        <a:rPr lang="en-US" dirty="0" smtClean="0"/>
                        <a:t>City</a:t>
                      </a:r>
                      <a:endParaRPr lang="en-US" dirty="0"/>
                    </a:p>
                  </a:txBody>
                  <a:tcPr/>
                </a:tc>
              </a:tr>
              <a:tr h="370840">
                <a:tc>
                  <a:txBody>
                    <a:bodyPr/>
                    <a:lstStyle/>
                    <a:p>
                      <a:r>
                        <a:rPr lang="en-US" dirty="0" smtClean="0"/>
                        <a:t>S3</a:t>
                      </a:r>
                      <a:endParaRPr lang="en-US" dirty="0"/>
                    </a:p>
                  </a:txBody>
                  <a:tcPr/>
                </a:tc>
                <a:tc>
                  <a:txBody>
                    <a:bodyPr/>
                    <a:lstStyle/>
                    <a:p>
                      <a:r>
                        <a:rPr lang="en-US" dirty="0" smtClean="0"/>
                        <a:t>Paris</a:t>
                      </a:r>
                      <a:endParaRPr lang="en-US" dirty="0"/>
                    </a:p>
                  </a:txBody>
                  <a:tcPr/>
                </a:tc>
              </a:tr>
              <a:tr h="370840">
                <a:tc>
                  <a:txBody>
                    <a:bodyPr/>
                    <a:lstStyle/>
                    <a:p>
                      <a:r>
                        <a:rPr lang="en-US" dirty="0" smtClean="0"/>
                        <a:t>S5</a:t>
                      </a:r>
                      <a:endParaRPr lang="en-US" dirty="0"/>
                    </a:p>
                  </a:txBody>
                  <a:tcPr/>
                </a:tc>
                <a:tc>
                  <a:txBody>
                    <a:bodyPr/>
                    <a:lstStyle/>
                    <a:p>
                      <a:r>
                        <a:rPr lang="en-US" dirty="0" smtClean="0"/>
                        <a:t>Athens</a:t>
                      </a:r>
                      <a:endParaRPr lang="en-US" dirty="0"/>
                    </a:p>
                  </a:txBody>
                  <a:tcPr/>
                </a:tc>
              </a:tr>
            </a:tbl>
          </a:graphicData>
        </a:graphic>
      </p:graphicFrame>
    </p:spTree>
    <p:extLst>
      <p:ext uri="{BB962C8B-B14F-4D97-AF65-F5344CB8AC3E}">
        <p14:creationId xmlns:p14="http://schemas.microsoft.com/office/powerpoint/2010/main" val="263646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a:t>
            </a:r>
            <a:br>
              <a:rPr lang="en-US" dirty="0" smtClean="0"/>
            </a:br>
            <a:endParaRPr lang="en-US" dirty="0"/>
          </a:p>
        </p:txBody>
      </p:sp>
      <p:sp>
        <p:nvSpPr>
          <p:cNvPr id="3" name="Subtitle 2"/>
          <p:cNvSpPr>
            <a:spLocks noGrp="1"/>
          </p:cNvSpPr>
          <p:nvPr>
            <p:ph type="subTitle" idx="1"/>
          </p:nvPr>
        </p:nvSpPr>
        <p:spPr/>
        <p:txBody>
          <a:bodyPr/>
          <a:lstStyle/>
          <a:p>
            <a:r>
              <a:rPr lang="en-US" dirty="0" smtClean="0"/>
              <a:t>What are Databases Management Systems?</a:t>
            </a: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5</a:t>
            </a:fld>
            <a:endParaRPr lang="en-US"/>
          </a:p>
        </p:txBody>
      </p:sp>
    </p:spTree>
    <p:extLst>
      <p:ext uri="{BB962C8B-B14F-4D97-AF65-F5344CB8AC3E}">
        <p14:creationId xmlns:p14="http://schemas.microsoft.com/office/powerpoint/2010/main" val="3052786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Decomposition properties</a:t>
            </a:r>
            <a:endParaRPr lang="en-US" dirty="0"/>
          </a:p>
        </p:txBody>
      </p:sp>
      <p:sp>
        <p:nvSpPr>
          <p:cNvPr id="3" name="Content Placeholder 2"/>
          <p:cNvSpPr>
            <a:spLocks noGrp="1"/>
          </p:cNvSpPr>
          <p:nvPr>
            <p:ph idx="1"/>
          </p:nvPr>
        </p:nvSpPr>
        <p:spPr/>
        <p:txBody>
          <a:bodyPr>
            <a:normAutofit/>
          </a:bodyPr>
          <a:lstStyle/>
          <a:p>
            <a:r>
              <a:rPr lang="en-US" sz="1900" dirty="0" smtClean="0"/>
              <a:t>A relation in BCNF is free of redundancy</a:t>
            </a:r>
          </a:p>
          <a:p>
            <a:pPr lvl="1"/>
            <a:r>
              <a:rPr lang="en-US" sz="1900" dirty="0" smtClean="0"/>
              <a:t>3NF relations come close but not guaranteed to be redundancy-free</a:t>
            </a:r>
            <a:endParaRPr lang="en-US" sz="1900" dirty="0"/>
          </a:p>
          <a:p>
            <a:pPr marL="0" indent="0">
              <a:buNone/>
            </a:pPr>
            <a:endParaRPr lang="en-US" sz="1900" dirty="0" smtClean="0"/>
          </a:p>
          <a:p>
            <a:pPr marL="0" indent="0">
              <a:buNone/>
            </a:pPr>
            <a:endParaRPr lang="en-US" sz="1900" dirty="0"/>
          </a:p>
          <a:p>
            <a:pPr marL="0" indent="0">
              <a:buNone/>
            </a:pPr>
            <a:r>
              <a:rPr lang="en-US" sz="1900" dirty="0" smtClean="0"/>
              <a:t>If a relation schema is not in BCNF:</a:t>
            </a:r>
          </a:p>
          <a:p>
            <a:r>
              <a:rPr lang="en-US" sz="1900" dirty="0" smtClean="0"/>
              <a:t>It’s possible to obtain a </a:t>
            </a:r>
            <a:r>
              <a:rPr lang="en-US" sz="1900" b="1" dirty="0" smtClean="0"/>
              <a:t>loss-less join decomposition </a:t>
            </a:r>
            <a:r>
              <a:rPr lang="en-US" sz="1900" dirty="0" smtClean="0"/>
              <a:t>into a collection of BCNF relation schemas.</a:t>
            </a:r>
            <a:endParaRPr lang="en-US" sz="1900" b="1" dirty="0" smtClean="0"/>
          </a:p>
          <a:p>
            <a:r>
              <a:rPr lang="en-US" sz="1900" dirty="0" smtClean="0"/>
              <a:t>Unfortunately, there may not be any </a:t>
            </a:r>
            <a:r>
              <a:rPr lang="en-US" sz="1900" i="1" dirty="0" smtClean="0"/>
              <a:t>dependency-preserving</a:t>
            </a:r>
            <a:r>
              <a:rPr lang="en-US" sz="1900" dirty="0" smtClean="0"/>
              <a:t> decompositions into a collection of BCNF schemas</a:t>
            </a:r>
          </a:p>
          <a:p>
            <a:r>
              <a:rPr lang="en-US" sz="1900" dirty="0" smtClean="0"/>
              <a:t>However, there is always a dependency-preserving, loss-less join decomposition into a collection of </a:t>
            </a:r>
            <a:r>
              <a:rPr lang="en-US" sz="1900" b="1" dirty="0" smtClean="0"/>
              <a:t>3NF</a:t>
            </a:r>
            <a:r>
              <a:rPr lang="en-US" sz="1900" dirty="0" smtClean="0"/>
              <a:t> relation schemas</a:t>
            </a:r>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50</a:t>
            </a:fld>
            <a:endParaRPr lang="en-US"/>
          </a:p>
        </p:txBody>
      </p:sp>
    </p:spTree>
    <p:extLst>
      <p:ext uri="{BB962C8B-B14F-4D97-AF65-F5344CB8AC3E}">
        <p14:creationId xmlns:p14="http://schemas.microsoft.com/office/powerpoint/2010/main" val="3169210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Decomposition properties (BCNF vs. 3NF)</a:t>
            </a:r>
            <a:endParaRPr lang="en-US" sz="3600" dirty="0"/>
          </a:p>
        </p:txBody>
      </p:sp>
      <p:sp>
        <p:nvSpPr>
          <p:cNvPr id="3" name="Content Placeholder 2"/>
          <p:cNvSpPr>
            <a:spLocks noGrp="1"/>
          </p:cNvSpPr>
          <p:nvPr>
            <p:ph idx="1"/>
          </p:nvPr>
        </p:nvSpPr>
        <p:spPr/>
        <p:txBody>
          <a:bodyPr>
            <a:normAutofit lnSpcReduction="10000"/>
          </a:bodyPr>
          <a:lstStyle/>
          <a:p>
            <a:r>
              <a:rPr lang="en-US" sz="2400" dirty="0" smtClean="0"/>
              <a:t>A relation in BCNF is free of redundancy</a:t>
            </a:r>
          </a:p>
          <a:p>
            <a:pPr lvl="1"/>
            <a:r>
              <a:rPr lang="en-US" sz="2000" dirty="0" smtClean="0"/>
              <a:t>3NF relations come close but not guaranteed to be redundancy-free</a:t>
            </a:r>
            <a:endParaRPr lang="en-US" sz="2000" dirty="0"/>
          </a:p>
          <a:p>
            <a:pPr marL="0" indent="0">
              <a:buNone/>
            </a:pPr>
            <a:endParaRPr lang="en-US" sz="2000" dirty="0" smtClean="0"/>
          </a:p>
          <a:p>
            <a:r>
              <a:rPr lang="en-US" sz="2400" dirty="0" smtClean="0"/>
              <a:t>BCNF decomposition algorithms create relations that are:</a:t>
            </a:r>
          </a:p>
          <a:p>
            <a:pPr lvl="1"/>
            <a:r>
              <a:rPr lang="en-US" sz="2000" dirty="0" smtClean="0"/>
              <a:t>Redundancy free</a:t>
            </a:r>
          </a:p>
          <a:p>
            <a:pPr lvl="1"/>
            <a:r>
              <a:rPr lang="en-US" sz="2000" dirty="0" smtClean="0"/>
              <a:t>Free of information loss (loss-less)</a:t>
            </a:r>
          </a:p>
          <a:p>
            <a:pPr lvl="1"/>
            <a:r>
              <a:rPr lang="en-US" sz="2000" dirty="0" smtClean="0"/>
              <a:t>(Not necessarily dependency-preserving)</a:t>
            </a:r>
          </a:p>
          <a:p>
            <a:endParaRPr lang="en-US" sz="2000" dirty="0" smtClean="0"/>
          </a:p>
          <a:p>
            <a:r>
              <a:rPr lang="en-US" sz="2400" dirty="0" smtClean="0"/>
              <a:t>3NF </a:t>
            </a:r>
            <a:r>
              <a:rPr lang="en-US" sz="2400" dirty="0"/>
              <a:t>decomposition algorithms create relations that are:</a:t>
            </a:r>
          </a:p>
          <a:p>
            <a:pPr lvl="1"/>
            <a:r>
              <a:rPr lang="en-US" sz="2000" dirty="0" smtClean="0"/>
              <a:t>Dependency-preserving</a:t>
            </a:r>
          </a:p>
          <a:p>
            <a:pPr lvl="1"/>
            <a:r>
              <a:rPr lang="en-US" sz="2000" dirty="0"/>
              <a:t>Free of information loss (loss-less)</a:t>
            </a:r>
          </a:p>
          <a:p>
            <a:pPr lvl="1"/>
            <a:r>
              <a:rPr lang="en-US" sz="2000" dirty="0" smtClean="0"/>
              <a:t>(Not necessarily redundancy free)</a:t>
            </a:r>
            <a:endParaRPr lang="en-US" sz="2000" dirty="0"/>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51</a:t>
            </a:fld>
            <a:endParaRPr lang="en-US"/>
          </a:p>
        </p:txBody>
      </p:sp>
    </p:spTree>
    <p:extLst>
      <p:ext uri="{BB962C8B-B14F-4D97-AF65-F5344CB8AC3E}">
        <p14:creationId xmlns:p14="http://schemas.microsoft.com/office/powerpoint/2010/main" val="286815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a:bodyPr>
          <a:lstStyle/>
          <a:p>
            <a:r>
              <a:rPr lang="en-US" sz="2000" dirty="0" smtClean="0"/>
              <a:t>Make sure you can access Blackboard </a:t>
            </a:r>
          </a:p>
          <a:p>
            <a:r>
              <a:rPr lang="en-US" sz="2000" dirty="0" smtClean="0"/>
              <a:t>Complete and submit questionnaire by Tuesday evening</a:t>
            </a:r>
          </a:p>
          <a:p>
            <a:r>
              <a:rPr lang="en-US" sz="2000" dirty="0" smtClean="0"/>
              <a:t>Review lecture notes</a:t>
            </a:r>
          </a:p>
          <a:p>
            <a:r>
              <a:rPr lang="en-US" sz="2000" dirty="0"/>
              <a:t>R</a:t>
            </a:r>
            <a:r>
              <a:rPr lang="en-US" sz="2000" dirty="0" smtClean="0"/>
              <a:t>eview additional sources as necessary to get a handle on the concepts:</a:t>
            </a:r>
          </a:p>
          <a:p>
            <a:pPr lvl="1"/>
            <a:r>
              <a:rPr lang="en-US" sz="2000" dirty="0" smtClean="0"/>
              <a:t>Review normal forms </a:t>
            </a:r>
            <a:r>
              <a:rPr lang="en-US" sz="2000" dirty="0"/>
              <a:t>on </a:t>
            </a:r>
            <a:r>
              <a:rPr lang="en-US" sz="2000" dirty="0" err="1"/>
              <a:t>go.uic.edu</a:t>
            </a:r>
            <a:r>
              <a:rPr lang="en-US" sz="2000" dirty="0"/>
              <a:t>/</a:t>
            </a:r>
            <a:r>
              <a:rPr lang="en-US" sz="2000" dirty="0" err="1"/>
              <a:t>lynda</a:t>
            </a:r>
            <a:r>
              <a:rPr lang="en-US" sz="2000" dirty="0"/>
              <a:t> (</a:t>
            </a:r>
            <a:r>
              <a:rPr lang="en-US" sz="2000" dirty="0" smtClean="0"/>
              <a:t>search Database):</a:t>
            </a:r>
          </a:p>
          <a:p>
            <a:pPr lvl="2"/>
            <a:r>
              <a:rPr lang="en-US" sz="1100" dirty="0">
                <a:hlinkClick r:id="rId2"/>
              </a:rPr>
              <a:t>http://www.lynda.com/SQL-Server-tutorials/Database-normalization/71929/78157-4.</a:t>
            </a:r>
            <a:r>
              <a:rPr lang="en-US" sz="1100" dirty="0" smtClean="0">
                <a:hlinkClick r:id="rId2"/>
              </a:rPr>
              <a:t>html</a:t>
            </a:r>
            <a:endParaRPr lang="en-US" sz="1100" dirty="0"/>
          </a:p>
          <a:p>
            <a:pPr lvl="2"/>
            <a:r>
              <a:rPr lang="en-US" sz="1100" dirty="0">
                <a:hlinkClick r:id="rId3"/>
              </a:rPr>
              <a:t>http://www.lynda.com/Access-tutorials/Relational-Database-Fundamentals/145932-2.html?srchtrk=index:1%0Alinktypeid:2%0Aq:database%2Btheory%0Apage:1%0As:relevance%0Asa:true%0Aproducttypeid:</a:t>
            </a:r>
            <a:r>
              <a:rPr lang="en-US" sz="1100" dirty="0" smtClean="0">
                <a:hlinkClick r:id="rId3"/>
              </a:rPr>
              <a:t>2</a:t>
            </a:r>
            <a:endParaRPr lang="en-US" sz="1100" dirty="0" smtClean="0"/>
          </a:p>
          <a:p>
            <a:pPr lvl="2"/>
            <a:r>
              <a:rPr lang="en-US" sz="1100" dirty="0">
                <a:hlinkClick r:id="rId4"/>
              </a:rPr>
              <a:t>http://www.lynda.com/Access-tutorials/Database-denormalization/112585/121220-4.</a:t>
            </a:r>
            <a:r>
              <a:rPr lang="en-US" sz="1100" dirty="0" smtClean="0">
                <a:hlinkClick r:id="rId4"/>
              </a:rPr>
              <a:t>html</a:t>
            </a:r>
            <a:endParaRPr lang="en-US" sz="1100" dirty="0" smtClean="0"/>
          </a:p>
          <a:p>
            <a:pPr lvl="1"/>
            <a:r>
              <a:rPr lang="en-US" sz="1600" dirty="0" smtClean="0"/>
              <a:t>See Optional and Recommended reference books on the syllabus</a:t>
            </a:r>
          </a:p>
          <a:p>
            <a:pPr lvl="1"/>
            <a:r>
              <a:rPr lang="en-US" sz="1600" dirty="0" smtClean="0"/>
              <a:t>Advanced: Read Chapter 9 of Joe </a:t>
            </a:r>
            <a:r>
              <a:rPr lang="en-US" sz="1600" dirty="0" err="1" smtClean="0"/>
              <a:t>Celko’s</a:t>
            </a:r>
            <a:r>
              <a:rPr lang="en-US" sz="1600" dirty="0" smtClean="0"/>
              <a:t> SQL for </a:t>
            </a:r>
            <a:r>
              <a:rPr lang="en-US" sz="1600" dirty="0" err="1" smtClean="0"/>
              <a:t>Smarties</a:t>
            </a:r>
            <a:endParaRPr lang="en-US" sz="1600" dirty="0" smtClean="0"/>
          </a:p>
          <a:p>
            <a:pPr lvl="1"/>
            <a:r>
              <a:rPr lang="en-US" sz="1600" dirty="0" smtClean="0"/>
              <a:t>The foregoing material is detailed in most standard textbooks on databases. Lecture slides draw from these sources:	</a:t>
            </a:r>
          </a:p>
          <a:p>
            <a:pPr lvl="2"/>
            <a:r>
              <a:rPr lang="en-US" sz="1200" dirty="0" smtClean="0"/>
              <a:t>C</a:t>
            </a:r>
            <a:r>
              <a:rPr lang="en-US" sz="1200" dirty="0"/>
              <a:t>. J. Date, 2004, </a:t>
            </a:r>
            <a:r>
              <a:rPr lang="en-US" sz="1200" i="1" dirty="0"/>
              <a:t>An Introduction to Database Systems,</a:t>
            </a:r>
            <a:r>
              <a:rPr lang="en-US" sz="1200" dirty="0"/>
              <a:t> 8th ed</a:t>
            </a:r>
            <a:r>
              <a:rPr lang="en-US" sz="1200" dirty="0" smtClean="0"/>
              <a:t>. (chapter 12).</a:t>
            </a:r>
          </a:p>
          <a:p>
            <a:pPr lvl="2"/>
            <a:r>
              <a:rPr lang="en-US" sz="1200" dirty="0" smtClean="0"/>
              <a:t>R</a:t>
            </a:r>
            <a:r>
              <a:rPr lang="en-US" sz="1200" dirty="0"/>
              <a:t>. </a:t>
            </a:r>
            <a:r>
              <a:rPr lang="en-US" sz="1200" dirty="0" err="1"/>
              <a:t>Ramakrishnan</a:t>
            </a:r>
            <a:r>
              <a:rPr lang="en-US" sz="1200" dirty="0"/>
              <a:t>, 1997, </a:t>
            </a:r>
            <a:r>
              <a:rPr lang="en-US" sz="1200" i="1" dirty="0"/>
              <a:t>Database Management Systems,</a:t>
            </a:r>
            <a:r>
              <a:rPr lang="en-US" sz="1200" dirty="0"/>
              <a:t> 1</a:t>
            </a:r>
            <a:r>
              <a:rPr lang="en-US" sz="1200" baseline="30000" dirty="0"/>
              <a:t>st</a:t>
            </a:r>
            <a:r>
              <a:rPr lang="en-US" sz="1200" dirty="0"/>
              <a:t> ed., </a:t>
            </a:r>
            <a:r>
              <a:rPr lang="en-US" sz="1200" dirty="0" smtClean="0"/>
              <a:t>(chapters 1, 2 &amp; 160.</a:t>
            </a:r>
            <a:endParaRPr lang="en-US" sz="1200" dirty="0"/>
          </a:p>
          <a:p>
            <a:pPr lvl="1"/>
            <a:endParaRPr lang="en-US" sz="1500" dirty="0" smtClean="0"/>
          </a:p>
          <a:p>
            <a:pPr lvl="2"/>
            <a:endParaRPr lang="en-US" sz="1100" dirty="0" smtClean="0"/>
          </a:p>
        </p:txBody>
      </p:sp>
      <p:sp>
        <p:nvSpPr>
          <p:cNvPr id="4" name="Slide Number Placeholder 3"/>
          <p:cNvSpPr>
            <a:spLocks noGrp="1"/>
          </p:cNvSpPr>
          <p:nvPr>
            <p:ph type="sldNum" sz="quarter" idx="12"/>
          </p:nvPr>
        </p:nvSpPr>
        <p:spPr/>
        <p:txBody>
          <a:bodyPr/>
          <a:lstStyle/>
          <a:p>
            <a:fld id="{3ADB7DDC-E690-984E-A3ED-8E653AFEABF1}" type="slidenum">
              <a:rPr lang="en-US" smtClean="0"/>
              <a:t>52</a:t>
            </a:fld>
            <a:endParaRPr lang="en-US"/>
          </a:p>
        </p:txBody>
      </p:sp>
    </p:spTree>
    <p:extLst>
      <p:ext uri="{BB962C8B-B14F-4D97-AF65-F5344CB8AC3E}">
        <p14:creationId xmlns:p14="http://schemas.microsoft.com/office/powerpoint/2010/main" val="331713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Session 1 outline</a:t>
            </a:r>
            <a:endParaRPr lang="en-US" dirty="0"/>
          </a:p>
        </p:txBody>
      </p:sp>
      <p:sp>
        <p:nvSpPr>
          <p:cNvPr id="6" name="Content Placeholder 5"/>
          <p:cNvSpPr>
            <a:spLocks noGrp="1"/>
          </p:cNvSpPr>
          <p:nvPr>
            <p:ph idx="1"/>
          </p:nvPr>
        </p:nvSpPr>
        <p:spPr/>
        <p:txBody>
          <a:bodyPr/>
          <a:lstStyle/>
          <a:p>
            <a:r>
              <a:rPr lang="en-US" dirty="0" smtClean="0"/>
              <a:t>Intro to DBMS</a:t>
            </a:r>
          </a:p>
          <a:p>
            <a:r>
              <a:rPr lang="en-US" dirty="0" smtClean="0"/>
              <a:t>Relational model</a:t>
            </a:r>
          </a:p>
          <a:p>
            <a:r>
              <a:rPr lang="en-US" dirty="0" smtClean="0"/>
              <a:t>Normal forms</a:t>
            </a:r>
            <a:endParaRPr lang="en-US" dirty="0"/>
          </a:p>
        </p:txBody>
      </p:sp>
      <p:sp>
        <p:nvSpPr>
          <p:cNvPr id="4" name="Slide Number Placeholder 3"/>
          <p:cNvSpPr>
            <a:spLocks noGrp="1"/>
          </p:cNvSpPr>
          <p:nvPr>
            <p:ph type="sldNum" sz="quarter" idx="12"/>
          </p:nvPr>
        </p:nvSpPr>
        <p:spPr/>
        <p:txBody>
          <a:bodyPr/>
          <a:lstStyle/>
          <a:p>
            <a:fld id="{3ADB7DDC-E690-984E-A3ED-8E653AFEABF1}" type="slidenum">
              <a:rPr lang="en-US" smtClean="0"/>
              <a:t>6</a:t>
            </a:fld>
            <a:endParaRPr lang="en-US"/>
          </a:p>
        </p:txBody>
      </p:sp>
    </p:spTree>
    <p:extLst>
      <p:ext uri="{BB962C8B-B14F-4D97-AF65-F5344CB8AC3E}">
        <p14:creationId xmlns:p14="http://schemas.microsoft.com/office/powerpoint/2010/main" val="338921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Database?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Definition:</a:t>
            </a:r>
          </a:p>
          <a:p>
            <a:pPr marL="0" indent="0">
              <a:buNone/>
            </a:pPr>
            <a:endParaRPr lang="en-US" dirty="0" smtClean="0"/>
          </a:p>
          <a:p>
            <a:pPr marL="0" indent="0">
              <a:buNone/>
            </a:pPr>
            <a:r>
              <a:rPr lang="en-US" dirty="0" smtClean="0"/>
              <a:t>A </a:t>
            </a:r>
            <a:r>
              <a:rPr lang="en-US" b="1" dirty="0" smtClean="0"/>
              <a:t>Database</a:t>
            </a:r>
            <a:r>
              <a:rPr lang="en-US" dirty="0" smtClean="0"/>
              <a:t> is “collection of data, typically describing the activities of one or more organizations”</a:t>
            </a:r>
            <a:r>
              <a:rPr lang="en-US" baseline="30000" dirty="0" smtClean="0"/>
              <a:t>1</a:t>
            </a:r>
          </a:p>
          <a:p>
            <a:pPr marL="0" indent="0">
              <a:buNone/>
            </a:pPr>
            <a:endParaRPr lang="en-US" baseline="30000" dirty="0"/>
          </a:p>
          <a:p>
            <a:r>
              <a:rPr lang="en-US" dirty="0" smtClean="0"/>
              <a:t>A very large, integrated collection of data</a:t>
            </a:r>
          </a:p>
          <a:p>
            <a:r>
              <a:rPr lang="en-US" dirty="0" smtClean="0"/>
              <a:t>Models a real-world enterprise</a:t>
            </a:r>
            <a:endParaRPr lang="en-US" baseline="30000" dirty="0" smtClean="0"/>
          </a:p>
          <a:p>
            <a:endParaRPr lang="en-US" baseline="30000" dirty="0"/>
          </a:p>
          <a:p>
            <a:endParaRPr lang="en-US" baseline="30000" dirty="0" smtClean="0"/>
          </a:p>
          <a:p>
            <a:endParaRPr lang="en-US" baseline="30000" dirty="0"/>
          </a:p>
          <a:p>
            <a:endParaRPr lang="en-US" baseline="30000" dirty="0" smtClean="0"/>
          </a:p>
          <a:p>
            <a:endParaRPr lang="en-US" baseline="30000" dirty="0"/>
          </a:p>
          <a:p>
            <a:endParaRPr lang="en-US" baseline="30000" dirty="0" smtClean="0"/>
          </a:p>
          <a:p>
            <a:endParaRPr lang="en-US" baseline="30000" dirty="0"/>
          </a:p>
          <a:p>
            <a:pPr marL="0" indent="0">
              <a:buNone/>
            </a:pPr>
            <a:r>
              <a:rPr lang="en-US" sz="1800" dirty="0" smtClean="0"/>
              <a:t>1 R. </a:t>
            </a:r>
            <a:r>
              <a:rPr lang="en-US" sz="1800" dirty="0" err="1" smtClean="0"/>
              <a:t>Ramakrishnan</a:t>
            </a:r>
            <a:r>
              <a:rPr lang="en-US" sz="1800" dirty="0" smtClean="0"/>
              <a:t>, 1997, </a:t>
            </a:r>
            <a:r>
              <a:rPr lang="en-US" sz="1800" i="1" dirty="0" smtClean="0"/>
              <a:t>Database Management Systems,</a:t>
            </a:r>
            <a:r>
              <a:rPr lang="en-US" sz="1800" dirty="0" smtClean="0"/>
              <a:t> 1</a:t>
            </a:r>
            <a:r>
              <a:rPr lang="en-US" sz="1800" baseline="30000" dirty="0" smtClean="0"/>
              <a:t>st</a:t>
            </a:r>
            <a:r>
              <a:rPr lang="en-US" sz="1800" dirty="0" smtClean="0"/>
              <a:t> </a:t>
            </a:r>
            <a:r>
              <a:rPr lang="en-US" sz="1800" dirty="0"/>
              <a:t>e</a:t>
            </a:r>
            <a:r>
              <a:rPr lang="en-US" sz="1800" dirty="0" smtClean="0"/>
              <a:t>d., p. 1, </a:t>
            </a:r>
            <a:endParaRPr lang="en-US" sz="1800" dirty="0"/>
          </a:p>
        </p:txBody>
      </p:sp>
      <p:sp>
        <p:nvSpPr>
          <p:cNvPr id="4" name="Slide Number Placeholder 3"/>
          <p:cNvSpPr>
            <a:spLocks noGrp="1"/>
          </p:cNvSpPr>
          <p:nvPr>
            <p:ph type="sldNum" sz="quarter" idx="12"/>
          </p:nvPr>
        </p:nvSpPr>
        <p:spPr/>
        <p:txBody>
          <a:bodyPr/>
          <a:lstStyle/>
          <a:p>
            <a:fld id="{3ADB7DDC-E690-984E-A3ED-8E653AFEABF1}" type="slidenum">
              <a:rPr lang="en-US" smtClean="0"/>
              <a:t>7</a:t>
            </a:fld>
            <a:endParaRPr lang="en-US"/>
          </a:p>
        </p:txBody>
      </p:sp>
    </p:spTree>
    <p:extLst>
      <p:ext uri="{BB962C8B-B14F-4D97-AF65-F5344CB8AC3E}">
        <p14:creationId xmlns:p14="http://schemas.microsoft.com/office/powerpoint/2010/main" val="112170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University Database</a:t>
            </a:r>
            <a:endParaRPr lang="en-US" dirty="0"/>
          </a:p>
        </p:txBody>
      </p:sp>
      <p:sp>
        <p:nvSpPr>
          <p:cNvPr id="4" name="Content Placeholder 3"/>
          <p:cNvSpPr>
            <a:spLocks noGrp="1"/>
          </p:cNvSpPr>
          <p:nvPr>
            <p:ph idx="1"/>
          </p:nvPr>
        </p:nvSpPr>
        <p:spPr/>
        <p:txBody>
          <a:bodyPr/>
          <a:lstStyle/>
          <a:p>
            <a:r>
              <a:rPr lang="en-US" i="1" dirty="0" smtClean="0"/>
              <a:t>Entities: </a:t>
            </a:r>
            <a:r>
              <a:rPr lang="en-US" dirty="0" smtClean="0"/>
              <a:t>(S)</a:t>
            </a:r>
            <a:r>
              <a:rPr lang="en-US" dirty="0" err="1" smtClean="0"/>
              <a:t>tudents</a:t>
            </a:r>
            <a:r>
              <a:rPr lang="en-US" dirty="0" smtClean="0"/>
              <a:t>, (F)</a:t>
            </a:r>
            <a:r>
              <a:rPr lang="en-US" dirty="0" err="1" smtClean="0"/>
              <a:t>aculty</a:t>
            </a:r>
            <a:r>
              <a:rPr lang="en-US" dirty="0" smtClean="0"/>
              <a:t>, (C)</a:t>
            </a:r>
            <a:r>
              <a:rPr lang="en-US" dirty="0" err="1" smtClean="0"/>
              <a:t>ourses</a:t>
            </a:r>
            <a:r>
              <a:rPr lang="en-US" dirty="0" smtClean="0"/>
              <a:t> and    class(R)</a:t>
            </a:r>
            <a:r>
              <a:rPr lang="en-US" dirty="0" err="1" smtClean="0"/>
              <a:t>ooms</a:t>
            </a:r>
            <a:endParaRPr lang="en-US" dirty="0" smtClean="0"/>
          </a:p>
          <a:p>
            <a:r>
              <a:rPr lang="en-US" i="1" dirty="0" smtClean="0"/>
              <a:t>Relationships </a:t>
            </a:r>
            <a:r>
              <a:rPr lang="en-US" dirty="0" smtClean="0"/>
              <a:t>between entities: </a:t>
            </a:r>
          </a:p>
          <a:p>
            <a:pPr lvl="1"/>
            <a:r>
              <a:rPr lang="en-US" dirty="0" smtClean="0"/>
              <a:t>Enrollment of S in C</a:t>
            </a:r>
          </a:p>
          <a:p>
            <a:pPr lvl="1"/>
            <a:r>
              <a:rPr lang="en-US" dirty="0" smtClean="0"/>
              <a:t>Teaching of C by F</a:t>
            </a:r>
          </a:p>
          <a:p>
            <a:pPr lvl="1"/>
            <a:r>
              <a:rPr lang="en-US" dirty="0" smtClean="0"/>
              <a:t>Use of R for C</a:t>
            </a:r>
            <a:endParaRPr lang="en-US" dirty="0"/>
          </a:p>
        </p:txBody>
      </p:sp>
      <p:sp>
        <p:nvSpPr>
          <p:cNvPr id="5" name="Slide Number Placeholder 4"/>
          <p:cNvSpPr>
            <a:spLocks noGrp="1"/>
          </p:cNvSpPr>
          <p:nvPr>
            <p:ph type="sldNum" sz="quarter" idx="12"/>
          </p:nvPr>
        </p:nvSpPr>
        <p:spPr/>
        <p:txBody>
          <a:bodyPr/>
          <a:lstStyle/>
          <a:p>
            <a:fld id="{3ADB7DDC-E690-984E-A3ED-8E653AFEABF1}" type="slidenum">
              <a:rPr lang="en-US" smtClean="0"/>
              <a:t>8</a:t>
            </a:fld>
            <a:endParaRPr lang="en-US"/>
          </a:p>
        </p:txBody>
      </p:sp>
    </p:spTree>
    <p:extLst>
      <p:ext uri="{BB962C8B-B14F-4D97-AF65-F5344CB8AC3E}">
        <p14:creationId xmlns:p14="http://schemas.microsoft.com/office/powerpoint/2010/main" val="426219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b="1" dirty="0"/>
              <a:t>Definition: </a:t>
            </a:r>
            <a:br>
              <a:rPr lang="en-US" b="1" dirty="0"/>
            </a:br>
            <a:r>
              <a:rPr lang="en-US" b="1" dirty="0"/>
              <a:t>Database</a:t>
            </a:r>
            <a:r>
              <a:rPr lang="en-US" dirty="0"/>
              <a:t> </a:t>
            </a:r>
            <a:r>
              <a:rPr lang="en-US" b="1" dirty="0"/>
              <a:t>Management System </a:t>
            </a:r>
          </a:p>
        </p:txBody>
      </p:sp>
      <p:sp>
        <p:nvSpPr>
          <p:cNvPr id="3" name="Content Placeholder 2"/>
          <p:cNvSpPr>
            <a:spLocks noGrp="1"/>
          </p:cNvSpPr>
          <p:nvPr>
            <p:ph idx="1"/>
          </p:nvPr>
        </p:nvSpPr>
        <p:spPr/>
        <p:txBody>
          <a:bodyPr>
            <a:normAutofit fontScale="77500" lnSpcReduction="20000"/>
          </a:bodyPr>
          <a:lstStyle/>
          <a:p>
            <a:pPr marL="0" indent="0">
              <a:buNone/>
            </a:pPr>
            <a:endParaRPr lang="en-US" sz="4200" dirty="0" smtClean="0"/>
          </a:p>
          <a:p>
            <a:pPr marL="0" indent="0">
              <a:buNone/>
            </a:pPr>
            <a:r>
              <a:rPr lang="en-US" sz="4200" dirty="0" smtClean="0"/>
              <a:t>“…software designed to assist in maintaining and utilizing large collections of data”</a:t>
            </a:r>
            <a:r>
              <a:rPr lang="en-US" sz="4200" baseline="30000" dirty="0" smtClean="0"/>
              <a:t>1</a:t>
            </a:r>
          </a:p>
          <a:p>
            <a:endParaRPr lang="en-US" sz="4200" baseline="30000" dirty="0" smtClean="0"/>
          </a:p>
          <a:p>
            <a:endParaRPr lang="en-US" dirty="0"/>
          </a:p>
          <a:p>
            <a:endParaRPr lang="en-US" baseline="30000" dirty="0" smtClean="0"/>
          </a:p>
          <a:p>
            <a:endParaRPr lang="en-US" baseline="30000" dirty="0"/>
          </a:p>
          <a:p>
            <a:endParaRPr lang="en-US" baseline="30000" dirty="0" smtClean="0"/>
          </a:p>
          <a:p>
            <a:endParaRPr lang="en-US" baseline="30000" dirty="0"/>
          </a:p>
          <a:p>
            <a:endParaRPr lang="en-US" baseline="30000" dirty="0" smtClean="0"/>
          </a:p>
          <a:p>
            <a:endParaRPr lang="en-US" baseline="30000" dirty="0"/>
          </a:p>
          <a:p>
            <a:pPr marL="0" indent="0">
              <a:buNone/>
            </a:pPr>
            <a:r>
              <a:rPr lang="en-US" sz="1800" dirty="0" smtClean="0"/>
              <a:t>1 R. </a:t>
            </a:r>
            <a:r>
              <a:rPr lang="en-US" sz="1800" dirty="0" err="1" smtClean="0"/>
              <a:t>Ramakrishnan</a:t>
            </a:r>
            <a:r>
              <a:rPr lang="en-US" sz="1800" dirty="0" smtClean="0"/>
              <a:t>, 1997, </a:t>
            </a:r>
            <a:r>
              <a:rPr lang="en-US" sz="1800" i="1" dirty="0" smtClean="0"/>
              <a:t>Database Management Systems,</a:t>
            </a:r>
            <a:r>
              <a:rPr lang="en-US" sz="1800" dirty="0" smtClean="0"/>
              <a:t> 1</a:t>
            </a:r>
            <a:r>
              <a:rPr lang="en-US" sz="1800" baseline="30000" dirty="0" smtClean="0"/>
              <a:t>st</a:t>
            </a:r>
            <a:r>
              <a:rPr lang="en-US" sz="1800" dirty="0" smtClean="0"/>
              <a:t> </a:t>
            </a:r>
            <a:r>
              <a:rPr lang="en-US" sz="1800" dirty="0"/>
              <a:t>e</a:t>
            </a:r>
            <a:r>
              <a:rPr lang="en-US" sz="1800" dirty="0" smtClean="0"/>
              <a:t>d., p. 1, </a:t>
            </a:r>
            <a:endParaRPr lang="en-US" sz="1800" dirty="0"/>
          </a:p>
        </p:txBody>
      </p:sp>
      <p:sp>
        <p:nvSpPr>
          <p:cNvPr id="4" name="Slide Number Placeholder 3"/>
          <p:cNvSpPr>
            <a:spLocks noGrp="1"/>
          </p:cNvSpPr>
          <p:nvPr>
            <p:ph type="sldNum" sz="quarter" idx="12"/>
          </p:nvPr>
        </p:nvSpPr>
        <p:spPr/>
        <p:txBody>
          <a:bodyPr/>
          <a:lstStyle/>
          <a:p>
            <a:fld id="{3ADB7DDC-E690-984E-A3ED-8E653AFEABF1}" type="slidenum">
              <a:rPr lang="en-US" smtClean="0"/>
              <a:t>9</a:t>
            </a:fld>
            <a:endParaRPr lang="en-US"/>
          </a:p>
        </p:txBody>
      </p:sp>
    </p:spTree>
    <p:extLst>
      <p:ext uri="{BB962C8B-B14F-4D97-AF65-F5344CB8AC3E}">
        <p14:creationId xmlns:p14="http://schemas.microsoft.com/office/powerpoint/2010/main" val="534617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1362</TotalTime>
  <Words>3303</Words>
  <Application>Microsoft Macintosh PowerPoint</Application>
  <PresentationFormat>On-screen Show (4:3)</PresentationFormat>
  <Paragraphs>630</Paragraphs>
  <Slides>52</Slides>
  <Notes>9</Notes>
  <HiddenSlides>3</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Course Introduction</vt:lpstr>
      <vt:lpstr>Syllabus</vt:lpstr>
      <vt:lpstr>Performance and Expectations</vt:lpstr>
      <vt:lpstr>Prerequisites</vt:lpstr>
      <vt:lpstr>Introduction </vt:lpstr>
      <vt:lpstr>Session 1 outline</vt:lpstr>
      <vt:lpstr>What is a Database?</vt:lpstr>
      <vt:lpstr>Example: University Database</vt:lpstr>
      <vt:lpstr>Definition:  Database Management System </vt:lpstr>
      <vt:lpstr>Why use a DBMS?</vt:lpstr>
      <vt:lpstr>Focus of the course:  Design and use of DBMS</vt:lpstr>
      <vt:lpstr>Covered less in this course1: Implementation Issues</vt:lpstr>
      <vt:lpstr>Relational Model</vt:lpstr>
      <vt:lpstr>Relations</vt:lpstr>
      <vt:lpstr>Relation Example</vt:lpstr>
      <vt:lpstr>Schema Design example1</vt:lpstr>
      <vt:lpstr>Exercise: Draw the schema for University Database</vt:lpstr>
      <vt:lpstr>Relation Instance</vt:lpstr>
      <vt:lpstr>Key terms</vt:lpstr>
      <vt:lpstr>Creating and Modifying Relations in SQL</vt:lpstr>
      <vt:lpstr>Integrity Constraints (ICs)</vt:lpstr>
      <vt:lpstr>Key Constraints</vt:lpstr>
      <vt:lpstr>Primary Key</vt:lpstr>
      <vt:lpstr>Foreign Key Constraints</vt:lpstr>
      <vt:lpstr>General Constraints</vt:lpstr>
      <vt:lpstr>Normal Forms</vt:lpstr>
      <vt:lpstr>Problems caused by Redundancy</vt:lpstr>
      <vt:lpstr>Anomalies in Hourly_Emp</vt:lpstr>
      <vt:lpstr>Decompositions</vt:lpstr>
      <vt:lpstr>Problems related to Decompositions</vt:lpstr>
      <vt:lpstr>Functional Dependency (FD)</vt:lpstr>
      <vt:lpstr>Satisfies AB -&gt; C</vt:lpstr>
      <vt:lpstr>Constraints on an entity set</vt:lpstr>
      <vt:lpstr>Constraints on relationship set</vt:lpstr>
      <vt:lpstr>Closure of a set of FDs</vt:lpstr>
      <vt:lpstr>Boyce-Codd Normal Form (BCNF)</vt:lpstr>
      <vt:lpstr>Example: BCNF</vt:lpstr>
      <vt:lpstr>Third Normal Form (3NF)</vt:lpstr>
      <vt:lpstr>Second Normal Form (2NF)</vt:lpstr>
      <vt:lpstr>Second Normal Form (2NF)</vt:lpstr>
      <vt:lpstr>Second Normal Form (2NF)</vt:lpstr>
      <vt:lpstr>Second Normal Form (2NF)</vt:lpstr>
      <vt:lpstr>Second Normal Form (2NF)</vt:lpstr>
      <vt:lpstr>1st Normal Form (1NF)</vt:lpstr>
      <vt:lpstr>Example: BCNF vs. 3NF</vt:lpstr>
      <vt:lpstr>Decomposition algorithms</vt:lpstr>
      <vt:lpstr>2nd Normal Form (2NF)</vt:lpstr>
      <vt:lpstr>Information Loss1</vt:lpstr>
      <vt:lpstr>Dependency (within-relation) Preservation 1, consider:  S#  City and City  Status; therefore also, S#  Status.</vt:lpstr>
      <vt:lpstr>Decomposition properties</vt:lpstr>
      <vt:lpstr>Decomposition properties (BCNF vs. 3NF)</vt:lpstr>
      <vt:lpstr>Homework</vt:lpstr>
    </vt:vector>
  </TitlesOfParts>
  <Company>University of Illinois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Ali Tafti</dc:creator>
  <cp:lastModifiedBy>Ali Tafti</cp:lastModifiedBy>
  <cp:revision>304</cp:revision>
  <dcterms:created xsi:type="dcterms:W3CDTF">2014-08-28T13:34:52Z</dcterms:created>
  <dcterms:modified xsi:type="dcterms:W3CDTF">2015-08-23T18:53:45Z</dcterms:modified>
</cp:coreProperties>
</file>