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handoutMasterIdLst>
    <p:handoutMasterId r:id="rId85"/>
  </p:handout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11" r:id="rId29"/>
    <p:sldId id="312" r:id="rId30"/>
    <p:sldId id="313" r:id="rId31"/>
    <p:sldId id="314" r:id="rId32"/>
    <p:sldId id="315" r:id="rId33"/>
    <p:sldId id="316" r:id="rId34"/>
    <p:sldId id="264" r:id="rId35"/>
    <p:sldId id="305" r:id="rId36"/>
    <p:sldId id="307" r:id="rId37"/>
    <p:sldId id="309" r:id="rId38"/>
    <p:sldId id="265" r:id="rId39"/>
    <p:sldId id="310" r:id="rId40"/>
    <p:sldId id="299" r:id="rId41"/>
    <p:sldId id="266" r:id="rId42"/>
    <p:sldId id="267" r:id="rId43"/>
    <p:sldId id="268" r:id="rId44"/>
    <p:sldId id="300" r:id="rId45"/>
    <p:sldId id="257" r:id="rId46"/>
    <p:sldId id="273" r:id="rId47"/>
    <p:sldId id="301" r:id="rId48"/>
    <p:sldId id="269" r:id="rId49"/>
    <p:sldId id="302" r:id="rId50"/>
    <p:sldId id="304" r:id="rId51"/>
    <p:sldId id="303" r:id="rId52"/>
    <p:sldId id="270" r:id="rId53"/>
    <p:sldId id="258" r:id="rId54"/>
    <p:sldId id="277" r:id="rId55"/>
    <p:sldId id="280" r:id="rId56"/>
    <p:sldId id="283" r:id="rId57"/>
    <p:sldId id="281" r:id="rId58"/>
    <p:sldId id="282" r:id="rId59"/>
    <p:sldId id="284" r:id="rId60"/>
    <p:sldId id="285" r:id="rId61"/>
    <p:sldId id="260" r:id="rId62"/>
    <p:sldId id="286" r:id="rId63"/>
    <p:sldId id="287" r:id="rId64"/>
    <p:sldId id="288" r:id="rId65"/>
    <p:sldId id="261" r:id="rId66"/>
    <p:sldId id="289" r:id="rId67"/>
    <p:sldId id="290" r:id="rId68"/>
    <p:sldId id="291" r:id="rId69"/>
    <p:sldId id="262" r:id="rId70"/>
    <p:sldId id="292" r:id="rId71"/>
    <p:sldId id="293" r:id="rId72"/>
    <p:sldId id="294" r:id="rId73"/>
    <p:sldId id="295" r:id="rId74"/>
    <p:sldId id="263" r:id="rId75"/>
    <p:sldId id="296" r:id="rId76"/>
    <p:sldId id="297" r:id="rId77"/>
    <p:sldId id="298" r:id="rId78"/>
    <p:sldId id="272" r:id="rId79"/>
    <p:sldId id="275" r:id="rId80"/>
    <p:sldId id="276" r:id="rId81"/>
    <p:sldId id="274" r:id="rId82"/>
    <p:sldId id="306"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4" d="100"/>
          <a:sy n="184" d="100"/>
        </p:scale>
        <p:origin x="-30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81347D-63BF-2E4A-89E0-716B2B7B5002}" type="datetimeFigureOut">
              <a:rPr lang="en-US" smtClean="0"/>
              <a:t>8/31/15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76B975-3921-3949-A228-6AA9BBAD4460}" type="slidenum">
              <a:rPr lang="en-US" smtClean="0"/>
              <a:t>‹#›</a:t>
            </a:fld>
            <a:endParaRPr lang="en-US"/>
          </a:p>
        </p:txBody>
      </p:sp>
    </p:spTree>
    <p:extLst>
      <p:ext uri="{BB962C8B-B14F-4D97-AF65-F5344CB8AC3E}">
        <p14:creationId xmlns:p14="http://schemas.microsoft.com/office/powerpoint/2010/main" val="22831563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C8A8FE-B4CE-2E4F-9104-B4053DA84334}" type="datetimeFigureOut">
              <a:rPr lang="en-US" smtClean="0"/>
              <a:t>8/31/15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7B3309-55D7-5548-95D1-CABF392863EB}" type="slidenum">
              <a:rPr lang="en-US" smtClean="0"/>
              <a:t>‹#›</a:t>
            </a:fld>
            <a:endParaRPr lang="en-US"/>
          </a:p>
        </p:txBody>
      </p:sp>
    </p:spTree>
    <p:extLst>
      <p:ext uri="{BB962C8B-B14F-4D97-AF65-F5344CB8AC3E}">
        <p14:creationId xmlns:p14="http://schemas.microsoft.com/office/powerpoint/2010/main" val="30080119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Hidden slides were covered in the first session; we will briefly</a:t>
            </a:r>
            <a:r>
              <a:rPr lang="en-US" baseline="0"/>
              <a:t> review and then do exercises.</a:t>
            </a:r>
            <a:endParaRPr lang="en-US"/>
          </a:p>
        </p:txBody>
      </p:sp>
      <p:sp>
        <p:nvSpPr>
          <p:cNvPr id="4" name="Slide Number Placeholder 3"/>
          <p:cNvSpPr>
            <a:spLocks noGrp="1"/>
          </p:cNvSpPr>
          <p:nvPr>
            <p:ph type="sldNum" sz="quarter" idx="10"/>
          </p:nvPr>
        </p:nvSpPr>
        <p:spPr/>
        <p:txBody>
          <a:bodyPr/>
          <a:lstStyle/>
          <a:p>
            <a:fld id="{D17B3309-55D7-5548-95D1-CABF392863EB}" type="slidenum">
              <a:rPr lang="en-US" smtClean="0"/>
              <a:t>1</a:t>
            </a:fld>
            <a:endParaRPr lang="en-US"/>
          </a:p>
        </p:txBody>
      </p:sp>
    </p:spTree>
    <p:extLst>
      <p:ext uri="{BB962C8B-B14F-4D97-AF65-F5344CB8AC3E}">
        <p14:creationId xmlns:p14="http://schemas.microsoft.com/office/powerpoint/2010/main" val="359766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framework, we can easily see that anything in 3NF is also in 2NF.</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14</a:t>
            </a:fld>
            <a:endParaRPr lang="en-US"/>
          </a:p>
        </p:txBody>
      </p:sp>
    </p:spTree>
    <p:extLst>
      <p:ext uri="{BB962C8B-B14F-4D97-AF65-F5344CB8AC3E}">
        <p14:creationId xmlns:p14="http://schemas.microsoft.com/office/powerpoint/2010/main" val="1532630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Eliminating redundant</a:t>
            </a:r>
            <a:r>
              <a:rPr lang="en-US" baseline="0" dirty="0" smtClean="0"/>
              <a:t> rules; anything that conforms to d also conforms to b. </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15</a:t>
            </a:fld>
            <a:endParaRPr lang="en-US"/>
          </a:p>
        </p:txBody>
      </p:sp>
    </p:spTree>
    <p:extLst>
      <p:ext uri="{BB962C8B-B14F-4D97-AF65-F5344CB8AC3E}">
        <p14:creationId xmlns:p14="http://schemas.microsoft.com/office/powerpoint/2010/main" val="108211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A is a subset of X. Suppose</a:t>
            </a:r>
            <a:r>
              <a:rPr lang="en-US" baseline="0" dirty="0" smtClean="0"/>
              <a:t> d is not true. Then c would have to be true (proof on next slide).</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16</a:t>
            </a:fld>
            <a:endParaRPr lang="en-US"/>
          </a:p>
        </p:txBody>
      </p:sp>
    </p:spTree>
    <p:extLst>
      <p:ext uri="{BB962C8B-B14F-4D97-AF65-F5344CB8AC3E}">
        <p14:creationId xmlns:p14="http://schemas.microsoft.com/office/powerpoint/2010/main" val="334227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see</a:t>
            </a:r>
            <a:r>
              <a:rPr lang="en-US" baseline="0" dirty="0" smtClean="0"/>
              <a:t> why 2</a:t>
            </a:r>
            <a:r>
              <a:rPr lang="en-US" baseline="30000" dirty="0" smtClean="0"/>
              <a:t>nd</a:t>
            </a:r>
            <a:r>
              <a:rPr lang="en-US" baseline="0" dirty="0" smtClean="0"/>
              <a:t> normal form is defined as such. 2NF has limited usefulness on its own; in 2NF some (not all) redundancy is </a:t>
            </a:r>
            <a:r>
              <a:rPr lang="en-US" baseline="0" dirty="0" err="1" smtClean="0"/>
              <a:t>elimiinated</a:t>
            </a:r>
            <a:r>
              <a:rPr lang="en-US" baseline="0" dirty="0" smtClean="0"/>
              <a:t>. It’s really 3</a:t>
            </a:r>
            <a:r>
              <a:rPr lang="en-US" baseline="30000" dirty="0" smtClean="0"/>
              <a:t>rd</a:t>
            </a:r>
            <a:r>
              <a:rPr lang="en-US" baseline="0" dirty="0" smtClean="0"/>
              <a:t> normal form that has useful properties (no information loss, dependency preserving, almost  redundancy-free); but defining 2NF this way ensures that anything that is 3NF is also 2NF.</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18</a:t>
            </a:fld>
            <a:endParaRPr lang="en-US"/>
          </a:p>
        </p:txBody>
      </p:sp>
    </p:spTree>
    <p:extLst>
      <p:ext uri="{BB962C8B-B14F-4D97-AF65-F5344CB8AC3E}">
        <p14:creationId xmlns:p14="http://schemas.microsoft.com/office/powerpoint/2010/main" val="3201453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another way of restating the previous</a:t>
            </a:r>
            <a:r>
              <a:rPr lang="en-US" baseline="0" dirty="0" smtClean="0"/>
              <a:t> slide, but this slide by itself doesn’t make obvious how 3NF is a special case of 2NF.</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22</a:t>
            </a:fld>
            <a:endParaRPr lang="en-US"/>
          </a:p>
        </p:txBody>
      </p:sp>
    </p:spTree>
    <p:extLst>
      <p:ext uri="{BB962C8B-B14F-4D97-AF65-F5344CB8AC3E}">
        <p14:creationId xmlns:p14="http://schemas.microsoft.com/office/powerpoint/2010/main" val="129607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decompositions are non-loss.</a:t>
            </a:r>
            <a:r>
              <a:rPr lang="en-US" baseline="0" dirty="0" smtClean="0"/>
              <a:t> But (B) is less satisfactory than (A). It is not possible in B to insert the information that a particular city has a particular status, unless some supplier is located in that city. In A, updates can be made to one relation without regard for the other provided the primary key is not violated. In B, updates to either of the two relations must be monitored to ensure that the FD City </a:t>
            </a:r>
            <a:r>
              <a:rPr lang="en-US" baseline="0" dirty="0" smtClean="0">
                <a:sym typeface="Wingdings"/>
              </a:rPr>
              <a:t> Status is not violated. City-&gt; Status has become a database constraint that spans two tables. In A, S# -&gt; Status is enforced automatically if S# City and City Status are enforced. (Date 2004, p. 365). </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24</a:t>
            </a:fld>
            <a:endParaRPr lang="en-US"/>
          </a:p>
        </p:txBody>
      </p:sp>
    </p:spTree>
    <p:extLst>
      <p:ext uri="{BB962C8B-B14F-4D97-AF65-F5344CB8AC3E}">
        <p14:creationId xmlns:p14="http://schemas.microsoft.com/office/powerpoint/2010/main" val="98114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[i.e. all tables must be in 3NF or BCNF]</a:t>
            </a:r>
            <a:endParaRPr lang="en-US"/>
          </a:p>
        </p:txBody>
      </p:sp>
      <p:sp>
        <p:nvSpPr>
          <p:cNvPr id="4" name="Slide Number Placeholder 3"/>
          <p:cNvSpPr>
            <a:spLocks noGrp="1"/>
          </p:cNvSpPr>
          <p:nvPr>
            <p:ph type="sldNum" sz="quarter" idx="10"/>
          </p:nvPr>
        </p:nvSpPr>
        <p:spPr/>
        <p:txBody>
          <a:bodyPr/>
          <a:lstStyle/>
          <a:p>
            <a:fld id="{D17B3309-55D7-5548-95D1-CABF392863EB}" type="slidenum">
              <a:rPr lang="en-US" smtClean="0"/>
              <a:t>31</a:t>
            </a:fld>
            <a:endParaRPr lang="en-US"/>
          </a:p>
        </p:txBody>
      </p:sp>
    </p:spTree>
    <p:extLst>
      <p:ext uri="{BB962C8B-B14F-4D97-AF65-F5344CB8AC3E}">
        <p14:creationId xmlns:p14="http://schemas.microsoft.com/office/powerpoint/2010/main" val="110292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a:t>
            </a:r>
            <a:r>
              <a:rPr lang="en-US" sz="1200" dirty="0" smtClean="0"/>
              <a:t>(all rows in the right table students</a:t>
            </a:r>
            <a:r>
              <a:rPr lang="en-US" sz="1200" baseline="0" dirty="0" smtClean="0"/>
              <a:t> </a:t>
            </a:r>
            <a:r>
              <a:rPr lang="en-US" sz="1200" dirty="0" smtClean="0"/>
              <a:t>, with matching rows from the left table enroll)</a:t>
            </a:r>
          </a:p>
          <a:p>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D17B3309-55D7-5548-95D1-CABF392863EB}" type="slidenum">
              <a:rPr lang="en-US" smtClean="0"/>
              <a:t>51</a:t>
            </a:fld>
            <a:endParaRPr lang="en-US"/>
          </a:p>
        </p:txBody>
      </p:sp>
    </p:spTree>
    <p:extLst>
      <p:ext uri="{BB962C8B-B14F-4D97-AF65-F5344CB8AC3E}">
        <p14:creationId xmlns:p14="http://schemas.microsoft.com/office/powerpoint/2010/main" val="215107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EE9D74-C3B4-394C-94AD-8D574F3A8084}" type="datetime1">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140779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34A0BC-9775-914F-A8C6-94C6D1387E37}" type="datetime1">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131139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D4BE4-5907-E14E-8F6C-B5728FE11662}" type="datetime1">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316633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4DABE1-4D1A-E845-AE35-7868E5166211}" type="datetime1">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326156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51347-F0DF-9A46-9607-DBEC38AA5DC6}" type="datetime1">
              <a:rPr lang="en-US" smtClean="0"/>
              <a:t>8/31/15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206716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3647B7-F8E0-014E-ACFA-1534B47D7E41}" type="datetime1">
              <a:rPr lang="en-US" smtClean="0"/>
              <a:t>8/31/15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89029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BD96BF-5092-F642-AB6F-A47F97E6A50B}" type="datetime1">
              <a:rPr lang="en-US" smtClean="0"/>
              <a:t>8/31/15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311057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22F650-2E7C-F341-A1A7-71C6155D0B4C}" type="datetime1">
              <a:rPr lang="en-US" smtClean="0"/>
              <a:t>8/31/15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265289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D3AA4-F99D-B04D-84E8-6AFD5FE43A6B}" type="datetime1">
              <a:rPr lang="en-US" smtClean="0"/>
              <a:t>8/31/15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125637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D02D6-1BFB-8247-A18F-A5EB2372327D}" type="datetime1">
              <a:rPr lang="en-US" smtClean="0"/>
              <a:t>8/31/15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354222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78533-739D-B54F-9686-ECB575E7C04B}" type="datetime1">
              <a:rPr lang="en-US" smtClean="0"/>
              <a:t>8/31/15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804DE-2187-BC43-BADC-28719E08053B}" type="slidenum">
              <a:rPr lang="en-US" smtClean="0"/>
              <a:t>‹#›</a:t>
            </a:fld>
            <a:endParaRPr lang="en-US"/>
          </a:p>
        </p:txBody>
      </p:sp>
    </p:spTree>
    <p:extLst>
      <p:ext uri="{BB962C8B-B14F-4D97-AF65-F5344CB8AC3E}">
        <p14:creationId xmlns:p14="http://schemas.microsoft.com/office/powerpoint/2010/main" val="32873748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7844B-15B4-8F43-A0DD-453CA971DE5C}" type="datetime1">
              <a:rPr lang="en-US" smtClean="0"/>
              <a:t>8/31/15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804DE-2187-BC43-BADC-28719E08053B}" type="slidenum">
              <a:rPr lang="en-US" smtClean="0"/>
              <a:t>‹#›</a:t>
            </a:fld>
            <a:endParaRPr lang="en-US"/>
          </a:p>
        </p:txBody>
      </p:sp>
    </p:spTree>
    <p:extLst>
      <p:ext uri="{BB962C8B-B14F-4D97-AF65-F5344CB8AC3E}">
        <p14:creationId xmlns:p14="http://schemas.microsoft.com/office/powerpoint/2010/main" val="312712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lynda.com/Access-tutorials/Relational-Database-Fundamentals/145932-2.html?srchtrk=index:1%0Alinktypeid:2%0Aq:database+theory%0Apage:1%0As:relevance%0Asa:true%0Aproducttypeid:2" TargetMode="External"/><Relationship Id="rId4" Type="http://schemas.openxmlformats.org/officeDocument/2006/relationships/hyperlink" Target="http://www.lynda.com/Access-tutorials/Database-denormalization/112585/121220-4.html" TargetMode="External"/><Relationship Id="rId1" Type="http://schemas.openxmlformats.org/officeDocument/2006/relationships/slideLayout" Target="../slideLayouts/slideLayout2.xml"/><Relationship Id="rId2" Type="http://schemas.openxmlformats.org/officeDocument/2006/relationships/hyperlink" Target="http://www.lynda.com/SQL-Server-tutorials/Database-normalization/71929/78157-4.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Normal Forms</a:t>
            </a:r>
            <a:endParaRPr lang="en-US" sz="3100" dirty="0"/>
          </a:p>
        </p:txBody>
      </p:sp>
      <p:sp>
        <p:nvSpPr>
          <p:cNvPr id="3" name="Subtitle 2"/>
          <p:cNvSpPr>
            <a:spLocks noGrp="1"/>
          </p:cNvSpPr>
          <p:nvPr>
            <p:ph type="subTitle" idx="1"/>
          </p:nvPr>
        </p:nvSpPr>
        <p:spPr/>
        <p:txBody>
          <a:bodyPr/>
          <a:lstStyle/>
          <a:p>
            <a:r>
              <a:rPr lang="en-US" dirty="0" smtClean="0"/>
              <a:t>IDS 521 Session 2</a:t>
            </a:r>
          </a:p>
          <a:p>
            <a:r>
              <a:rPr lang="en-US" dirty="0" smtClean="0"/>
              <a:t>Prof. Ali Tafti</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1</a:t>
            </a:fld>
            <a:endParaRPr lang="en-US"/>
          </a:p>
        </p:txBody>
      </p:sp>
    </p:spTree>
    <p:extLst>
      <p:ext uri="{BB962C8B-B14F-4D97-AF65-F5344CB8AC3E}">
        <p14:creationId xmlns:p14="http://schemas.microsoft.com/office/powerpoint/2010/main" val="383631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of a set of FDs</a:t>
            </a:r>
            <a:endParaRPr lang="en-US" dirty="0"/>
          </a:p>
        </p:txBody>
      </p:sp>
      <p:sp>
        <p:nvSpPr>
          <p:cNvPr id="3" name="Content Placeholder 2"/>
          <p:cNvSpPr>
            <a:spLocks noGrp="1"/>
          </p:cNvSpPr>
          <p:nvPr>
            <p:ph idx="1"/>
          </p:nvPr>
        </p:nvSpPr>
        <p:spPr/>
        <p:txBody>
          <a:bodyPr>
            <a:noAutofit/>
          </a:bodyPr>
          <a:lstStyle/>
          <a:p>
            <a:r>
              <a:rPr lang="en-US" sz="2400" b="1" dirty="0" smtClean="0"/>
              <a:t>Closure of a set F of FDs, denoted F</a:t>
            </a:r>
            <a:r>
              <a:rPr lang="en-US" sz="2400" b="1" baseline="30000" dirty="0" smtClean="0"/>
              <a:t>+</a:t>
            </a:r>
            <a:r>
              <a:rPr lang="en-US" sz="2400" b="1" dirty="0" smtClean="0"/>
              <a:t>: </a:t>
            </a:r>
            <a:r>
              <a:rPr lang="en-US" sz="2400" dirty="0" smtClean="0"/>
              <a:t>The set of FDs implied by a set F of FDs</a:t>
            </a:r>
            <a:endParaRPr lang="en-US" sz="2400" b="1" dirty="0" smtClean="0"/>
          </a:p>
          <a:p>
            <a:r>
              <a:rPr lang="en-US" sz="2400" b="1" dirty="0" smtClean="0"/>
              <a:t>Armstrong’s Axioms:</a:t>
            </a:r>
          </a:p>
          <a:p>
            <a:pPr lvl="1"/>
            <a:r>
              <a:rPr lang="en-US" sz="2400" b="1" dirty="0" smtClean="0"/>
              <a:t>Reflexivity: </a:t>
            </a:r>
            <a:r>
              <a:rPr lang="en-US" sz="2400" dirty="0" smtClean="0"/>
              <a:t>If Y is a member of X, then X </a:t>
            </a:r>
            <a:r>
              <a:rPr lang="en-US" sz="2400" dirty="0" smtClean="0">
                <a:sym typeface="Wingdings"/>
              </a:rPr>
              <a:t></a:t>
            </a:r>
            <a:r>
              <a:rPr lang="en-US" sz="2400" dirty="0" smtClean="0"/>
              <a:t> Y</a:t>
            </a:r>
          </a:p>
          <a:p>
            <a:pPr lvl="1"/>
            <a:r>
              <a:rPr lang="en-US" sz="2400" b="1" dirty="0" smtClean="0"/>
              <a:t>Augmentation: </a:t>
            </a:r>
            <a:r>
              <a:rPr lang="en-US" sz="2400" dirty="0" smtClean="0"/>
              <a:t>If X </a:t>
            </a:r>
            <a:r>
              <a:rPr lang="en-US" sz="2400" dirty="0" smtClean="0">
                <a:sym typeface="Wingdings"/>
              </a:rPr>
              <a:t> Y, then XZ YZ for any Z</a:t>
            </a:r>
          </a:p>
          <a:p>
            <a:pPr lvl="1"/>
            <a:r>
              <a:rPr lang="en-US" sz="2400" b="1" dirty="0" smtClean="0">
                <a:sym typeface="Wingdings"/>
              </a:rPr>
              <a:t>Transitivity: </a:t>
            </a:r>
            <a:r>
              <a:rPr lang="en-US" sz="2400" dirty="0" smtClean="0">
                <a:sym typeface="Wingdings"/>
              </a:rPr>
              <a:t>If X  Y and Y  Z, then X  Z</a:t>
            </a:r>
          </a:p>
          <a:p>
            <a:endParaRPr lang="en-US" sz="2400" dirty="0" smtClean="0">
              <a:sym typeface="Wingdings"/>
            </a:endParaRPr>
          </a:p>
          <a:p>
            <a:r>
              <a:rPr lang="en-US" sz="2400" dirty="0" smtClean="0">
                <a:sym typeface="Wingdings"/>
              </a:rPr>
              <a:t>Other rules:</a:t>
            </a:r>
          </a:p>
          <a:p>
            <a:pPr lvl="1"/>
            <a:r>
              <a:rPr lang="en-US" sz="2400" b="1" dirty="0" smtClean="0">
                <a:sym typeface="Wingdings"/>
              </a:rPr>
              <a:t>Union: </a:t>
            </a:r>
            <a:r>
              <a:rPr lang="en-US" sz="2400" dirty="0">
                <a:sym typeface="Wingdings"/>
              </a:rPr>
              <a:t>If X  Y and </a:t>
            </a:r>
            <a:r>
              <a:rPr lang="en-US" sz="2400" dirty="0" smtClean="0">
                <a:sym typeface="Wingdings"/>
              </a:rPr>
              <a:t>X </a:t>
            </a:r>
            <a:r>
              <a:rPr lang="en-US" sz="2400" dirty="0">
                <a:sym typeface="Wingdings"/>
              </a:rPr>
              <a:t> Z, then X  </a:t>
            </a:r>
            <a:r>
              <a:rPr lang="en-US" sz="2400" dirty="0" smtClean="0">
                <a:sym typeface="Wingdings"/>
              </a:rPr>
              <a:t>YZ</a:t>
            </a:r>
          </a:p>
          <a:p>
            <a:pPr lvl="1"/>
            <a:r>
              <a:rPr lang="en-US" sz="2400" b="1" dirty="0" smtClean="0">
                <a:sym typeface="Wingdings"/>
              </a:rPr>
              <a:t>Decomposition</a:t>
            </a:r>
            <a:r>
              <a:rPr lang="en-US" sz="2400" dirty="0" smtClean="0">
                <a:sym typeface="Wingdings"/>
              </a:rPr>
              <a:t>: If X  YZ, then X Y and X  Z</a:t>
            </a:r>
            <a:endParaRPr lang="en-US" sz="2400" dirty="0">
              <a:sym typeface="Wingdings"/>
            </a:endParaRPr>
          </a:p>
        </p:txBody>
      </p:sp>
      <p:sp>
        <p:nvSpPr>
          <p:cNvPr id="4" name="Slide Number Placeholder 3"/>
          <p:cNvSpPr>
            <a:spLocks noGrp="1"/>
          </p:cNvSpPr>
          <p:nvPr>
            <p:ph type="sldNum" sz="quarter" idx="12"/>
          </p:nvPr>
        </p:nvSpPr>
        <p:spPr/>
        <p:txBody>
          <a:bodyPr/>
          <a:lstStyle/>
          <a:p>
            <a:fld id="{3ADB7DDC-E690-984E-A3ED-8E653AFEABF1}" type="slidenum">
              <a:rPr lang="en-US" smtClean="0"/>
              <a:t>10</a:t>
            </a:fld>
            <a:endParaRPr lang="en-US"/>
          </a:p>
        </p:txBody>
      </p:sp>
    </p:spTree>
    <p:extLst>
      <p:ext uri="{BB962C8B-B14F-4D97-AF65-F5344CB8AC3E}">
        <p14:creationId xmlns:p14="http://schemas.microsoft.com/office/powerpoint/2010/main" val="3067665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a:t>
            </a:r>
            <a:r>
              <a:rPr lang="en-US" dirty="0" err="1" smtClean="0"/>
              <a:t>Codd</a:t>
            </a:r>
            <a:r>
              <a:rPr lang="en-US" dirty="0" smtClean="0"/>
              <a:t> Normal Form (BCNF)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BCNF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r>
              <a:rPr lang="en-US" dirty="0" smtClean="0">
                <a:sym typeface="Wingdings"/>
              </a:rPr>
              <a:t>A is a subset of X (that’s a trivial FD)</a:t>
            </a:r>
          </a:p>
          <a:p>
            <a:pPr lvl="1"/>
            <a:r>
              <a:rPr lang="en-US" dirty="0" smtClean="0">
                <a:sym typeface="Wingdings"/>
              </a:rPr>
              <a:t>X is a </a:t>
            </a:r>
            <a:r>
              <a:rPr lang="en-US" dirty="0" err="1" smtClean="0">
                <a:sym typeface="Wingdings"/>
              </a:rPr>
              <a:t>superkey</a:t>
            </a:r>
            <a:endParaRPr lang="en-US" dirty="0">
              <a:sym typeface="Wingdings"/>
            </a:endParaRPr>
          </a:p>
          <a:p>
            <a:pPr lvl="1"/>
            <a:endParaRPr lang="en-US" dirty="0" smtClean="0">
              <a:sym typeface="Wingdings"/>
            </a:endParaRPr>
          </a:p>
          <a:p>
            <a:r>
              <a:rPr lang="en-US" dirty="0" smtClean="0">
                <a:sym typeface="Wingdings"/>
              </a:rPr>
              <a:t>In other words, </a:t>
            </a:r>
            <a:r>
              <a:rPr lang="en-US" b="1" dirty="0" smtClean="0">
                <a:sym typeface="Wingdings"/>
              </a:rPr>
              <a:t>R is in BCNF if </a:t>
            </a:r>
            <a:r>
              <a:rPr lang="en-US" dirty="0" smtClean="0">
                <a:sym typeface="Wingdings"/>
              </a:rPr>
              <a:t>every determinant X is a candidate key</a:t>
            </a: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11</a:t>
            </a:fld>
            <a:endParaRPr lang="en-US"/>
          </a:p>
        </p:txBody>
      </p:sp>
    </p:spTree>
    <p:extLst>
      <p:ext uri="{BB962C8B-B14F-4D97-AF65-F5344CB8AC3E}">
        <p14:creationId xmlns:p14="http://schemas.microsoft.com/office/powerpoint/2010/main" val="173009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BCNF</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12</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18669785"/>
              </p:ext>
            </p:extLst>
          </p:nvPr>
        </p:nvGraphicFramePr>
        <p:xfrm>
          <a:off x="1419726" y="1417638"/>
          <a:ext cx="5932905" cy="1982538"/>
        </p:xfrm>
        <a:graphic>
          <a:graphicData uri="http://schemas.openxmlformats.org/drawingml/2006/table">
            <a:tbl>
              <a:tblPr firstRow="1" bandRow="1">
                <a:tableStyleId>{5C22544A-7EE6-4342-B048-85BDC9FD1C3A}</a:tableStyleId>
              </a:tblPr>
              <a:tblGrid>
                <a:gridCol w="1977635"/>
                <a:gridCol w="1977635"/>
                <a:gridCol w="1977635"/>
              </a:tblGrid>
              <a:tr h="660846">
                <a:tc>
                  <a:txBody>
                    <a:bodyPr/>
                    <a:lstStyle/>
                    <a:p>
                      <a:r>
                        <a:rPr lang="en-US" sz="2800" dirty="0" smtClean="0"/>
                        <a:t>X</a:t>
                      </a:r>
                      <a:endParaRPr lang="en-US" sz="2800" dirty="0"/>
                    </a:p>
                  </a:txBody>
                  <a:tcPr/>
                </a:tc>
                <a:tc>
                  <a:txBody>
                    <a:bodyPr/>
                    <a:lstStyle/>
                    <a:p>
                      <a:r>
                        <a:rPr lang="en-US" sz="2800" dirty="0" smtClean="0"/>
                        <a:t>Y</a:t>
                      </a:r>
                      <a:endParaRPr lang="en-US" sz="2800" dirty="0"/>
                    </a:p>
                  </a:txBody>
                  <a:tcPr/>
                </a:tc>
                <a:tc>
                  <a:txBody>
                    <a:bodyPr/>
                    <a:lstStyle/>
                    <a:p>
                      <a:r>
                        <a:rPr lang="en-US" sz="2800" dirty="0" smtClean="0"/>
                        <a:t>A</a:t>
                      </a:r>
                      <a:endParaRPr lang="en-US" sz="2800" dirty="0"/>
                    </a:p>
                  </a:txBody>
                  <a:tcPr/>
                </a:tc>
              </a:tr>
              <a:tr h="660846">
                <a:tc>
                  <a:txBody>
                    <a:bodyPr/>
                    <a:lstStyle/>
                    <a:p>
                      <a:r>
                        <a:rPr lang="en-US" sz="2800" dirty="0" smtClean="0"/>
                        <a:t>x</a:t>
                      </a:r>
                      <a:endParaRPr lang="en-US" sz="2800" dirty="0"/>
                    </a:p>
                  </a:txBody>
                  <a:tcPr/>
                </a:tc>
                <a:tc>
                  <a:txBody>
                    <a:bodyPr/>
                    <a:lstStyle/>
                    <a:p>
                      <a:r>
                        <a:rPr lang="en-US" sz="2800" dirty="0" smtClean="0"/>
                        <a:t>y1</a:t>
                      </a:r>
                      <a:endParaRPr lang="en-US" sz="2800" dirty="0"/>
                    </a:p>
                  </a:txBody>
                  <a:tcPr/>
                </a:tc>
                <a:tc>
                  <a:txBody>
                    <a:bodyPr/>
                    <a:lstStyle/>
                    <a:p>
                      <a:r>
                        <a:rPr lang="en-US" sz="2800" dirty="0" smtClean="0"/>
                        <a:t>a</a:t>
                      </a:r>
                      <a:endParaRPr lang="en-US" sz="2800" dirty="0"/>
                    </a:p>
                  </a:txBody>
                  <a:tcPr/>
                </a:tc>
              </a:tr>
              <a:tr h="660846">
                <a:tc>
                  <a:txBody>
                    <a:bodyPr/>
                    <a:lstStyle/>
                    <a:p>
                      <a:r>
                        <a:rPr lang="en-US" sz="2800" dirty="0" smtClean="0"/>
                        <a:t>x</a:t>
                      </a:r>
                      <a:endParaRPr lang="en-US" sz="2800" dirty="0"/>
                    </a:p>
                  </a:txBody>
                  <a:tcPr/>
                </a:tc>
                <a:tc>
                  <a:txBody>
                    <a:bodyPr/>
                    <a:lstStyle/>
                    <a:p>
                      <a:r>
                        <a:rPr lang="en-US" sz="2800" dirty="0" smtClean="0"/>
                        <a:t>y2</a:t>
                      </a:r>
                      <a:endParaRPr lang="en-US" sz="2800" dirty="0"/>
                    </a:p>
                  </a:txBody>
                  <a:tcPr/>
                </a:tc>
                <a:tc>
                  <a:txBody>
                    <a:bodyPr/>
                    <a:lstStyle/>
                    <a:p>
                      <a:r>
                        <a:rPr lang="en-US" sz="2800" dirty="0" smtClean="0"/>
                        <a:t>?</a:t>
                      </a:r>
                      <a:endParaRPr lang="en-US" sz="2800" dirty="0"/>
                    </a:p>
                  </a:txBody>
                  <a:tcPr/>
                </a:tc>
              </a:tr>
            </a:tbl>
          </a:graphicData>
        </a:graphic>
      </p:graphicFrame>
      <p:sp>
        <p:nvSpPr>
          <p:cNvPr id="8" name="TextBox 7"/>
          <p:cNvSpPr txBox="1"/>
          <p:nvPr/>
        </p:nvSpPr>
        <p:spPr>
          <a:xfrm>
            <a:off x="574842" y="4224421"/>
            <a:ext cx="8208211" cy="3908762"/>
          </a:xfrm>
          <a:prstGeom prst="rect">
            <a:avLst/>
          </a:prstGeom>
          <a:noFill/>
        </p:spPr>
        <p:txBody>
          <a:bodyPr wrap="square" rtlCol="0">
            <a:spAutoFit/>
          </a:bodyPr>
          <a:lstStyle/>
          <a:p>
            <a:r>
              <a:rPr lang="en-US" sz="2800" dirty="0" smtClean="0"/>
              <a:t>Suppose we have FD X </a:t>
            </a:r>
            <a:r>
              <a:rPr lang="en-US" sz="2800" dirty="0" smtClean="0">
                <a:sym typeface="Wingdings"/>
              </a:rPr>
              <a:t> A</a:t>
            </a:r>
          </a:p>
          <a:p>
            <a:r>
              <a:rPr lang="en-US" sz="2800" dirty="0">
                <a:sym typeface="Wingdings"/>
              </a:rPr>
              <a:t>	</a:t>
            </a:r>
            <a:r>
              <a:rPr lang="en-US" sz="2800" dirty="0" smtClean="0">
                <a:sym typeface="Wingdings"/>
              </a:rPr>
              <a:t>-- What is the value in ?</a:t>
            </a:r>
          </a:p>
          <a:p>
            <a:r>
              <a:rPr lang="en-US" sz="2800" dirty="0" smtClean="0">
                <a:sym typeface="Wingdings"/>
              </a:rPr>
              <a:t>	-- Is this table in Boyce-</a:t>
            </a:r>
            <a:r>
              <a:rPr lang="en-US" sz="2800" dirty="0" err="1" smtClean="0">
                <a:sym typeface="Wingdings"/>
              </a:rPr>
              <a:t>Codd</a:t>
            </a:r>
            <a:r>
              <a:rPr lang="en-US" sz="2800" dirty="0" smtClean="0">
                <a:sym typeface="Wingdings"/>
              </a:rPr>
              <a:t> Normal Form (BCNF)?</a:t>
            </a:r>
          </a:p>
          <a:p>
            <a:r>
              <a:rPr lang="en-US" sz="2800" dirty="0">
                <a:sym typeface="Wingdings"/>
              </a:rPr>
              <a:t>	</a:t>
            </a:r>
            <a:r>
              <a:rPr lang="en-US" sz="2800" dirty="0" smtClean="0">
                <a:sym typeface="Wingdings"/>
              </a:rPr>
              <a:t>-- Is X a key?</a:t>
            </a:r>
          </a:p>
          <a:p>
            <a:r>
              <a:rPr lang="en-US" sz="2800" dirty="0" smtClean="0">
                <a:sym typeface="Wingdings"/>
              </a:rPr>
              <a:t>	-- Is there a redundancy?</a:t>
            </a:r>
          </a:p>
          <a:p>
            <a:r>
              <a:rPr lang="en-US" sz="2800" dirty="0" smtClean="0">
                <a:sym typeface="Wingdings"/>
              </a:rPr>
              <a:t> </a:t>
            </a:r>
          </a:p>
          <a:p>
            <a:r>
              <a:rPr lang="en-US" sz="2800" dirty="0">
                <a:sym typeface="Wingdings"/>
              </a:rPr>
              <a:t>	</a:t>
            </a:r>
            <a:endParaRPr lang="en-US" sz="2800" dirty="0" smtClean="0">
              <a:sym typeface="Wingdings"/>
            </a:endParaRPr>
          </a:p>
          <a:p>
            <a:endParaRPr lang="en-US" sz="2800" dirty="0" smtClean="0">
              <a:sym typeface="Wingdings"/>
            </a:endParaRPr>
          </a:p>
          <a:p>
            <a:r>
              <a:rPr lang="en-US" sz="2400" dirty="0">
                <a:sym typeface="Wingdings"/>
              </a:rPr>
              <a:t>	</a:t>
            </a:r>
            <a:endParaRPr lang="en-US" sz="2400" dirty="0"/>
          </a:p>
        </p:txBody>
      </p:sp>
    </p:spTree>
    <p:extLst>
      <p:ext uri="{BB962C8B-B14F-4D97-AF65-F5344CB8AC3E}">
        <p14:creationId xmlns:p14="http://schemas.microsoft.com/office/powerpoint/2010/main" val="333480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(3NF)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3NF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r>
              <a:rPr lang="en-US" dirty="0" smtClean="0">
                <a:sym typeface="Wingdings"/>
              </a:rPr>
              <a:t>A is a subset of X </a:t>
            </a:r>
          </a:p>
          <a:p>
            <a:pPr lvl="1"/>
            <a:r>
              <a:rPr lang="en-US" dirty="0" smtClean="0">
                <a:sym typeface="Wingdings"/>
              </a:rPr>
              <a:t>X is a </a:t>
            </a:r>
            <a:r>
              <a:rPr lang="en-US" dirty="0" err="1" smtClean="0">
                <a:sym typeface="Wingdings"/>
              </a:rPr>
              <a:t>superkey</a:t>
            </a:r>
            <a:endParaRPr lang="en-US" dirty="0" smtClean="0">
              <a:sym typeface="Wingdings"/>
            </a:endParaRPr>
          </a:p>
          <a:p>
            <a:pPr lvl="1"/>
            <a:r>
              <a:rPr lang="en-US" b="1" dirty="0" smtClean="0">
                <a:sym typeface="Wingdings"/>
              </a:rPr>
              <a:t>A is part of some key for R</a:t>
            </a:r>
          </a:p>
          <a:p>
            <a:pPr marL="0" indent="0">
              <a:buNone/>
            </a:pPr>
            <a:endParaRPr lang="en-US" sz="2000" b="1" dirty="0" smtClean="0">
              <a:sym typeface="Wingdings"/>
            </a:endParaRPr>
          </a:p>
          <a:p>
            <a:pPr marL="0" indent="0">
              <a:buNone/>
            </a:pPr>
            <a:r>
              <a:rPr lang="en-US" sz="2000" b="1" dirty="0" smtClean="0">
                <a:sym typeface="Wingdings"/>
              </a:rPr>
              <a:t>(NOTE: By making this third exception for dependencies, we can ensure certain desirable properties for schemas decomposed into 3NF)</a:t>
            </a: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13</a:t>
            </a:fld>
            <a:endParaRPr lang="en-US"/>
          </a:p>
        </p:txBody>
      </p:sp>
    </p:spTree>
    <p:extLst>
      <p:ext uri="{BB962C8B-B14F-4D97-AF65-F5344CB8AC3E}">
        <p14:creationId xmlns:p14="http://schemas.microsoft.com/office/powerpoint/2010/main" val="177452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r>
              <a:rPr lang="en-US" dirty="0" smtClean="0">
                <a:sym typeface="Wingdings"/>
              </a:rPr>
              <a:t>A is a subset of X </a:t>
            </a:r>
          </a:p>
          <a:p>
            <a:pPr lvl="1"/>
            <a:r>
              <a:rPr lang="en-US" dirty="0" smtClean="0">
                <a:sym typeface="Wingdings"/>
              </a:rPr>
              <a:t>X is a </a:t>
            </a:r>
            <a:r>
              <a:rPr lang="en-US" dirty="0" err="1" smtClean="0">
                <a:sym typeface="Wingdings"/>
              </a:rPr>
              <a:t>superkey</a:t>
            </a:r>
            <a:endParaRPr lang="en-US" dirty="0" smtClean="0">
              <a:sym typeface="Wingdings"/>
            </a:endParaRPr>
          </a:p>
          <a:p>
            <a:pPr lvl="1"/>
            <a:r>
              <a:rPr lang="en-US" dirty="0" smtClean="0">
                <a:sym typeface="Wingdings"/>
              </a:rPr>
              <a:t>A is part of some key for R</a:t>
            </a:r>
          </a:p>
          <a:p>
            <a:pPr lvl="1"/>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r>
              <a:rPr lang="en-US" sz="2600" dirty="0" smtClean="0">
                <a:solidFill>
                  <a:srgbClr val="FF0000"/>
                </a:solidFill>
                <a:sym typeface="Wingdings"/>
              </a:rPr>
              <a:t>Notice, anything in 3NF is also in 2NF.</a:t>
            </a: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14</a:t>
            </a:fld>
            <a:endParaRPr lang="en-US"/>
          </a:p>
        </p:txBody>
      </p:sp>
    </p:spTree>
    <p:extLst>
      <p:ext uri="{BB962C8B-B14F-4D97-AF65-F5344CB8AC3E}">
        <p14:creationId xmlns:p14="http://schemas.microsoft.com/office/powerpoint/2010/main" val="407787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marL="971550" lvl="1" indent="-514350">
              <a:buFont typeface="+mj-lt"/>
              <a:buAutoNum type="alphaLcPeriod"/>
            </a:pPr>
            <a:r>
              <a:rPr lang="en-US" dirty="0" smtClean="0">
                <a:sym typeface="Wingdings"/>
              </a:rPr>
              <a:t>A is a subset of X</a:t>
            </a:r>
          </a:p>
          <a:p>
            <a:pPr marL="971550" lvl="1" indent="-514350">
              <a:buFont typeface="+mj-lt"/>
              <a:buAutoNum type="alphaLcPeriod"/>
            </a:pPr>
            <a:r>
              <a:rPr lang="en-US" b="1" strike="sngStrike" dirty="0" smtClean="0">
                <a:solidFill>
                  <a:srgbClr val="FF0000"/>
                </a:solidFill>
                <a:sym typeface="Wingdings"/>
              </a:rPr>
              <a:t>X is a </a:t>
            </a:r>
            <a:r>
              <a:rPr lang="en-US" b="1" strike="sngStrike" dirty="0" err="1" smtClean="0">
                <a:solidFill>
                  <a:srgbClr val="FF0000"/>
                </a:solidFill>
                <a:sym typeface="Wingdings"/>
              </a:rPr>
              <a:t>superkey</a:t>
            </a:r>
            <a:r>
              <a:rPr lang="en-US" b="1" dirty="0">
                <a:solidFill>
                  <a:srgbClr val="FF0000"/>
                </a:solidFill>
                <a:sym typeface="Wingdings"/>
              </a:rPr>
              <a:t> (b implies d. If d is violated, b is also violated.)</a:t>
            </a:r>
          </a:p>
          <a:p>
            <a:pPr marL="971550" lvl="1" indent="-514350">
              <a:buFont typeface="+mj-lt"/>
              <a:buAutoNum type="alphaLcPeriod"/>
            </a:pPr>
            <a:r>
              <a:rPr lang="en-US" dirty="0" smtClean="0">
                <a:sym typeface="Wingdings"/>
              </a:rPr>
              <a:t>A is part of some key for R</a:t>
            </a:r>
          </a:p>
          <a:p>
            <a:pPr marL="971550" lvl="1" indent="-514350">
              <a:buFont typeface="+mj-lt"/>
              <a:buAutoNum type="alphaLcPeriod"/>
            </a:pPr>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15</a:t>
            </a:fld>
            <a:endParaRPr lang="en-US"/>
          </a:p>
        </p:txBody>
      </p:sp>
    </p:spTree>
    <p:extLst>
      <p:ext uri="{BB962C8B-B14F-4D97-AF65-F5344CB8AC3E}">
        <p14:creationId xmlns:p14="http://schemas.microsoft.com/office/powerpoint/2010/main" val="394486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marL="971550" lvl="1" indent="-514350">
              <a:buFont typeface="+mj-lt"/>
              <a:buAutoNum type="alphaLcPeriod"/>
            </a:pPr>
            <a:r>
              <a:rPr lang="en-US" b="1" strike="sngStrike" dirty="0" smtClean="0">
                <a:solidFill>
                  <a:srgbClr val="FF0000"/>
                </a:solidFill>
                <a:sym typeface="Wingdings"/>
              </a:rPr>
              <a:t>A is a subset of X </a:t>
            </a:r>
            <a:r>
              <a:rPr lang="en-US" b="1" dirty="0" smtClean="0">
                <a:solidFill>
                  <a:srgbClr val="FF0000"/>
                </a:solidFill>
                <a:sym typeface="Wingdings"/>
              </a:rPr>
              <a:t>(must be implied by either c or d, see next slide for proof)</a:t>
            </a:r>
          </a:p>
          <a:p>
            <a:pPr marL="971550" lvl="1" indent="-514350">
              <a:buFont typeface="+mj-lt"/>
              <a:buAutoNum type="alphaLcPeriod"/>
            </a:pPr>
            <a:r>
              <a:rPr lang="en-US" strike="sngStrike" dirty="0" smtClean="0">
                <a:solidFill>
                  <a:srgbClr val="FF0000"/>
                </a:solidFill>
                <a:sym typeface="Wingdings"/>
              </a:rPr>
              <a:t>X is a </a:t>
            </a:r>
            <a:r>
              <a:rPr lang="en-US" strike="sngStrike" dirty="0" err="1" smtClean="0">
                <a:solidFill>
                  <a:srgbClr val="FF0000"/>
                </a:solidFill>
                <a:sym typeface="Wingdings"/>
              </a:rPr>
              <a:t>superkey</a:t>
            </a:r>
            <a:r>
              <a:rPr lang="en-US" strike="sngStrike" dirty="0" smtClean="0">
                <a:solidFill>
                  <a:srgbClr val="FF0000"/>
                </a:solidFill>
                <a:sym typeface="Wingdings"/>
              </a:rPr>
              <a:t>  </a:t>
            </a:r>
            <a:r>
              <a:rPr lang="en-US" dirty="0">
                <a:solidFill>
                  <a:srgbClr val="FF0000"/>
                </a:solidFill>
                <a:sym typeface="Wingdings"/>
              </a:rPr>
              <a:t>(b implies d. If d is violated, b is also violated.)</a:t>
            </a:r>
            <a:endParaRPr lang="en-US" strike="sngStrike" dirty="0" smtClean="0">
              <a:solidFill>
                <a:srgbClr val="FF0000"/>
              </a:solidFill>
              <a:sym typeface="Wingdings"/>
            </a:endParaRPr>
          </a:p>
          <a:p>
            <a:pPr marL="971550" lvl="1" indent="-514350">
              <a:buFont typeface="+mj-lt"/>
              <a:buAutoNum type="alphaLcPeriod"/>
            </a:pPr>
            <a:r>
              <a:rPr lang="en-US" dirty="0" smtClean="0">
                <a:sym typeface="Wingdings"/>
              </a:rPr>
              <a:t>A is part of some key for R</a:t>
            </a:r>
          </a:p>
          <a:p>
            <a:pPr marL="971550" lvl="1" indent="-514350">
              <a:buFont typeface="+mj-lt"/>
              <a:buAutoNum type="alphaLcPeriod"/>
            </a:pPr>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16</a:t>
            </a:fld>
            <a:endParaRPr lang="en-US"/>
          </a:p>
        </p:txBody>
      </p:sp>
    </p:spTree>
    <p:extLst>
      <p:ext uri="{BB962C8B-B14F-4D97-AF65-F5344CB8AC3E}">
        <p14:creationId xmlns:p14="http://schemas.microsoft.com/office/powerpoint/2010/main" val="9965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marL="971550" lvl="1" indent="-514350">
              <a:buFont typeface="+mj-lt"/>
              <a:buAutoNum type="alphaLcPeriod"/>
            </a:pPr>
            <a:r>
              <a:rPr lang="en-US" b="1" strike="sngStrike" dirty="0" smtClean="0">
                <a:solidFill>
                  <a:srgbClr val="FF0000"/>
                </a:solidFill>
                <a:sym typeface="Wingdings"/>
              </a:rPr>
              <a:t>A is a subset of X </a:t>
            </a:r>
            <a:r>
              <a:rPr lang="en-US" b="1" dirty="0" smtClean="0">
                <a:solidFill>
                  <a:srgbClr val="FF0000"/>
                </a:solidFill>
                <a:sym typeface="Wingdings"/>
              </a:rPr>
              <a:t>(must be implied by either c or d)</a:t>
            </a:r>
          </a:p>
          <a:p>
            <a:pPr marL="1371600" lvl="2" indent="-514350">
              <a:buFont typeface="+mj-lt"/>
              <a:buAutoNum type="romanLcPeriod"/>
            </a:pPr>
            <a:r>
              <a:rPr lang="en-US" dirty="0" smtClean="0">
                <a:solidFill>
                  <a:srgbClr val="FF0000"/>
                </a:solidFill>
                <a:sym typeface="Wingdings"/>
              </a:rPr>
              <a:t>Consider any trivial FD of the form {B, C }  {C}</a:t>
            </a:r>
          </a:p>
          <a:p>
            <a:pPr marL="1371600" lvl="2" indent="-514350">
              <a:buFont typeface="+mj-lt"/>
              <a:buAutoNum type="romanLcPeriod"/>
            </a:pPr>
            <a:r>
              <a:rPr lang="en-US" dirty="0" smtClean="0">
                <a:solidFill>
                  <a:srgbClr val="FF0000"/>
                </a:solidFill>
                <a:sym typeface="Wingdings"/>
              </a:rPr>
              <a:t>Suppose d is not true, i.e. {B, C} </a:t>
            </a:r>
            <a:r>
              <a:rPr lang="en-US" b="1" i="1" dirty="0" smtClean="0">
                <a:solidFill>
                  <a:srgbClr val="FF0000"/>
                </a:solidFill>
                <a:sym typeface="Wingdings"/>
              </a:rPr>
              <a:t>is</a:t>
            </a:r>
            <a:r>
              <a:rPr lang="en-US" dirty="0" smtClean="0">
                <a:solidFill>
                  <a:srgbClr val="FF0000"/>
                </a:solidFill>
                <a:sym typeface="Wingdings"/>
              </a:rPr>
              <a:t> a proper subset of a key;</a:t>
            </a:r>
          </a:p>
          <a:p>
            <a:pPr marL="1371600" lvl="2" indent="-514350">
              <a:buFont typeface="+mj-lt"/>
              <a:buAutoNum type="romanLcPeriod"/>
            </a:pPr>
            <a:r>
              <a:rPr lang="en-US" dirty="0" smtClean="0">
                <a:solidFill>
                  <a:srgbClr val="FF0000"/>
                </a:solidFill>
                <a:sym typeface="Wingdings"/>
              </a:rPr>
              <a:t>Then C is a proper subset of a key as well, since {C} is a subset of {B, </a:t>
            </a:r>
            <a:r>
              <a:rPr lang="en-US" dirty="0">
                <a:solidFill>
                  <a:srgbClr val="FF0000"/>
                </a:solidFill>
                <a:sym typeface="Wingdings"/>
              </a:rPr>
              <a:t>C</a:t>
            </a:r>
            <a:r>
              <a:rPr lang="en-US" dirty="0" smtClean="0">
                <a:solidFill>
                  <a:srgbClr val="FF0000"/>
                </a:solidFill>
                <a:sym typeface="Wingdings"/>
              </a:rPr>
              <a:t>}, and c must be true.</a:t>
            </a:r>
          </a:p>
          <a:p>
            <a:pPr marL="1371600" lvl="2" indent="-514350">
              <a:buFont typeface="+mj-lt"/>
              <a:buAutoNum type="romanLcPeriod"/>
            </a:pPr>
            <a:r>
              <a:rPr lang="en-US" dirty="0" smtClean="0">
                <a:solidFill>
                  <a:srgbClr val="FF0000"/>
                </a:solidFill>
                <a:sym typeface="Wingdings"/>
              </a:rPr>
              <a:t>Thus, for any trivial FD of the form {X, Y}  {Y}, either d is true or c is true.</a:t>
            </a:r>
          </a:p>
          <a:p>
            <a:pPr marL="971550" lvl="1" indent="-514350">
              <a:buFont typeface="+mj-lt"/>
              <a:buAutoNum type="alphaLcPeriod"/>
            </a:pPr>
            <a:r>
              <a:rPr lang="en-US" strike="sngStrike" dirty="0" smtClean="0">
                <a:sym typeface="Wingdings"/>
              </a:rPr>
              <a:t>X is a </a:t>
            </a:r>
            <a:r>
              <a:rPr lang="en-US" strike="sngStrike" dirty="0" err="1" smtClean="0">
                <a:sym typeface="Wingdings"/>
              </a:rPr>
              <a:t>superkey</a:t>
            </a:r>
            <a:endParaRPr lang="en-US" strike="sngStrike" dirty="0" smtClean="0">
              <a:sym typeface="Wingdings"/>
            </a:endParaRPr>
          </a:p>
          <a:p>
            <a:pPr marL="971550" lvl="1" indent="-514350">
              <a:buFont typeface="+mj-lt"/>
              <a:buAutoNum type="alphaLcPeriod"/>
            </a:pPr>
            <a:r>
              <a:rPr lang="en-US" dirty="0" smtClean="0">
                <a:sym typeface="Wingdings"/>
              </a:rPr>
              <a:t>A is part of some key for R</a:t>
            </a:r>
          </a:p>
          <a:p>
            <a:pPr marL="971550" lvl="1" indent="-514350">
              <a:buFont typeface="+mj-lt"/>
              <a:buAutoNum type="alphaLcPeriod"/>
            </a:pPr>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17</a:t>
            </a:fld>
            <a:endParaRPr lang="en-US"/>
          </a:p>
        </p:txBody>
      </p:sp>
    </p:spTree>
    <p:extLst>
      <p:ext uri="{BB962C8B-B14F-4D97-AF65-F5344CB8AC3E}">
        <p14:creationId xmlns:p14="http://schemas.microsoft.com/office/powerpoint/2010/main" val="248713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buFont typeface="Arial"/>
              <a:buChar char="•"/>
            </a:pPr>
            <a:r>
              <a:rPr lang="en-US" strike="sngStrike" dirty="0" smtClean="0">
                <a:solidFill>
                  <a:srgbClr val="FF0000"/>
                </a:solidFill>
                <a:sym typeface="Wingdings"/>
              </a:rPr>
              <a:t>A is a subset of X </a:t>
            </a:r>
            <a:r>
              <a:rPr lang="en-US" dirty="0" smtClean="0">
                <a:solidFill>
                  <a:srgbClr val="FF0000"/>
                </a:solidFill>
                <a:sym typeface="Wingdings"/>
              </a:rPr>
              <a:t>(must be implied by either c or d)</a:t>
            </a:r>
          </a:p>
          <a:p>
            <a:pPr lvl="1">
              <a:buFont typeface="Arial"/>
              <a:buChar char="•"/>
            </a:pPr>
            <a:r>
              <a:rPr lang="en-US" strike="sngStrike" dirty="0" smtClean="0">
                <a:solidFill>
                  <a:srgbClr val="FF0000"/>
                </a:solidFill>
                <a:sym typeface="Wingdings"/>
              </a:rPr>
              <a:t>X is a </a:t>
            </a:r>
            <a:r>
              <a:rPr lang="en-US" strike="sngStrike" dirty="0" err="1" smtClean="0">
                <a:solidFill>
                  <a:srgbClr val="FF0000"/>
                </a:solidFill>
                <a:sym typeface="Wingdings"/>
              </a:rPr>
              <a:t>superkey</a:t>
            </a:r>
            <a:endParaRPr lang="en-US" strike="sngStrike" dirty="0" smtClean="0">
              <a:solidFill>
                <a:srgbClr val="FF0000"/>
              </a:solidFill>
              <a:sym typeface="Wingdings"/>
            </a:endParaRPr>
          </a:p>
          <a:p>
            <a:pPr lvl="1">
              <a:buFont typeface="Arial"/>
              <a:buChar char="•"/>
            </a:pPr>
            <a:r>
              <a:rPr lang="en-US" dirty="0" smtClean="0">
                <a:sym typeface="Wingdings"/>
              </a:rPr>
              <a:t>A is part of some key for R</a:t>
            </a:r>
          </a:p>
          <a:p>
            <a:pPr lvl="1">
              <a:buFont typeface="Arial"/>
              <a:buChar char="•"/>
            </a:pPr>
            <a:r>
              <a:rPr lang="en-US" dirty="0" smtClean="0">
                <a:sym typeface="Wingdings"/>
              </a:rPr>
              <a:t>X is NOT a </a:t>
            </a:r>
            <a:r>
              <a:rPr lang="en-US" i="1" dirty="0" smtClean="0">
                <a:sym typeface="Wingdings"/>
              </a:rPr>
              <a:t>proper (strict) </a:t>
            </a:r>
            <a:r>
              <a:rPr lang="en-US"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18</a:t>
            </a:fld>
            <a:endParaRPr lang="en-US"/>
          </a:p>
        </p:txBody>
      </p:sp>
    </p:spTree>
    <p:extLst>
      <p:ext uri="{BB962C8B-B14F-4D97-AF65-F5344CB8AC3E}">
        <p14:creationId xmlns:p14="http://schemas.microsoft.com/office/powerpoint/2010/main" val="186632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Normal Form (1NF)</a:t>
            </a:r>
            <a:endParaRPr lang="en-US" dirty="0"/>
          </a:p>
        </p:txBody>
      </p:sp>
      <p:sp>
        <p:nvSpPr>
          <p:cNvPr id="3" name="Content Placeholder 2"/>
          <p:cNvSpPr>
            <a:spLocks noGrp="1"/>
          </p:cNvSpPr>
          <p:nvPr>
            <p:ph idx="1"/>
          </p:nvPr>
        </p:nvSpPr>
        <p:spPr/>
        <p:txBody>
          <a:bodyPr>
            <a:normAutofit/>
          </a:bodyPr>
          <a:lstStyle/>
          <a:p>
            <a:pPr lvl="1"/>
            <a:r>
              <a:rPr lang="en-US" dirty="0" smtClean="0">
                <a:sym typeface="Wingdings"/>
              </a:rPr>
              <a:t>Every attribute in the relation is a scalar; and there are no repeating groups. </a:t>
            </a: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19</a:t>
            </a:fld>
            <a:endParaRPr lang="en-US"/>
          </a:p>
        </p:txBody>
      </p:sp>
    </p:spTree>
    <p:extLst>
      <p:ext uri="{BB962C8B-B14F-4D97-AF65-F5344CB8AC3E}">
        <p14:creationId xmlns:p14="http://schemas.microsoft.com/office/powerpoint/2010/main" val="274380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caused by Redundancy</a:t>
            </a:r>
            <a:endParaRPr lang="en-US" dirty="0"/>
          </a:p>
        </p:txBody>
      </p:sp>
      <p:sp>
        <p:nvSpPr>
          <p:cNvPr id="3" name="Content Placeholder 2"/>
          <p:cNvSpPr>
            <a:spLocks noGrp="1"/>
          </p:cNvSpPr>
          <p:nvPr>
            <p:ph idx="1"/>
          </p:nvPr>
        </p:nvSpPr>
        <p:spPr/>
        <p:txBody>
          <a:bodyPr/>
          <a:lstStyle/>
          <a:p>
            <a:r>
              <a:rPr lang="en-US" sz="2400" b="1" dirty="0" smtClean="0"/>
              <a:t>Redundant Storage:</a:t>
            </a:r>
            <a:r>
              <a:rPr lang="en-US" sz="2400" dirty="0" smtClean="0"/>
              <a:t> Some information stored repeatedly</a:t>
            </a:r>
          </a:p>
          <a:p>
            <a:endParaRPr lang="en-US" sz="2400" b="1" dirty="0"/>
          </a:p>
          <a:p>
            <a:r>
              <a:rPr lang="en-US" sz="2400" b="1" dirty="0" smtClean="0"/>
              <a:t>Update anomaly:</a:t>
            </a:r>
            <a:r>
              <a:rPr lang="en-US" sz="2400" dirty="0" smtClean="0"/>
              <a:t> One copy of repeated data is updated but not the rest</a:t>
            </a:r>
          </a:p>
          <a:p>
            <a:endParaRPr lang="en-US" sz="2400" b="1" dirty="0" smtClean="0"/>
          </a:p>
          <a:p>
            <a:r>
              <a:rPr lang="en-US" sz="2400" b="1" dirty="0" smtClean="0"/>
              <a:t>Insert anomaly: </a:t>
            </a:r>
            <a:r>
              <a:rPr lang="en-US" sz="2400" dirty="0" smtClean="0"/>
              <a:t>Can’t store some information unless other information is stored as well</a:t>
            </a:r>
          </a:p>
          <a:p>
            <a:endParaRPr lang="en-US" sz="2400" b="1" dirty="0" smtClean="0"/>
          </a:p>
          <a:p>
            <a:r>
              <a:rPr lang="en-US" sz="2400" b="1" dirty="0" smtClean="0"/>
              <a:t>Delete anomaly:</a:t>
            </a:r>
            <a:r>
              <a:rPr lang="en-US" sz="2400" dirty="0" smtClean="0"/>
              <a:t> Can’t delete information without losing some other information</a:t>
            </a:r>
            <a:endParaRPr lang="en-US" sz="2400"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2</a:t>
            </a:fld>
            <a:endParaRPr lang="en-US"/>
          </a:p>
        </p:txBody>
      </p:sp>
    </p:spTree>
    <p:extLst>
      <p:ext uri="{BB962C8B-B14F-4D97-AF65-F5344CB8AC3E}">
        <p14:creationId xmlns:p14="http://schemas.microsoft.com/office/powerpoint/2010/main" val="3006394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BCNF vs. 3NF</a:t>
            </a:r>
            <a:endParaRPr lang="en-US" dirty="0"/>
          </a:p>
        </p:txBody>
      </p:sp>
      <p:sp>
        <p:nvSpPr>
          <p:cNvPr id="3" name="Content Placeholder 2"/>
          <p:cNvSpPr>
            <a:spLocks noGrp="1"/>
          </p:cNvSpPr>
          <p:nvPr>
            <p:ph idx="1"/>
          </p:nvPr>
        </p:nvSpPr>
        <p:spPr/>
        <p:txBody>
          <a:bodyPr/>
          <a:lstStyle/>
          <a:p>
            <a:pPr marL="0" indent="0">
              <a:buNone/>
            </a:pPr>
            <a:r>
              <a:rPr lang="en-US" sz="2400" dirty="0" smtClean="0"/>
              <a:t>Consider FDs in the following table:</a:t>
            </a:r>
          </a:p>
          <a:p>
            <a:pPr marL="0" indent="0">
              <a:buNone/>
            </a:pPr>
            <a:r>
              <a:rPr lang="en-US" sz="2400" dirty="0"/>
              <a:t>	</a:t>
            </a:r>
            <a:r>
              <a:rPr lang="en-US" sz="2400" dirty="0" smtClean="0"/>
              <a:t>{S, J} </a:t>
            </a:r>
            <a:r>
              <a:rPr lang="en-US" sz="2400" dirty="0" smtClean="0">
                <a:sym typeface="Wingdings"/>
              </a:rPr>
              <a:t> T and T J</a:t>
            </a:r>
          </a:p>
          <a:p>
            <a:pPr marL="0" indent="0">
              <a:buNone/>
            </a:pPr>
            <a:endParaRPr lang="en-US" sz="2400" dirty="0" smtClean="0">
              <a:sym typeface="Wingdings"/>
            </a:endParaRPr>
          </a:p>
          <a:p>
            <a:pPr marL="0" indent="0">
              <a:buNone/>
            </a:pPr>
            <a:endParaRPr lang="en-US" sz="2400" dirty="0" smtClean="0">
              <a:sym typeface="Wingdings"/>
            </a:endParaRPr>
          </a:p>
          <a:p>
            <a:pPr marL="0" indent="0">
              <a:buNone/>
            </a:pPr>
            <a:endParaRPr lang="en-US" sz="2400" dirty="0">
              <a:sym typeface="Wingdings"/>
            </a:endParaRPr>
          </a:p>
          <a:p>
            <a:pPr marL="0" indent="0">
              <a:buNone/>
            </a:pPr>
            <a:endParaRPr lang="en-US" sz="2400" dirty="0" smtClean="0">
              <a:sym typeface="Wingdings"/>
            </a:endParaRPr>
          </a:p>
          <a:p>
            <a:pPr marL="0" indent="0">
              <a:buNone/>
            </a:pPr>
            <a:endParaRPr lang="en-US" sz="2400" dirty="0">
              <a:sym typeface="Wingdings"/>
            </a:endParaRPr>
          </a:p>
          <a:p>
            <a:pPr marL="0" indent="0">
              <a:buNone/>
            </a:pPr>
            <a:r>
              <a:rPr lang="en-US" sz="2400" dirty="0" smtClean="0">
                <a:sym typeface="Wingdings"/>
              </a:rPr>
              <a:t>Is this in BCNF?</a:t>
            </a:r>
          </a:p>
          <a:p>
            <a:pPr marL="0" indent="0">
              <a:buNone/>
            </a:pPr>
            <a:r>
              <a:rPr lang="en-US" sz="2400" dirty="0" smtClean="0">
                <a:sym typeface="Wingdings"/>
              </a:rPr>
              <a:t>Is this in 3NF?</a:t>
            </a:r>
          </a:p>
          <a:p>
            <a:pPr marL="0" indent="0">
              <a:buNone/>
            </a:pPr>
            <a:endParaRPr lang="en-US" sz="2400" dirty="0">
              <a:sym typeface="Wingdings"/>
            </a:endParaRPr>
          </a:p>
          <a:p>
            <a:pPr marL="0" indent="0">
              <a:buNone/>
            </a:pPr>
            <a:endParaRPr lang="en-US" dirty="0" smtClean="0">
              <a:sym typeface="Wingdings"/>
            </a:endParaRPr>
          </a:p>
        </p:txBody>
      </p:sp>
      <p:sp>
        <p:nvSpPr>
          <p:cNvPr id="4" name="Slide Number Placeholder 3"/>
          <p:cNvSpPr>
            <a:spLocks noGrp="1"/>
          </p:cNvSpPr>
          <p:nvPr>
            <p:ph type="sldNum" sz="quarter" idx="12"/>
          </p:nvPr>
        </p:nvSpPr>
        <p:spPr/>
        <p:txBody>
          <a:bodyPr/>
          <a:lstStyle/>
          <a:p>
            <a:fld id="{3ADB7DDC-E690-984E-A3ED-8E653AFEABF1}"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75370713"/>
              </p:ext>
            </p:extLst>
          </p:nvPr>
        </p:nvGraphicFramePr>
        <p:xfrm>
          <a:off x="833641" y="2752235"/>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a:t>
                      </a:r>
                      <a:endParaRPr lang="en-US" dirty="0"/>
                    </a:p>
                  </a:txBody>
                  <a:tcPr/>
                </a:tc>
                <a:tc>
                  <a:txBody>
                    <a:bodyPr/>
                    <a:lstStyle/>
                    <a:p>
                      <a:r>
                        <a:rPr lang="en-US" dirty="0" smtClean="0"/>
                        <a:t>J</a:t>
                      </a:r>
                      <a:endParaRPr lang="en-US" dirty="0"/>
                    </a:p>
                  </a:txBody>
                  <a:tcPr/>
                </a:tc>
                <a:tc>
                  <a:txBody>
                    <a:bodyPr/>
                    <a:lstStyle/>
                    <a:p>
                      <a:r>
                        <a:rPr lang="en-US" dirty="0" smtClean="0"/>
                        <a:t>T</a:t>
                      </a:r>
                      <a:endParaRPr lang="en-US" dirty="0"/>
                    </a:p>
                  </a:txBody>
                  <a:tcPr/>
                </a:tc>
              </a:tr>
              <a:tr h="370840">
                <a:tc>
                  <a:txBody>
                    <a:bodyPr/>
                    <a:lstStyle/>
                    <a:p>
                      <a:r>
                        <a:rPr lang="en-US" dirty="0" smtClean="0"/>
                        <a:t>Smith</a:t>
                      </a:r>
                      <a:endParaRPr lang="en-US" dirty="0"/>
                    </a:p>
                  </a:txBody>
                  <a:tcPr/>
                </a:tc>
                <a:tc>
                  <a:txBody>
                    <a:bodyPr/>
                    <a:lstStyle/>
                    <a:p>
                      <a:r>
                        <a:rPr lang="en-US" dirty="0" smtClean="0"/>
                        <a:t>Math</a:t>
                      </a:r>
                      <a:endParaRPr lang="en-US" dirty="0"/>
                    </a:p>
                  </a:txBody>
                  <a:tcPr/>
                </a:tc>
                <a:tc>
                  <a:txBody>
                    <a:bodyPr/>
                    <a:lstStyle/>
                    <a:p>
                      <a:r>
                        <a:rPr lang="en-US" dirty="0" smtClean="0"/>
                        <a:t>Prof.</a:t>
                      </a:r>
                      <a:r>
                        <a:rPr lang="en-US" baseline="0" dirty="0" smtClean="0"/>
                        <a:t> White</a:t>
                      </a:r>
                      <a:endParaRPr lang="en-US" dirty="0"/>
                    </a:p>
                  </a:txBody>
                  <a:tcPr/>
                </a:tc>
              </a:tr>
              <a:tr h="370840">
                <a:tc>
                  <a:txBody>
                    <a:bodyPr/>
                    <a:lstStyle/>
                    <a:p>
                      <a:r>
                        <a:rPr lang="en-US" dirty="0" smtClean="0"/>
                        <a:t>Smith</a:t>
                      </a:r>
                      <a:endParaRPr lang="en-US" dirty="0"/>
                    </a:p>
                  </a:txBody>
                  <a:tcPr/>
                </a:tc>
                <a:tc>
                  <a:txBody>
                    <a:bodyPr/>
                    <a:lstStyle/>
                    <a:p>
                      <a:r>
                        <a:rPr lang="en-US" dirty="0" smtClean="0"/>
                        <a:t>Physics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Prof.</a:t>
                      </a:r>
                      <a:r>
                        <a:rPr lang="en-US" baseline="0" dirty="0" smtClean="0"/>
                        <a:t> Green</a:t>
                      </a:r>
                      <a:endParaRPr lang="en-US" dirty="0" smtClean="0"/>
                    </a:p>
                  </a:txBody>
                  <a:tcPr/>
                </a:tc>
              </a:tr>
              <a:tr h="370840">
                <a:tc>
                  <a:txBody>
                    <a:bodyPr/>
                    <a:lstStyle/>
                    <a:p>
                      <a:r>
                        <a:rPr lang="en-US" dirty="0" smtClean="0"/>
                        <a:t>Jones</a:t>
                      </a:r>
                      <a:endParaRPr lang="en-US" dirty="0"/>
                    </a:p>
                  </a:txBody>
                  <a:tcPr/>
                </a:tc>
                <a:tc>
                  <a:txBody>
                    <a:bodyPr/>
                    <a:lstStyle/>
                    <a:p>
                      <a:r>
                        <a:rPr lang="en-US" dirty="0" smtClean="0"/>
                        <a:t>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Prof.</a:t>
                      </a:r>
                      <a:r>
                        <a:rPr lang="en-US" baseline="0" dirty="0" smtClean="0"/>
                        <a:t> White</a:t>
                      </a:r>
                      <a:endParaRPr lang="en-US"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Jones</a:t>
                      </a:r>
                    </a:p>
                  </a:txBody>
                  <a:tcPr/>
                </a:tc>
                <a:tc>
                  <a:txBody>
                    <a:bodyPr/>
                    <a:lstStyle/>
                    <a:p>
                      <a:r>
                        <a:rPr lang="en-US" dirty="0" smtClean="0"/>
                        <a:t>Physics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Prof.</a:t>
                      </a:r>
                      <a:r>
                        <a:rPr lang="en-US" baseline="0" dirty="0" smtClean="0"/>
                        <a:t> Brown</a:t>
                      </a:r>
                      <a:endParaRPr lang="en-US" dirty="0" smtClean="0"/>
                    </a:p>
                  </a:txBody>
                  <a:tcPr/>
                </a:tc>
              </a:tr>
            </a:tbl>
          </a:graphicData>
        </a:graphic>
      </p:graphicFrame>
    </p:spTree>
    <p:extLst>
      <p:ext uri="{BB962C8B-B14F-4D97-AF65-F5344CB8AC3E}">
        <p14:creationId xmlns:p14="http://schemas.microsoft.com/office/powerpoint/2010/main" val="2091532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algorithms</a:t>
            </a:r>
            <a:endParaRPr lang="en-US" dirty="0"/>
          </a:p>
        </p:txBody>
      </p:sp>
      <p:sp>
        <p:nvSpPr>
          <p:cNvPr id="3" name="Content Placeholder 2"/>
          <p:cNvSpPr>
            <a:spLocks noGrp="1"/>
          </p:cNvSpPr>
          <p:nvPr>
            <p:ph idx="1"/>
          </p:nvPr>
        </p:nvSpPr>
        <p:spPr/>
        <p:txBody>
          <a:bodyPr/>
          <a:lstStyle/>
          <a:p>
            <a:r>
              <a:rPr lang="en-US" dirty="0" smtClean="0"/>
              <a:t>Given a combination of a relational schema and a set of FDs, algorithms can convert the schema into BCNF or 3NF</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21</a:t>
            </a:fld>
            <a:endParaRPr lang="en-US"/>
          </a:p>
        </p:txBody>
      </p:sp>
    </p:spTree>
    <p:extLst>
      <p:ext uri="{BB962C8B-B14F-4D97-AF65-F5344CB8AC3E}">
        <p14:creationId xmlns:p14="http://schemas.microsoft.com/office/powerpoint/2010/main" val="853005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Normal Form (2NF)</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Let R be a relation schema, X be a subset of attributes of R, and let A be an attribute of R.</a:t>
            </a:r>
          </a:p>
          <a:p>
            <a:r>
              <a:rPr lang="en-US" b="1" dirty="0" smtClean="0"/>
              <a:t>R is in </a:t>
            </a:r>
            <a:r>
              <a:rPr lang="en-US" b="1" dirty="0"/>
              <a:t>2</a:t>
            </a:r>
            <a:r>
              <a:rPr lang="en-US" b="1" dirty="0" smtClean="0"/>
              <a:t>NF if R is in 1NF AND, </a:t>
            </a:r>
            <a:r>
              <a:rPr lang="en-US" dirty="0" smtClean="0"/>
              <a:t>for every FD X </a:t>
            </a:r>
            <a:r>
              <a:rPr lang="en-US" dirty="0" smtClean="0">
                <a:sym typeface="Wingdings"/>
              </a:rPr>
              <a:t> A that holds over R</a:t>
            </a:r>
          </a:p>
          <a:p>
            <a:pPr lvl="1"/>
            <a:r>
              <a:rPr lang="en-US" dirty="0" smtClean="0">
                <a:sym typeface="Wingdings"/>
              </a:rPr>
              <a:t>If A is NOT part of a key, then X is also not a </a:t>
            </a:r>
            <a:r>
              <a:rPr lang="en-US" i="1" dirty="0" smtClean="0">
                <a:sym typeface="Wingdings"/>
              </a:rPr>
              <a:t>proper </a:t>
            </a:r>
            <a:r>
              <a:rPr lang="en-US" dirty="0" smtClean="0">
                <a:sym typeface="Wingdings"/>
              </a:rPr>
              <a:t>(strict) subset of a key</a:t>
            </a:r>
          </a:p>
          <a:p>
            <a:pPr lvl="1"/>
            <a:endParaRPr lang="en-US" dirty="0">
              <a:sym typeface="Wingdings"/>
            </a:endParaRP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22</a:t>
            </a:fld>
            <a:endParaRPr lang="en-US"/>
          </a:p>
        </p:txBody>
      </p:sp>
    </p:spTree>
    <p:extLst>
      <p:ext uri="{BB962C8B-B14F-4D97-AF65-F5344CB8AC3E}">
        <p14:creationId xmlns:p14="http://schemas.microsoft.com/office/powerpoint/2010/main" val="2861146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Loss</a:t>
            </a:r>
            <a:r>
              <a:rPr lang="en-US" baseline="30000" dirty="0" smtClean="0"/>
              <a:t>1</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739874667"/>
              </p:ext>
            </p:extLst>
          </p:nvPr>
        </p:nvGraphicFramePr>
        <p:xfrm>
          <a:off x="1524000" y="1397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a:t>
                      </a:r>
                      <a:endParaRPr lang="en-US" dirty="0"/>
                    </a:p>
                  </a:txBody>
                  <a:tcPr/>
                </a:tc>
                <a:tc>
                  <a:txBody>
                    <a:bodyPr/>
                    <a:lstStyle/>
                    <a:p>
                      <a:r>
                        <a:rPr lang="en-US" dirty="0" smtClean="0"/>
                        <a:t>Status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c>
                  <a:txBody>
                    <a:bodyPr/>
                    <a:lstStyle/>
                    <a:p>
                      <a:r>
                        <a:rPr lang="en-US" dirty="0" smtClean="0"/>
                        <a:t>Athens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00598222"/>
              </p:ext>
            </p:extLst>
          </p:nvPr>
        </p:nvGraphicFramePr>
        <p:xfrm>
          <a:off x="33866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Status</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00914828"/>
              </p:ext>
            </p:extLst>
          </p:nvPr>
        </p:nvGraphicFramePr>
        <p:xfrm>
          <a:off x="457069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Athens</a:t>
                      </a:r>
                      <a:endParaRPr lang="en-US" dirty="0"/>
                    </a:p>
                  </a:txBody>
                  <a:tcPr/>
                </a:tc>
              </a:tr>
            </a:tbl>
          </a:graphicData>
        </a:graphic>
      </p:graphicFrame>
      <p:sp>
        <p:nvSpPr>
          <p:cNvPr id="9" name="TextBox 8"/>
          <p:cNvSpPr txBox="1"/>
          <p:nvPr/>
        </p:nvSpPr>
        <p:spPr>
          <a:xfrm>
            <a:off x="234462" y="2559538"/>
            <a:ext cx="2038512" cy="369332"/>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1038144" y="2816610"/>
            <a:ext cx="2038512" cy="369332"/>
          </a:xfrm>
          <a:prstGeom prst="rect">
            <a:avLst/>
          </a:prstGeom>
          <a:noFill/>
        </p:spPr>
        <p:txBody>
          <a:bodyPr wrap="square" rtlCol="0">
            <a:spAutoFit/>
          </a:bodyPr>
          <a:lstStyle/>
          <a:p>
            <a:pPr algn="ctr"/>
            <a:r>
              <a:rPr lang="en-US" dirty="0" smtClean="0"/>
              <a:t>SST</a:t>
            </a:r>
            <a:endParaRPr lang="en-US" dirty="0"/>
          </a:p>
        </p:txBody>
      </p:sp>
      <p:sp>
        <p:nvSpPr>
          <p:cNvPr id="11" name="TextBox 10"/>
          <p:cNvSpPr txBox="1"/>
          <p:nvPr/>
        </p:nvSpPr>
        <p:spPr>
          <a:xfrm>
            <a:off x="5326184" y="4765712"/>
            <a:ext cx="2038512" cy="369332"/>
          </a:xfrm>
          <a:prstGeom prst="rect">
            <a:avLst/>
          </a:prstGeom>
          <a:noFill/>
        </p:spPr>
        <p:txBody>
          <a:bodyPr wrap="square" rtlCol="0">
            <a:spAutoFit/>
          </a:bodyPr>
          <a:lstStyle/>
          <a:p>
            <a:pPr algn="ctr"/>
            <a:r>
              <a:rPr lang="en-US" dirty="0" smtClean="0"/>
              <a:t>STC</a:t>
            </a:r>
            <a:endParaRPr lang="en-US" dirty="0"/>
          </a:p>
        </p:txBody>
      </p:sp>
      <p:sp>
        <p:nvSpPr>
          <p:cNvPr id="12" name="TextBox 11"/>
          <p:cNvSpPr txBox="1"/>
          <p:nvPr/>
        </p:nvSpPr>
        <p:spPr>
          <a:xfrm>
            <a:off x="234462" y="4483128"/>
            <a:ext cx="2038512" cy="369332"/>
          </a:xfrm>
          <a:prstGeom prst="rect">
            <a:avLst/>
          </a:prstGeom>
          <a:noFill/>
        </p:spPr>
        <p:txBody>
          <a:bodyPr wrap="square" rtlCol="0">
            <a:spAutoFit/>
          </a:bodyPr>
          <a:lstStyle/>
          <a:p>
            <a:r>
              <a:rPr lang="en-US" dirty="0" smtClean="0"/>
              <a:t>(b)</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818738121"/>
              </p:ext>
            </p:extLst>
          </p:nvPr>
        </p:nvGraphicFramePr>
        <p:xfrm>
          <a:off x="338667" y="5142393"/>
          <a:ext cx="3768318" cy="1112520"/>
        </p:xfrm>
        <a:graphic>
          <a:graphicData uri="http://schemas.openxmlformats.org/drawingml/2006/table">
            <a:tbl>
              <a:tblPr firstRow="1" bandRow="1">
                <a:tableStyleId>{5C22544A-7EE6-4342-B048-85BDC9FD1C3A}</a:tableStyleId>
              </a:tblPr>
              <a:tblGrid>
                <a:gridCol w="1884159"/>
                <a:gridCol w="1884159"/>
              </a:tblGrid>
              <a:tr h="370840">
                <a:tc>
                  <a:txBody>
                    <a:bodyPr/>
                    <a:lstStyle/>
                    <a:p>
                      <a:r>
                        <a:rPr lang="en-US" dirty="0" smtClean="0"/>
                        <a:t>S#</a:t>
                      </a:r>
                      <a:endParaRPr lang="en-US" dirty="0"/>
                    </a:p>
                  </a:txBody>
                  <a:tcPr/>
                </a:tc>
                <a:tc>
                  <a:txBody>
                    <a:bodyPr/>
                    <a:lstStyle/>
                    <a:p>
                      <a:r>
                        <a:rPr lang="en-US" dirty="0" smtClean="0"/>
                        <a:t>Status</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r>
            </a:tbl>
          </a:graphicData>
        </a:graphic>
      </p:graphicFrame>
      <p:sp>
        <p:nvSpPr>
          <p:cNvPr id="14" name="TextBox 13"/>
          <p:cNvSpPr txBox="1"/>
          <p:nvPr/>
        </p:nvSpPr>
        <p:spPr>
          <a:xfrm>
            <a:off x="1105877" y="4773061"/>
            <a:ext cx="2038512" cy="369332"/>
          </a:xfrm>
          <a:prstGeom prst="rect">
            <a:avLst/>
          </a:prstGeom>
          <a:noFill/>
        </p:spPr>
        <p:txBody>
          <a:bodyPr wrap="square" rtlCol="0">
            <a:spAutoFit/>
          </a:bodyPr>
          <a:lstStyle/>
          <a:p>
            <a:pPr algn="ctr"/>
            <a:r>
              <a:rPr lang="en-US" dirty="0" smtClean="0"/>
              <a:t>SST</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4250300634"/>
              </p:ext>
            </p:extLst>
          </p:nvPr>
        </p:nvGraphicFramePr>
        <p:xfrm>
          <a:off x="4402667" y="5142393"/>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Status</a:t>
                      </a:r>
                      <a:endParaRPr lang="en-US" dirty="0"/>
                    </a:p>
                  </a:txBody>
                  <a:tcPr/>
                </a:tc>
                <a:tc>
                  <a:txBody>
                    <a:bodyPr/>
                    <a:lstStyle/>
                    <a:p>
                      <a:r>
                        <a:rPr lang="en-US" dirty="0" smtClean="0"/>
                        <a:t>City</a:t>
                      </a:r>
                      <a:endParaRPr lang="en-US" dirty="0"/>
                    </a:p>
                  </a:txBody>
                  <a:tcPr/>
                </a:tc>
              </a:tr>
              <a:tr h="370840">
                <a:tc>
                  <a:txBody>
                    <a:bodyPr/>
                    <a:lstStyle/>
                    <a:p>
                      <a:r>
                        <a:rPr lang="en-US" dirty="0" smtClean="0"/>
                        <a:t>30</a:t>
                      </a:r>
                      <a:endParaRPr lang="en-US" dirty="0"/>
                    </a:p>
                  </a:txBody>
                  <a:tcPr/>
                </a:tc>
                <a:tc>
                  <a:txBody>
                    <a:bodyPr/>
                    <a:lstStyle/>
                    <a:p>
                      <a:r>
                        <a:rPr lang="en-US" dirty="0" smtClean="0"/>
                        <a:t>Paris</a:t>
                      </a:r>
                      <a:endParaRPr lang="en-US" dirty="0"/>
                    </a:p>
                  </a:txBody>
                  <a:tcPr/>
                </a:tc>
              </a:tr>
              <a:tr h="370840">
                <a:tc>
                  <a:txBody>
                    <a:bodyPr/>
                    <a:lstStyle/>
                    <a:p>
                      <a:r>
                        <a:rPr lang="en-US" dirty="0" smtClean="0"/>
                        <a:t>30 </a:t>
                      </a:r>
                      <a:endParaRPr lang="en-US" dirty="0"/>
                    </a:p>
                  </a:txBody>
                  <a:tcPr/>
                </a:tc>
                <a:tc>
                  <a:txBody>
                    <a:bodyPr/>
                    <a:lstStyle/>
                    <a:p>
                      <a:r>
                        <a:rPr lang="en-US" dirty="0" smtClean="0"/>
                        <a:t>Athens</a:t>
                      </a:r>
                      <a:endParaRPr lang="en-US" dirty="0"/>
                    </a:p>
                  </a:txBody>
                  <a:tcPr/>
                </a:tc>
              </a:tr>
            </a:tbl>
          </a:graphicData>
        </a:graphic>
      </p:graphicFrame>
      <p:sp>
        <p:nvSpPr>
          <p:cNvPr id="16" name="TextBox 15"/>
          <p:cNvSpPr txBox="1"/>
          <p:nvPr/>
        </p:nvSpPr>
        <p:spPr>
          <a:xfrm>
            <a:off x="5581488" y="2871616"/>
            <a:ext cx="2038512" cy="369332"/>
          </a:xfrm>
          <a:prstGeom prst="rect">
            <a:avLst/>
          </a:prstGeom>
          <a:noFill/>
        </p:spPr>
        <p:txBody>
          <a:bodyPr wrap="square" rtlCol="0">
            <a:spAutoFit/>
          </a:bodyPr>
          <a:lstStyle/>
          <a:p>
            <a:pPr algn="ctr"/>
            <a:r>
              <a:rPr lang="en-US" dirty="0" smtClean="0"/>
              <a:t>SC</a:t>
            </a:r>
            <a:endParaRPr lang="en-US" dirty="0"/>
          </a:p>
        </p:txBody>
      </p:sp>
      <p:sp>
        <p:nvSpPr>
          <p:cNvPr id="17" name="Rectangle 16"/>
          <p:cNvSpPr/>
          <p:nvPr/>
        </p:nvSpPr>
        <p:spPr>
          <a:xfrm>
            <a:off x="491066" y="6356350"/>
            <a:ext cx="7395959" cy="276999"/>
          </a:xfrm>
          <a:prstGeom prst="rect">
            <a:avLst/>
          </a:prstGeom>
        </p:spPr>
        <p:txBody>
          <a:bodyPr wrap="square">
            <a:spAutoFit/>
          </a:bodyPr>
          <a:lstStyle/>
          <a:p>
            <a:r>
              <a:rPr lang="en-US" sz="1200" dirty="0" smtClean="0"/>
              <a:t>1 C. J. Date, 2004, </a:t>
            </a:r>
            <a:r>
              <a:rPr lang="en-US" sz="1200" i="1" dirty="0" smtClean="0"/>
              <a:t>An Introduction to Database Systems,</a:t>
            </a:r>
            <a:r>
              <a:rPr lang="en-US" sz="1200" dirty="0" smtClean="0"/>
              <a:t> 8th ed., p. 354</a:t>
            </a:r>
            <a:endParaRPr lang="en-US" sz="1200" dirty="0"/>
          </a:p>
        </p:txBody>
      </p:sp>
    </p:spTree>
    <p:extLst>
      <p:ext uri="{BB962C8B-B14F-4D97-AF65-F5344CB8AC3E}">
        <p14:creationId xmlns:p14="http://schemas.microsoft.com/office/powerpoint/2010/main" val="780668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Dependency (within-relation) Preservation </a:t>
            </a:r>
            <a:r>
              <a:rPr lang="en-US" sz="2800" baseline="30000" dirty="0" smtClean="0"/>
              <a:t>1, </a:t>
            </a:r>
            <a:r>
              <a:rPr lang="en-US" sz="2800" dirty="0" smtClean="0"/>
              <a:t>consider:</a:t>
            </a:r>
            <a:r>
              <a:rPr lang="en-US" sz="2800" baseline="30000" dirty="0" smtClean="0"/>
              <a:t/>
            </a:r>
            <a:br>
              <a:rPr lang="en-US" sz="2800" baseline="30000" dirty="0" smtClean="0"/>
            </a:br>
            <a:r>
              <a:rPr lang="en-US" sz="2200" baseline="30000" dirty="0" smtClean="0"/>
              <a:t/>
            </a:r>
            <a:br>
              <a:rPr lang="en-US" sz="2200" baseline="30000" dirty="0" smtClean="0"/>
            </a:br>
            <a:r>
              <a:rPr lang="en-US" sz="2200" dirty="0" smtClean="0"/>
              <a:t>S# </a:t>
            </a:r>
            <a:r>
              <a:rPr lang="en-US" sz="2200" dirty="0" smtClean="0">
                <a:sym typeface="Wingdings"/>
              </a:rPr>
              <a:t> City and City  Status; therefore also, S#  Status.</a:t>
            </a:r>
            <a:endParaRPr lang="en-US" sz="2200" dirty="0"/>
          </a:p>
        </p:txBody>
      </p:sp>
      <p:sp>
        <p:nvSpPr>
          <p:cNvPr id="3" name="Slide Number Placeholder 2"/>
          <p:cNvSpPr>
            <a:spLocks noGrp="1"/>
          </p:cNvSpPr>
          <p:nvPr>
            <p:ph type="sldNum" sz="quarter" idx="12"/>
          </p:nvPr>
        </p:nvSpPr>
        <p:spPr/>
        <p:txBody>
          <a:bodyPr/>
          <a:lstStyle/>
          <a:p>
            <a:fld id="{3ADB7DDC-E690-984E-A3ED-8E653AFEABF1}" type="slidenum">
              <a:rPr lang="en-US" smtClean="0"/>
              <a:t>24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08304745"/>
              </p:ext>
            </p:extLst>
          </p:nvPr>
        </p:nvGraphicFramePr>
        <p:xfrm>
          <a:off x="1522697" y="1631461"/>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a:t>
                      </a:r>
                      <a:endParaRPr lang="en-US" dirty="0"/>
                    </a:p>
                  </a:txBody>
                  <a:tcPr/>
                </a:tc>
                <a:tc>
                  <a:txBody>
                    <a:bodyPr/>
                    <a:lstStyle/>
                    <a:p>
                      <a:r>
                        <a:rPr lang="en-US" dirty="0" smtClean="0"/>
                        <a:t>Status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c>
                  <a:txBody>
                    <a:bodyPr/>
                    <a:lstStyle/>
                    <a:p>
                      <a:r>
                        <a:rPr lang="en-US" dirty="0" smtClean="0"/>
                        <a:t>Athens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28971078"/>
              </p:ext>
            </p:extLst>
          </p:nvPr>
        </p:nvGraphicFramePr>
        <p:xfrm>
          <a:off x="33866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City</a:t>
                      </a:r>
                      <a:endParaRPr lang="en-US" dirty="0"/>
                    </a:p>
                  </a:txBody>
                  <a:tcPr/>
                </a:tc>
                <a:tc>
                  <a:txBody>
                    <a:bodyPr/>
                    <a:lstStyle/>
                    <a:p>
                      <a:r>
                        <a:rPr lang="en-US" dirty="0" smtClean="0"/>
                        <a:t>Status</a:t>
                      </a:r>
                      <a:endParaRPr lang="en-US" dirty="0"/>
                    </a:p>
                  </a:txBody>
                  <a:tcPr/>
                </a:tc>
              </a:tr>
              <a:tr h="370840">
                <a:tc>
                  <a:txBody>
                    <a:bodyPr/>
                    <a:lstStyle/>
                    <a:p>
                      <a:r>
                        <a:rPr lang="en-US" dirty="0" smtClean="0"/>
                        <a:t>Paris</a:t>
                      </a:r>
                      <a:endParaRPr lang="en-US" dirty="0"/>
                    </a:p>
                  </a:txBody>
                  <a:tcPr/>
                </a:tc>
                <a:tc>
                  <a:txBody>
                    <a:bodyPr/>
                    <a:lstStyle/>
                    <a:p>
                      <a:r>
                        <a:rPr lang="en-US" dirty="0" smtClean="0"/>
                        <a:t>30</a:t>
                      </a:r>
                      <a:endParaRPr lang="en-US" dirty="0"/>
                    </a:p>
                  </a:txBody>
                  <a:tcPr/>
                </a:tc>
              </a:tr>
              <a:tr h="370840">
                <a:tc>
                  <a:txBody>
                    <a:bodyPr/>
                    <a:lstStyle/>
                    <a:p>
                      <a:r>
                        <a:rPr lang="en-US" dirty="0" smtClean="0"/>
                        <a:t>Athens</a:t>
                      </a:r>
                      <a:endParaRPr lang="en-US" dirty="0"/>
                    </a:p>
                  </a:txBody>
                  <a:tcPr/>
                </a:tc>
                <a:tc>
                  <a:txBody>
                    <a:bodyPr/>
                    <a:lstStyle/>
                    <a:p>
                      <a:r>
                        <a:rPr lang="en-US" dirty="0" smtClean="0"/>
                        <a:t>30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57076551"/>
              </p:ext>
            </p:extLst>
          </p:nvPr>
        </p:nvGraphicFramePr>
        <p:xfrm>
          <a:off x="457069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Athens</a:t>
                      </a:r>
                      <a:endParaRPr lang="en-US" dirty="0"/>
                    </a:p>
                  </a:txBody>
                  <a:tcPr/>
                </a:tc>
              </a:tr>
            </a:tbl>
          </a:graphicData>
        </a:graphic>
      </p:graphicFrame>
      <p:sp>
        <p:nvSpPr>
          <p:cNvPr id="9" name="TextBox 8"/>
          <p:cNvSpPr txBox="1"/>
          <p:nvPr/>
        </p:nvSpPr>
        <p:spPr>
          <a:xfrm>
            <a:off x="234462" y="2559538"/>
            <a:ext cx="2038512" cy="369332"/>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1038144" y="2816610"/>
            <a:ext cx="2038512" cy="369332"/>
          </a:xfrm>
          <a:prstGeom prst="rect">
            <a:avLst/>
          </a:prstGeom>
          <a:noFill/>
        </p:spPr>
        <p:txBody>
          <a:bodyPr wrap="square" rtlCol="0">
            <a:spAutoFit/>
          </a:bodyPr>
          <a:lstStyle/>
          <a:p>
            <a:pPr algn="ctr"/>
            <a:r>
              <a:rPr lang="en-US" dirty="0" smtClean="0"/>
              <a:t>CS</a:t>
            </a:r>
            <a:endParaRPr lang="en-US" dirty="0"/>
          </a:p>
        </p:txBody>
      </p:sp>
      <p:sp>
        <p:nvSpPr>
          <p:cNvPr id="11" name="TextBox 10"/>
          <p:cNvSpPr txBox="1"/>
          <p:nvPr/>
        </p:nvSpPr>
        <p:spPr>
          <a:xfrm>
            <a:off x="5326184" y="4765712"/>
            <a:ext cx="2038512" cy="369332"/>
          </a:xfrm>
          <a:prstGeom prst="rect">
            <a:avLst/>
          </a:prstGeom>
          <a:noFill/>
        </p:spPr>
        <p:txBody>
          <a:bodyPr wrap="square" rtlCol="0">
            <a:spAutoFit/>
          </a:bodyPr>
          <a:lstStyle/>
          <a:p>
            <a:pPr algn="ctr"/>
            <a:r>
              <a:rPr lang="en-US" dirty="0" smtClean="0"/>
              <a:t>SC</a:t>
            </a:r>
            <a:endParaRPr lang="en-US" dirty="0"/>
          </a:p>
        </p:txBody>
      </p:sp>
      <p:sp>
        <p:nvSpPr>
          <p:cNvPr id="12" name="TextBox 11"/>
          <p:cNvSpPr txBox="1"/>
          <p:nvPr/>
        </p:nvSpPr>
        <p:spPr>
          <a:xfrm>
            <a:off x="234462" y="4483128"/>
            <a:ext cx="2038512" cy="369332"/>
          </a:xfrm>
          <a:prstGeom prst="rect">
            <a:avLst/>
          </a:prstGeom>
          <a:noFill/>
        </p:spPr>
        <p:txBody>
          <a:bodyPr wrap="square" rtlCol="0">
            <a:spAutoFit/>
          </a:bodyPr>
          <a:lstStyle/>
          <a:p>
            <a:r>
              <a:rPr lang="en-US" dirty="0" smtClean="0"/>
              <a:t>(b)</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914089323"/>
              </p:ext>
            </p:extLst>
          </p:nvPr>
        </p:nvGraphicFramePr>
        <p:xfrm>
          <a:off x="338667" y="5142393"/>
          <a:ext cx="3768318" cy="1112520"/>
        </p:xfrm>
        <a:graphic>
          <a:graphicData uri="http://schemas.openxmlformats.org/drawingml/2006/table">
            <a:tbl>
              <a:tblPr firstRow="1" bandRow="1">
                <a:tableStyleId>{5C22544A-7EE6-4342-B048-85BDC9FD1C3A}</a:tableStyleId>
              </a:tblPr>
              <a:tblGrid>
                <a:gridCol w="1884159"/>
                <a:gridCol w="1884159"/>
              </a:tblGrid>
              <a:tr h="370840">
                <a:tc>
                  <a:txBody>
                    <a:bodyPr/>
                    <a:lstStyle/>
                    <a:p>
                      <a:r>
                        <a:rPr lang="en-US" dirty="0" smtClean="0"/>
                        <a:t>S#</a:t>
                      </a:r>
                      <a:endParaRPr lang="en-US" dirty="0"/>
                    </a:p>
                  </a:txBody>
                  <a:tcPr/>
                </a:tc>
                <a:tc>
                  <a:txBody>
                    <a:bodyPr/>
                    <a:lstStyle/>
                    <a:p>
                      <a:r>
                        <a:rPr lang="en-US" dirty="0" smtClean="0"/>
                        <a:t>Status</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r>
            </a:tbl>
          </a:graphicData>
        </a:graphic>
      </p:graphicFrame>
      <p:sp>
        <p:nvSpPr>
          <p:cNvPr id="14" name="TextBox 13"/>
          <p:cNvSpPr txBox="1"/>
          <p:nvPr/>
        </p:nvSpPr>
        <p:spPr>
          <a:xfrm>
            <a:off x="1105877" y="4773061"/>
            <a:ext cx="2038512" cy="369332"/>
          </a:xfrm>
          <a:prstGeom prst="rect">
            <a:avLst/>
          </a:prstGeom>
          <a:noFill/>
        </p:spPr>
        <p:txBody>
          <a:bodyPr wrap="square" rtlCol="0">
            <a:spAutoFit/>
          </a:bodyPr>
          <a:lstStyle/>
          <a:p>
            <a:pPr algn="ctr"/>
            <a:r>
              <a:rPr lang="en-US" dirty="0" smtClean="0"/>
              <a:t>SS</a:t>
            </a:r>
            <a:endParaRPr lang="en-US" dirty="0"/>
          </a:p>
        </p:txBody>
      </p:sp>
      <p:sp>
        <p:nvSpPr>
          <p:cNvPr id="16" name="TextBox 15"/>
          <p:cNvSpPr txBox="1"/>
          <p:nvPr/>
        </p:nvSpPr>
        <p:spPr>
          <a:xfrm>
            <a:off x="5581488" y="2871616"/>
            <a:ext cx="2038512" cy="369332"/>
          </a:xfrm>
          <a:prstGeom prst="rect">
            <a:avLst/>
          </a:prstGeom>
          <a:noFill/>
        </p:spPr>
        <p:txBody>
          <a:bodyPr wrap="square" rtlCol="0">
            <a:spAutoFit/>
          </a:bodyPr>
          <a:lstStyle/>
          <a:p>
            <a:pPr algn="ctr"/>
            <a:r>
              <a:rPr lang="en-US" dirty="0" smtClean="0"/>
              <a:t>SC</a:t>
            </a:r>
            <a:endParaRPr lang="en-US" dirty="0"/>
          </a:p>
        </p:txBody>
      </p:sp>
      <p:sp>
        <p:nvSpPr>
          <p:cNvPr id="17" name="Rectangle 16"/>
          <p:cNvSpPr/>
          <p:nvPr/>
        </p:nvSpPr>
        <p:spPr>
          <a:xfrm>
            <a:off x="491066" y="6356350"/>
            <a:ext cx="7395959" cy="276999"/>
          </a:xfrm>
          <a:prstGeom prst="rect">
            <a:avLst/>
          </a:prstGeom>
        </p:spPr>
        <p:txBody>
          <a:bodyPr wrap="square">
            <a:spAutoFit/>
          </a:bodyPr>
          <a:lstStyle/>
          <a:p>
            <a:r>
              <a:rPr lang="en-US" sz="1200" dirty="0" smtClean="0"/>
              <a:t>1 C. J. Date, 2004, </a:t>
            </a:r>
            <a:r>
              <a:rPr lang="en-US" sz="1200" i="1" dirty="0" smtClean="0"/>
              <a:t>An Introduction to Database Systems,</a:t>
            </a:r>
            <a:r>
              <a:rPr lang="en-US" sz="1200" dirty="0" smtClean="0"/>
              <a:t> 8th ed., p. 354</a:t>
            </a:r>
            <a:endParaRPr lang="en-US" sz="1200" dirty="0"/>
          </a:p>
        </p:txBody>
      </p:sp>
      <p:graphicFrame>
        <p:nvGraphicFramePr>
          <p:cNvPr id="21" name="Table 20"/>
          <p:cNvGraphicFramePr>
            <a:graphicFrameLocks noGrp="1"/>
          </p:cNvGraphicFramePr>
          <p:nvPr>
            <p:extLst>
              <p:ext uri="{D42A27DB-BD31-4B8C-83A1-F6EECF244321}">
                <p14:modId xmlns:p14="http://schemas.microsoft.com/office/powerpoint/2010/main" val="2948797406"/>
              </p:ext>
            </p:extLst>
          </p:nvPr>
        </p:nvGraphicFramePr>
        <p:xfrm>
          <a:off x="4521200" y="5125796"/>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Athens</a:t>
                      </a:r>
                      <a:endParaRPr lang="en-US" dirty="0"/>
                    </a:p>
                  </a:txBody>
                  <a:tcPr/>
                </a:tc>
              </a:tr>
            </a:tbl>
          </a:graphicData>
        </a:graphic>
      </p:graphicFrame>
    </p:spTree>
    <p:extLst>
      <p:ext uri="{BB962C8B-B14F-4D97-AF65-F5344CB8AC3E}">
        <p14:creationId xmlns:p14="http://schemas.microsoft.com/office/powerpoint/2010/main" val="3363686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Decomposition properties</a:t>
            </a:r>
            <a:endParaRPr lang="en-US" dirty="0"/>
          </a:p>
        </p:txBody>
      </p:sp>
      <p:sp>
        <p:nvSpPr>
          <p:cNvPr id="3" name="Content Placeholder 2"/>
          <p:cNvSpPr>
            <a:spLocks noGrp="1"/>
          </p:cNvSpPr>
          <p:nvPr>
            <p:ph idx="1"/>
          </p:nvPr>
        </p:nvSpPr>
        <p:spPr/>
        <p:txBody>
          <a:bodyPr>
            <a:normAutofit/>
          </a:bodyPr>
          <a:lstStyle/>
          <a:p>
            <a:r>
              <a:rPr lang="en-US" sz="1900" dirty="0" smtClean="0"/>
              <a:t>A relation in BCNF is free of redundancy</a:t>
            </a:r>
          </a:p>
          <a:p>
            <a:pPr lvl="1"/>
            <a:r>
              <a:rPr lang="en-US" sz="1900" dirty="0" smtClean="0"/>
              <a:t>3NF relations come close but not guaranteed to be redundancy-free</a:t>
            </a:r>
            <a:endParaRPr lang="en-US" sz="1900" dirty="0"/>
          </a:p>
          <a:p>
            <a:pPr marL="0" indent="0">
              <a:buNone/>
            </a:pPr>
            <a:endParaRPr lang="en-US" sz="1900" dirty="0" smtClean="0"/>
          </a:p>
          <a:p>
            <a:pPr marL="0" indent="0">
              <a:buNone/>
            </a:pPr>
            <a:endParaRPr lang="en-US" sz="1900" dirty="0"/>
          </a:p>
          <a:p>
            <a:pPr marL="0" indent="0">
              <a:buNone/>
            </a:pPr>
            <a:r>
              <a:rPr lang="en-US" sz="1900" dirty="0" smtClean="0"/>
              <a:t>If a relation schema is not in BCNF:</a:t>
            </a:r>
          </a:p>
          <a:p>
            <a:r>
              <a:rPr lang="en-US" sz="1900" dirty="0" smtClean="0"/>
              <a:t>It’s possible to obtain a </a:t>
            </a:r>
            <a:r>
              <a:rPr lang="en-US" sz="1900" b="1" dirty="0" smtClean="0"/>
              <a:t>loss-less join decomposition </a:t>
            </a:r>
            <a:r>
              <a:rPr lang="en-US" sz="1900" dirty="0" smtClean="0"/>
              <a:t>into a collection of BCNF relation schemas.</a:t>
            </a:r>
            <a:endParaRPr lang="en-US" sz="1900" b="1" dirty="0" smtClean="0"/>
          </a:p>
          <a:p>
            <a:r>
              <a:rPr lang="en-US" sz="1900" dirty="0" smtClean="0"/>
              <a:t>Unfortunately, there may not be any </a:t>
            </a:r>
            <a:r>
              <a:rPr lang="en-US" sz="1900" i="1" dirty="0" smtClean="0"/>
              <a:t>dependency-preserving</a:t>
            </a:r>
            <a:r>
              <a:rPr lang="en-US" sz="1900" dirty="0" smtClean="0"/>
              <a:t> decompositions into a collection of BCNF schemas</a:t>
            </a:r>
          </a:p>
          <a:p>
            <a:r>
              <a:rPr lang="en-US" sz="1900" dirty="0" smtClean="0"/>
              <a:t>However, there is always a dependency-preserving, loss-less join decomposition into a collection of </a:t>
            </a:r>
            <a:r>
              <a:rPr lang="en-US" sz="1900" b="1" dirty="0" smtClean="0"/>
              <a:t>3NF</a:t>
            </a:r>
            <a:r>
              <a:rPr lang="en-US" sz="1900" dirty="0" smtClean="0"/>
              <a:t> relation schemas</a:t>
            </a:r>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25</a:t>
            </a:fld>
            <a:endParaRPr lang="en-US"/>
          </a:p>
        </p:txBody>
      </p:sp>
    </p:spTree>
    <p:extLst>
      <p:ext uri="{BB962C8B-B14F-4D97-AF65-F5344CB8AC3E}">
        <p14:creationId xmlns:p14="http://schemas.microsoft.com/office/powerpoint/2010/main" val="3994702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Decomposition properties (BCNF vs. 3NF)</a:t>
            </a:r>
            <a:endParaRPr lang="en-US" sz="3600" dirty="0"/>
          </a:p>
        </p:txBody>
      </p:sp>
      <p:sp>
        <p:nvSpPr>
          <p:cNvPr id="3" name="Content Placeholder 2"/>
          <p:cNvSpPr>
            <a:spLocks noGrp="1"/>
          </p:cNvSpPr>
          <p:nvPr>
            <p:ph idx="1"/>
          </p:nvPr>
        </p:nvSpPr>
        <p:spPr/>
        <p:txBody>
          <a:bodyPr>
            <a:normAutofit lnSpcReduction="10000"/>
          </a:bodyPr>
          <a:lstStyle/>
          <a:p>
            <a:r>
              <a:rPr lang="en-US" sz="2400" dirty="0" smtClean="0"/>
              <a:t>A relation in BCNF is free of redundancy</a:t>
            </a:r>
          </a:p>
          <a:p>
            <a:pPr lvl="1"/>
            <a:r>
              <a:rPr lang="en-US" sz="2000" dirty="0" smtClean="0"/>
              <a:t>3NF relations come close but not guaranteed to be redundancy-free</a:t>
            </a:r>
            <a:endParaRPr lang="en-US" sz="2000" dirty="0"/>
          </a:p>
          <a:p>
            <a:pPr marL="0" indent="0">
              <a:buNone/>
            </a:pPr>
            <a:endParaRPr lang="en-US" sz="2000" dirty="0" smtClean="0"/>
          </a:p>
          <a:p>
            <a:r>
              <a:rPr lang="en-US" sz="2400" dirty="0" smtClean="0"/>
              <a:t>BCNF decomposition algorithms create relations that are:</a:t>
            </a:r>
          </a:p>
          <a:p>
            <a:pPr lvl="1"/>
            <a:r>
              <a:rPr lang="en-US" sz="2000" dirty="0" smtClean="0"/>
              <a:t>Redundancy free</a:t>
            </a:r>
          </a:p>
          <a:p>
            <a:pPr lvl="1"/>
            <a:r>
              <a:rPr lang="en-US" sz="2000" dirty="0" smtClean="0"/>
              <a:t>Free of information loss (loss-less)</a:t>
            </a:r>
          </a:p>
          <a:p>
            <a:pPr lvl="1"/>
            <a:r>
              <a:rPr lang="en-US" sz="2000" dirty="0" smtClean="0"/>
              <a:t>(Not necessarily dependency-preserving)</a:t>
            </a:r>
          </a:p>
          <a:p>
            <a:endParaRPr lang="en-US" sz="2000" dirty="0" smtClean="0"/>
          </a:p>
          <a:p>
            <a:r>
              <a:rPr lang="en-US" sz="2400" dirty="0" smtClean="0"/>
              <a:t>3NF </a:t>
            </a:r>
            <a:r>
              <a:rPr lang="en-US" sz="2400" dirty="0"/>
              <a:t>decomposition algorithms create relations that are:</a:t>
            </a:r>
          </a:p>
          <a:p>
            <a:pPr lvl="1"/>
            <a:r>
              <a:rPr lang="en-US" sz="2000" dirty="0" smtClean="0"/>
              <a:t>Dependency-preserving</a:t>
            </a:r>
          </a:p>
          <a:p>
            <a:pPr lvl="1"/>
            <a:r>
              <a:rPr lang="en-US" sz="2000" dirty="0"/>
              <a:t>Free of information loss (loss-less)</a:t>
            </a:r>
          </a:p>
          <a:p>
            <a:pPr lvl="1"/>
            <a:r>
              <a:rPr lang="en-US" sz="2000" dirty="0" smtClean="0"/>
              <a:t>(Not necessarily redundancy free)</a:t>
            </a:r>
            <a:endParaRPr lang="en-US" sz="2000" dirty="0"/>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26</a:t>
            </a:fld>
            <a:endParaRPr lang="en-US"/>
          </a:p>
        </p:txBody>
      </p:sp>
    </p:spTree>
    <p:extLst>
      <p:ext uri="{BB962C8B-B14F-4D97-AF65-F5344CB8AC3E}">
        <p14:creationId xmlns:p14="http://schemas.microsoft.com/office/powerpoint/2010/main" val="1011563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a:bodyPr>
          <a:lstStyle/>
          <a:p>
            <a:r>
              <a:rPr lang="en-US" sz="2000" dirty="0" smtClean="0"/>
              <a:t>Make sure you can access Blackboard </a:t>
            </a:r>
          </a:p>
          <a:p>
            <a:r>
              <a:rPr lang="en-US" sz="2000" dirty="0" smtClean="0"/>
              <a:t>Complete and submit questionnaire by Tuesday evening</a:t>
            </a:r>
          </a:p>
          <a:p>
            <a:r>
              <a:rPr lang="en-US" sz="2000" dirty="0" smtClean="0"/>
              <a:t>Review lecture notes</a:t>
            </a:r>
          </a:p>
          <a:p>
            <a:r>
              <a:rPr lang="en-US" sz="2000" dirty="0"/>
              <a:t>R</a:t>
            </a:r>
            <a:r>
              <a:rPr lang="en-US" sz="2000" dirty="0" smtClean="0"/>
              <a:t>eview additional sources as necessary to get a handle on the concepts:</a:t>
            </a:r>
          </a:p>
          <a:p>
            <a:pPr lvl="1"/>
            <a:r>
              <a:rPr lang="en-US" sz="2000" dirty="0" smtClean="0"/>
              <a:t>Review normal forms </a:t>
            </a:r>
            <a:r>
              <a:rPr lang="en-US" sz="2000" dirty="0"/>
              <a:t>on </a:t>
            </a:r>
            <a:r>
              <a:rPr lang="en-US" sz="2000" dirty="0" err="1"/>
              <a:t>go.uic.edu</a:t>
            </a:r>
            <a:r>
              <a:rPr lang="en-US" sz="2000" dirty="0"/>
              <a:t>/</a:t>
            </a:r>
            <a:r>
              <a:rPr lang="en-US" sz="2000" dirty="0" err="1"/>
              <a:t>lynda</a:t>
            </a:r>
            <a:r>
              <a:rPr lang="en-US" sz="2000" dirty="0"/>
              <a:t> (</a:t>
            </a:r>
            <a:r>
              <a:rPr lang="en-US" sz="2000" dirty="0" smtClean="0"/>
              <a:t>search Database):</a:t>
            </a:r>
          </a:p>
          <a:p>
            <a:pPr lvl="2"/>
            <a:r>
              <a:rPr lang="en-US" sz="1100" dirty="0">
                <a:hlinkClick r:id="rId2"/>
              </a:rPr>
              <a:t>http://www.lynda.com/SQL-Server-tutorials/Database-normalization/71929/78157-4.</a:t>
            </a:r>
            <a:r>
              <a:rPr lang="en-US" sz="1100" dirty="0" smtClean="0">
                <a:hlinkClick r:id="rId2"/>
              </a:rPr>
              <a:t>html</a:t>
            </a:r>
            <a:endParaRPr lang="en-US" sz="1100" dirty="0"/>
          </a:p>
          <a:p>
            <a:pPr lvl="2"/>
            <a:r>
              <a:rPr lang="en-US" sz="1100" dirty="0">
                <a:hlinkClick r:id="rId3"/>
              </a:rPr>
              <a:t>http://www.lynda.com/Access-tutorials/Relational-Database-Fundamentals/145932-2.html?srchtrk=index:1%0Alinktypeid:2%0Aq:database%2Btheory%0Apage:1%0As:relevance%0Asa:true%0Aproducttypeid:</a:t>
            </a:r>
            <a:r>
              <a:rPr lang="en-US" sz="1100" dirty="0" smtClean="0">
                <a:hlinkClick r:id="rId3"/>
              </a:rPr>
              <a:t>2</a:t>
            </a:r>
            <a:endParaRPr lang="en-US" sz="1100" dirty="0" smtClean="0"/>
          </a:p>
          <a:p>
            <a:pPr lvl="2"/>
            <a:r>
              <a:rPr lang="en-US" sz="1100" dirty="0">
                <a:hlinkClick r:id="rId4"/>
              </a:rPr>
              <a:t>http://www.lynda.com/Access-tutorials/Database-denormalization/112585/121220-4.</a:t>
            </a:r>
            <a:r>
              <a:rPr lang="en-US" sz="1100" dirty="0" smtClean="0">
                <a:hlinkClick r:id="rId4"/>
              </a:rPr>
              <a:t>html</a:t>
            </a:r>
            <a:endParaRPr lang="en-US" sz="1100" dirty="0" smtClean="0"/>
          </a:p>
          <a:p>
            <a:pPr lvl="1"/>
            <a:r>
              <a:rPr lang="en-US" sz="1600" dirty="0" smtClean="0"/>
              <a:t>See Optional reference books on the syllabus</a:t>
            </a:r>
          </a:p>
          <a:p>
            <a:pPr lvl="1"/>
            <a:r>
              <a:rPr lang="en-US" sz="1600" dirty="0" smtClean="0"/>
              <a:t>Advanced: Read Chapter 9 of Joe </a:t>
            </a:r>
            <a:r>
              <a:rPr lang="en-US" sz="1600" dirty="0" err="1" smtClean="0"/>
              <a:t>Celko’s</a:t>
            </a:r>
            <a:r>
              <a:rPr lang="en-US" sz="1600" dirty="0" smtClean="0"/>
              <a:t> SQL for </a:t>
            </a:r>
            <a:r>
              <a:rPr lang="en-US" sz="1600" dirty="0" err="1" smtClean="0"/>
              <a:t>Smarties</a:t>
            </a:r>
            <a:endParaRPr lang="en-US" sz="1600" dirty="0" smtClean="0"/>
          </a:p>
          <a:p>
            <a:pPr lvl="1"/>
            <a:r>
              <a:rPr lang="en-US" sz="1600" dirty="0" smtClean="0"/>
              <a:t>The foregoing material is detailed in most standard textbooks on databases. Lecture slides draw from these sources:	</a:t>
            </a:r>
          </a:p>
          <a:p>
            <a:pPr lvl="2"/>
            <a:r>
              <a:rPr lang="en-US" sz="1200" dirty="0" smtClean="0"/>
              <a:t>C</a:t>
            </a:r>
            <a:r>
              <a:rPr lang="en-US" sz="1200" dirty="0"/>
              <a:t>. J. Date, 2004, </a:t>
            </a:r>
            <a:r>
              <a:rPr lang="en-US" sz="1200" i="1" dirty="0"/>
              <a:t>An Introduction to Database Systems,</a:t>
            </a:r>
            <a:r>
              <a:rPr lang="en-US" sz="1200" dirty="0"/>
              <a:t> 8th ed</a:t>
            </a:r>
            <a:r>
              <a:rPr lang="en-US" sz="1200" dirty="0" smtClean="0"/>
              <a:t>. (chapter 12).</a:t>
            </a:r>
          </a:p>
          <a:p>
            <a:pPr lvl="2"/>
            <a:r>
              <a:rPr lang="en-US" sz="1200" dirty="0" smtClean="0"/>
              <a:t>R</a:t>
            </a:r>
            <a:r>
              <a:rPr lang="en-US" sz="1200" dirty="0"/>
              <a:t>. </a:t>
            </a:r>
            <a:r>
              <a:rPr lang="en-US" sz="1200" dirty="0" err="1"/>
              <a:t>Ramakrishnan</a:t>
            </a:r>
            <a:r>
              <a:rPr lang="en-US" sz="1200" dirty="0"/>
              <a:t>, 1997, </a:t>
            </a:r>
            <a:r>
              <a:rPr lang="en-US" sz="1200" i="1" dirty="0"/>
              <a:t>Database Management Systems,</a:t>
            </a:r>
            <a:r>
              <a:rPr lang="en-US" sz="1200" dirty="0"/>
              <a:t> 1</a:t>
            </a:r>
            <a:r>
              <a:rPr lang="en-US" sz="1200" baseline="30000" dirty="0"/>
              <a:t>st</a:t>
            </a:r>
            <a:r>
              <a:rPr lang="en-US" sz="1200" dirty="0"/>
              <a:t> ed., </a:t>
            </a:r>
            <a:r>
              <a:rPr lang="en-US" sz="1200" dirty="0" smtClean="0"/>
              <a:t>(chapters 1, 2 &amp; 160.</a:t>
            </a:r>
            <a:endParaRPr lang="en-US" sz="1200" dirty="0"/>
          </a:p>
          <a:p>
            <a:pPr lvl="1"/>
            <a:endParaRPr lang="en-US" sz="1500" dirty="0" smtClean="0"/>
          </a:p>
          <a:p>
            <a:pPr lvl="2"/>
            <a:endParaRPr lang="en-US" sz="1100"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27</a:t>
            </a:fld>
            <a:endParaRPr lang="en-US"/>
          </a:p>
        </p:txBody>
      </p:sp>
    </p:spTree>
    <p:extLst>
      <p:ext uri="{BB962C8B-B14F-4D97-AF65-F5344CB8AC3E}">
        <p14:creationId xmlns:p14="http://schemas.microsoft.com/office/powerpoint/2010/main" val="1611286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607839"/>
          </a:xfrm>
        </p:spPr>
        <p:txBody>
          <a:bodyPr>
            <a:normAutofit fontScale="90000"/>
          </a:bodyPr>
          <a:lstStyle/>
          <a:p>
            <a:pPr algn="l"/>
            <a:r>
              <a:rPr lang="en-US" sz="2800"/>
              <a:t>Ex. 15.5 Ramakrishnan (1997): For each set of FDs below for relation R of columns ABCD, a) Identify the candidate keys, b) Identify the strictest normal form that R satisfies with the set of FDs, and c) Decompose into a set of BCNF relations if it is not already.</a:t>
            </a:r>
          </a:p>
        </p:txBody>
      </p:sp>
      <p:sp>
        <p:nvSpPr>
          <p:cNvPr id="3" name="Content Placeholder 2"/>
          <p:cNvSpPr>
            <a:spLocks noGrp="1"/>
          </p:cNvSpPr>
          <p:nvPr>
            <p:ph idx="1"/>
          </p:nvPr>
        </p:nvSpPr>
        <p:spPr/>
        <p:txBody>
          <a:bodyPr/>
          <a:lstStyle/>
          <a:p>
            <a:pPr marL="0" indent="0">
              <a:buNone/>
            </a:pPr>
            <a:endParaRPr lang="en-US"/>
          </a:p>
          <a:p>
            <a:pPr marL="514350" indent="-514350">
              <a:buFont typeface="+mj-lt"/>
              <a:buAutoNum type="arabicPeriod"/>
            </a:pPr>
            <a:r>
              <a:rPr lang="en-US" sz="2800"/>
              <a:t>C </a:t>
            </a:r>
            <a:r>
              <a:rPr lang="en-US" sz="2800">
                <a:sym typeface="Wingdings"/>
              </a:rPr>
              <a:t>D, C  A, B  C</a:t>
            </a:r>
          </a:p>
          <a:p>
            <a:pPr marL="514350" indent="-514350">
              <a:buFont typeface="+mj-lt"/>
              <a:buAutoNum type="arabicPeriod"/>
            </a:pPr>
            <a:r>
              <a:rPr lang="en-US" sz="2800">
                <a:sym typeface="Wingdings"/>
              </a:rPr>
              <a:t>B  C, D  A</a:t>
            </a:r>
          </a:p>
          <a:p>
            <a:pPr marL="514350" indent="-514350">
              <a:buFont typeface="+mj-lt"/>
              <a:buAutoNum type="arabicPeriod"/>
            </a:pPr>
            <a:r>
              <a:rPr lang="en-US" sz="2800">
                <a:sym typeface="Wingdings"/>
              </a:rPr>
              <a:t>ABC  D, D A</a:t>
            </a:r>
          </a:p>
          <a:p>
            <a:pPr marL="514350" indent="-514350">
              <a:buFont typeface="+mj-lt"/>
              <a:buAutoNum type="arabicPeriod"/>
            </a:pPr>
            <a:r>
              <a:rPr lang="en-US" sz="2800">
                <a:sym typeface="Wingdings"/>
              </a:rPr>
              <a:t>A  B, BC  D, A  C</a:t>
            </a:r>
          </a:p>
          <a:p>
            <a:pPr marL="514350" indent="-514350">
              <a:buFont typeface="+mj-lt"/>
              <a:buAutoNum type="arabicPeriod"/>
            </a:pPr>
            <a:r>
              <a:rPr lang="en-US" sz="2800">
                <a:sym typeface="Wingdings"/>
              </a:rPr>
              <a:t>AB  C, AB  D, C  A, D  B</a:t>
            </a:r>
            <a:endParaRPr lang="en-US" sz="2800"/>
          </a:p>
        </p:txBody>
      </p:sp>
      <p:sp>
        <p:nvSpPr>
          <p:cNvPr id="4" name="Slide Number Placeholder 3"/>
          <p:cNvSpPr>
            <a:spLocks noGrp="1"/>
          </p:cNvSpPr>
          <p:nvPr>
            <p:ph type="sldNum" sz="quarter" idx="12"/>
          </p:nvPr>
        </p:nvSpPr>
        <p:spPr/>
        <p:txBody>
          <a:bodyPr/>
          <a:lstStyle/>
          <a:p>
            <a:fld id="{DD3C1790-F194-8D42-AAF4-3ACC97B81B4D}" type="slidenum">
              <a:rPr lang="en-US"/>
              <a:t>28</a:t>
            </a:fld>
            <a:endParaRPr lang="en-US"/>
          </a:p>
        </p:txBody>
      </p:sp>
    </p:spTree>
    <p:extLst>
      <p:ext uri="{BB962C8B-B14F-4D97-AF65-F5344CB8AC3E}">
        <p14:creationId xmlns:p14="http://schemas.microsoft.com/office/powerpoint/2010/main" val="2856156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 exercise</a:t>
            </a:r>
          </a:p>
        </p:txBody>
      </p:sp>
      <p:sp>
        <p:nvSpPr>
          <p:cNvPr id="3" name="Content Placeholder 2"/>
          <p:cNvSpPr>
            <a:spLocks noGrp="1"/>
          </p:cNvSpPr>
          <p:nvPr>
            <p:ph idx="1"/>
          </p:nvPr>
        </p:nvSpPr>
        <p:spPr/>
        <p:txBody>
          <a:bodyPr>
            <a:normAutofit/>
          </a:bodyPr>
          <a:lstStyle/>
          <a:p>
            <a:r>
              <a:rPr lang="en-US" sz="2400"/>
              <a:t>You are a consultant for a rapidly growing pharmaceutical company.  This company specializes in the on-demand delivery of pharmaceuticals to individuals who are home ridden.   Currently, information is collected and kept on a very large spreadsheet. The owner of the company would like to move from having one large spreadsheet to a relational database. Here is a small sample of data from the spreadsheet: </a:t>
            </a:r>
          </a:p>
          <a:p>
            <a:endParaRPr lang="en-US"/>
          </a:p>
        </p:txBody>
      </p:sp>
      <p:sp>
        <p:nvSpPr>
          <p:cNvPr id="4" name="Slide Number Placeholder 3"/>
          <p:cNvSpPr>
            <a:spLocks noGrp="1"/>
          </p:cNvSpPr>
          <p:nvPr>
            <p:ph type="sldNum" sz="quarter" idx="12"/>
          </p:nvPr>
        </p:nvSpPr>
        <p:spPr/>
        <p:txBody>
          <a:bodyPr/>
          <a:lstStyle/>
          <a:p>
            <a:fld id="{DD3C1790-F194-8D42-AAF4-3ACC97B81B4D}" type="slidenum">
              <a:rPr lang="en-US"/>
              <a:t>29</a:t>
            </a:fld>
            <a:endParaRPr lang="en-US"/>
          </a:p>
        </p:txBody>
      </p:sp>
    </p:spTree>
    <p:extLst>
      <p:ext uri="{BB962C8B-B14F-4D97-AF65-F5344CB8AC3E}">
        <p14:creationId xmlns:p14="http://schemas.microsoft.com/office/powerpoint/2010/main" val="43466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 in </a:t>
            </a:r>
            <a:r>
              <a:rPr lang="en-US" dirty="0" err="1" smtClean="0"/>
              <a:t>Hourly_Emp</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891746666"/>
              </p:ext>
            </p:extLst>
          </p:nvPr>
        </p:nvGraphicFramePr>
        <p:xfrm>
          <a:off x="240632" y="1310108"/>
          <a:ext cx="8609262" cy="3563270"/>
        </p:xfrm>
        <a:graphic>
          <a:graphicData uri="http://schemas.openxmlformats.org/drawingml/2006/table">
            <a:tbl>
              <a:tblPr firstRow="1" bandRow="1">
                <a:tableStyleId>{5C22544A-7EE6-4342-B048-85BDC9FD1C3A}</a:tableStyleId>
              </a:tblPr>
              <a:tblGrid>
                <a:gridCol w="1434877"/>
                <a:gridCol w="1434877"/>
                <a:gridCol w="1434877"/>
                <a:gridCol w="1434877"/>
                <a:gridCol w="1434877"/>
                <a:gridCol w="1434877"/>
              </a:tblGrid>
              <a:tr h="608136">
                <a:tc>
                  <a:txBody>
                    <a:bodyPr/>
                    <a:lstStyle/>
                    <a:p>
                      <a:pPr algn="ctr" fontAlgn="b"/>
                      <a:r>
                        <a:rPr lang="en-US" sz="1800" b="1" i="0" u="none" strike="noStrike" dirty="0" smtClean="0">
                          <a:solidFill>
                            <a:srgbClr val="000000"/>
                          </a:solidFill>
                          <a:effectLst/>
                          <a:latin typeface="+mj-lt"/>
                        </a:rPr>
                        <a:t>SSN</a:t>
                      </a:r>
                      <a:endParaRPr lang="en-US" sz="1800" b="1" i="0" u="none" strike="noStrike" dirty="0">
                        <a:solidFill>
                          <a:srgbClr val="000000"/>
                        </a:solidFill>
                        <a:effectLst/>
                        <a:latin typeface="+mj-lt"/>
                      </a:endParaRPr>
                    </a:p>
                  </a:txBody>
                  <a:tcPr marL="12700" marR="12700" marT="12700" marB="0" anchor="b"/>
                </a:tc>
                <a:tc>
                  <a:txBody>
                    <a:bodyPr/>
                    <a:lstStyle/>
                    <a:p>
                      <a:pPr algn="ctr" fontAlgn="b"/>
                      <a:r>
                        <a:rPr lang="en-US" sz="1800" b="1" i="0" u="none" strike="noStrike" dirty="0">
                          <a:solidFill>
                            <a:srgbClr val="000000"/>
                          </a:solidFill>
                          <a:effectLst/>
                          <a:latin typeface="+mj-lt"/>
                        </a:rPr>
                        <a:t>Name</a:t>
                      </a:r>
                    </a:p>
                  </a:txBody>
                  <a:tcPr marL="12700" marR="12700" marT="12700" marB="0" anchor="b"/>
                </a:tc>
                <a:tc>
                  <a:txBody>
                    <a:bodyPr/>
                    <a:lstStyle/>
                    <a:p>
                      <a:pPr algn="ctr" fontAlgn="b"/>
                      <a:r>
                        <a:rPr lang="en-US" sz="1800" b="1" i="0" u="none" strike="noStrike" dirty="0">
                          <a:solidFill>
                            <a:srgbClr val="000000"/>
                          </a:solidFill>
                          <a:effectLst/>
                          <a:latin typeface="+mj-lt"/>
                        </a:rPr>
                        <a:t>lot</a:t>
                      </a:r>
                    </a:p>
                  </a:txBody>
                  <a:tcPr marL="12700" marR="12700" marT="12700" marB="0" anchor="b"/>
                </a:tc>
                <a:tc>
                  <a:txBody>
                    <a:bodyPr/>
                    <a:lstStyle/>
                    <a:p>
                      <a:pPr algn="ctr" fontAlgn="b"/>
                      <a:r>
                        <a:rPr lang="en-US" sz="1800" b="1" i="0" u="none" strike="noStrike" dirty="0">
                          <a:solidFill>
                            <a:srgbClr val="000000"/>
                          </a:solidFill>
                          <a:effectLst/>
                          <a:latin typeface="+mj-lt"/>
                        </a:rPr>
                        <a:t>rating</a:t>
                      </a:r>
                    </a:p>
                  </a:txBody>
                  <a:tcPr marL="12700" marR="12700" marT="12700" marB="0" anchor="b"/>
                </a:tc>
                <a:tc>
                  <a:txBody>
                    <a:bodyPr/>
                    <a:lstStyle/>
                    <a:p>
                      <a:pPr algn="ctr" fontAlgn="b"/>
                      <a:r>
                        <a:rPr lang="en-US" sz="1800" b="1" i="0" u="none" strike="noStrike" dirty="0" err="1">
                          <a:solidFill>
                            <a:srgbClr val="000000"/>
                          </a:solidFill>
                          <a:effectLst/>
                          <a:latin typeface="+mj-lt"/>
                        </a:rPr>
                        <a:t>hourly_wages</a:t>
                      </a:r>
                      <a:endParaRPr lang="en-US" sz="1800" b="1" i="0" u="none" strike="noStrike" dirty="0">
                        <a:solidFill>
                          <a:srgbClr val="000000"/>
                        </a:solidFill>
                        <a:effectLst/>
                        <a:latin typeface="+mj-lt"/>
                      </a:endParaRPr>
                    </a:p>
                  </a:txBody>
                  <a:tcPr marL="12700" marR="12700" marT="12700" marB="0" anchor="b"/>
                </a:tc>
                <a:tc>
                  <a:txBody>
                    <a:bodyPr/>
                    <a:lstStyle/>
                    <a:p>
                      <a:pPr algn="ctr" fontAlgn="b"/>
                      <a:r>
                        <a:rPr lang="en-US" sz="1800" b="1" i="0" u="none" strike="noStrike" dirty="0" err="1">
                          <a:solidFill>
                            <a:srgbClr val="000000"/>
                          </a:solidFill>
                          <a:effectLst/>
                          <a:latin typeface="+mj-lt"/>
                        </a:rPr>
                        <a:t>hours_worked</a:t>
                      </a:r>
                      <a:endParaRPr lang="en-US" sz="1800" b="1" i="0" u="none" strike="noStrike" dirty="0">
                        <a:solidFill>
                          <a:srgbClr val="000000"/>
                        </a:solidFill>
                        <a:effectLst/>
                        <a:latin typeface="+mj-lt"/>
                      </a:endParaRPr>
                    </a:p>
                  </a:txBody>
                  <a:tcPr marL="12700" marR="12700" marT="12700" marB="0" anchor="b"/>
                </a:tc>
              </a:tr>
              <a:tr h="608136">
                <a:tc>
                  <a:txBody>
                    <a:bodyPr/>
                    <a:lstStyle/>
                    <a:p>
                      <a:pPr algn="ctr" fontAlgn="b"/>
                      <a:r>
                        <a:rPr lang="en-US" sz="1800" b="0" i="0" u="none" strike="noStrike" dirty="0">
                          <a:solidFill>
                            <a:srgbClr val="000000"/>
                          </a:solidFill>
                          <a:effectLst/>
                          <a:latin typeface="+mj-lt"/>
                        </a:rPr>
                        <a:t>66032075</a:t>
                      </a:r>
                    </a:p>
                  </a:txBody>
                  <a:tcPr marL="12700" marR="12700" marT="12700" marB="0" anchor="b"/>
                </a:tc>
                <a:tc>
                  <a:txBody>
                    <a:bodyPr/>
                    <a:lstStyle/>
                    <a:p>
                      <a:pPr algn="ctr" fontAlgn="b"/>
                      <a:r>
                        <a:rPr lang="en-US" sz="1800" b="0" i="0" u="none" strike="noStrike" dirty="0" smtClean="0">
                          <a:solidFill>
                            <a:srgbClr val="000000"/>
                          </a:solidFill>
                          <a:effectLst/>
                          <a:latin typeface="+mj-lt"/>
                        </a:rPr>
                        <a:t>Don, </a:t>
                      </a:r>
                      <a:r>
                        <a:rPr lang="en-US" sz="1800" b="0" i="0" u="none" strike="noStrike" dirty="0">
                          <a:solidFill>
                            <a:srgbClr val="000000"/>
                          </a:solidFill>
                          <a:effectLst/>
                          <a:latin typeface="+mj-lt"/>
                        </a:rPr>
                        <a:t>Audrey </a:t>
                      </a:r>
                    </a:p>
                  </a:txBody>
                  <a:tcPr marL="12700" marR="12700" marT="12700" marB="0" anchor="b"/>
                </a:tc>
                <a:tc>
                  <a:txBody>
                    <a:bodyPr/>
                    <a:lstStyle/>
                    <a:p>
                      <a:pPr algn="ctr" fontAlgn="b"/>
                      <a:r>
                        <a:rPr lang="en-US" sz="1800" b="0" i="0" u="none" strike="noStrike" dirty="0">
                          <a:solidFill>
                            <a:srgbClr val="000000"/>
                          </a:solidFill>
                          <a:effectLst/>
                          <a:latin typeface="+mj-lt"/>
                        </a:rPr>
                        <a:t>48</a:t>
                      </a:r>
                    </a:p>
                  </a:txBody>
                  <a:tcPr marL="12700" marR="12700" marT="12700" marB="0" anchor="b"/>
                </a:tc>
                <a:tc>
                  <a:txBody>
                    <a:bodyPr/>
                    <a:lstStyle/>
                    <a:p>
                      <a:pPr algn="ctr" fontAlgn="b"/>
                      <a:r>
                        <a:rPr lang="en-US" sz="1800" b="0" i="0" u="none" strike="noStrike">
                          <a:solidFill>
                            <a:srgbClr val="000000"/>
                          </a:solidFill>
                          <a:effectLst/>
                          <a:latin typeface="+mj-lt"/>
                        </a:rPr>
                        <a:t>8</a:t>
                      </a:r>
                    </a:p>
                  </a:txBody>
                  <a:tcPr marL="12700" marR="12700" marT="12700" marB="0" anchor="b"/>
                </a:tc>
                <a:tc>
                  <a:txBody>
                    <a:bodyPr/>
                    <a:lstStyle/>
                    <a:p>
                      <a:pPr algn="ctr" fontAlgn="b"/>
                      <a:r>
                        <a:rPr lang="en-US" sz="1800" b="0" i="0" u="none" strike="noStrike">
                          <a:solidFill>
                            <a:srgbClr val="000000"/>
                          </a:solidFill>
                          <a:effectLst/>
                          <a:latin typeface="+mj-lt"/>
                        </a:rPr>
                        <a:t>20</a:t>
                      </a:r>
                    </a:p>
                  </a:txBody>
                  <a:tcPr marL="12700" marR="12700" marT="12700" marB="0" anchor="b"/>
                </a:tc>
                <a:tc>
                  <a:txBody>
                    <a:bodyPr/>
                    <a:lstStyle/>
                    <a:p>
                      <a:pPr algn="ctr" fontAlgn="b"/>
                      <a:r>
                        <a:rPr lang="en-US" sz="1800" b="0" i="0" u="none" strike="noStrike">
                          <a:solidFill>
                            <a:srgbClr val="000000"/>
                          </a:solidFill>
                          <a:effectLst/>
                          <a:latin typeface="+mj-lt"/>
                        </a:rPr>
                        <a:t>40</a:t>
                      </a:r>
                    </a:p>
                  </a:txBody>
                  <a:tcPr marL="12700" marR="12700" marT="12700" marB="0" anchor="b"/>
                </a:tc>
              </a:tr>
              <a:tr h="608136">
                <a:tc>
                  <a:txBody>
                    <a:bodyPr/>
                    <a:lstStyle/>
                    <a:p>
                      <a:pPr algn="ctr" fontAlgn="b"/>
                      <a:r>
                        <a:rPr lang="en-US" sz="1800" b="0" i="0" u="none" strike="noStrike" dirty="0">
                          <a:solidFill>
                            <a:srgbClr val="000000"/>
                          </a:solidFill>
                          <a:effectLst/>
                          <a:latin typeface="+mj-lt"/>
                        </a:rPr>
                        <a:t>65174889</a:t>
                      </a:r>
                    </a:p>
                  </a:txBody>
                  <a:tcPr marL="12700" marR="12700" marT="12700" marB="0" anchor="b"/>
                </a:tc>
                <a:tc>
                  <a:txBody>
                    <a:bodyPr/>
                    <a:lstStyle/>
                    <a:p>
                      <a:pPr algn="ctr" fontAlgn="b"/>
                      <a:r>
                        <a:rPr lang="en-US" sz="1800" b="0" i="0" u="none" strike="noStrike" dirty="0">
                          <a:solidFill>
                            <a:srgbClr val="000000"/>
                          </a:solidFill>
                          <a:effectLst/>
                          <a:latin typeface="+mj-lt"/>
                        </a:rPr>
                        <a:t>Gastineau, Tony T</a:t>
                      </a:r>
                    </a:p>
                  </a:txBody>
                  <a:tcPr marL="12700" marR="12700" marT="12700" marB="0" anchor="b"/>
                </a:tc>
                <a:tc>
                  <a:txBody>
                    <a:bodyPr/>
                    <a:lstStyle/>
                    <a:p>
                      <a:pPr algn="ctr" fontAlgn="b"/>
                      <a:r>
                        <a:rPr lang="en-US" sz="1800" b="0" i="0" u="none" strike="noStrike" dirty="0">
                          <a:solidFill>
                            <a:srgbClr val="000000"/>
                          </a:solidFill>
                          <a:effectLst/>
                          <a:latin typeface="+mj-lt"/>
                        </a:rPr>
                        <a:t>22</a:t>
                      </a:r>
                    </a:p>
                  </a:txBody>
                  <a:tcPr marL="12700" marR="12700" marT="12700" marB="0" anchor="b"/>
                </a:tc>
                <a:tc>
                  <a:txBody>
                    <a:bodyPr/>
                    <a:lstStyle/>
                    <a:p>
                      <a:pPr algn="ctr" fontAlgn="b"/>
                      <a:r>
                        <a:rPr lang="en-US" sz="1800" b="0" i="0" u="none" strike="noStrike">
                          <a:solidFill>
                            <a:srgbClr val="000000"/>
                          </a:solidFill>
                          <a:effectLst/>
                          <a:latin typeface="+mj-lt"/>
                        </a:rPr>
                        <a:t>8</a:t>
                      </a:r>
                    </a:p>
                  </a:txBody>
                  <a:tcPr marL="12700" marR="12700" marT="12700" marB="0" anchor="b"/>
                </a:tc>
                <a:tc>
                  <a:txBody>
                    <a:bodyPr/>
                    <a:lstStyle/>
                    <a:p>
                      <a:pPr algn="ctr" fontAlgn="b"/>
                      <a:r>
                        <a:rPr lang="en-US" sz="1800" b="0" i="0" u="none" strike="noStrike">
                          <a:solidFill>
                            <a:srgbClr val="000000"/>
                          </a:solidFill>
                          <a:effectLst/>
                          <a:latin typeface="+mj-lt"/>
                        </a:rPr>
                        <a:t>20</a:t>
                      </a:r>
                    </a:p>
                  </a:txBody>
                  <a:tcPr marL="12700" marR="12700" marT="12700" marB="0" anchor="b"/>
                </a:tc>
                <a:tc>
                  <a:txBody>
                    <a:bodyPr/>
                    <a:lstStyle/>
                    <a:p>
                      <a:pPr algn="ctr" fontAlgn="b"/>
                      <a:r>
                        <a:rPr lang="en-US" sz="1800" b="0" i="0" u="none" strike="noStrike">
                          <a:solidFill>
                            <a:srgbClr val="000000"/>
                          </a:solidFill>
                          <a:effectLst/>
                          <a:latin typeface="+mj-lt"/>
                        </a:rPr>
                        <a:t>30</a:t>
                      </a:r>
                    </a:p>
                  </a:txBody>
                  <a:tcPr marL="12700" marR="12700" marT="12700" marB="0" anchor="b"/>
                </a:tc>
              </a:tr>
              <a:tr h="608136">
                <a:tc>
                  <a:txBody>
                    <a:bodyPr/>
                    <a:lstStyle/>
                    <a:p>
                      <a:pPr algn="ctr" fontAlgn="b"/>
                      <a:r>
                        <a:rPr lang="en-US" sz="1800" b="0" i="0" u="none" strike="noStrike">
                          <a:solidFill>
                            <a:srgbClr val="000000"/>
                          </a:solidFill>
                          <a:effectLst/>
                          <a:latin typeface="+mj-lt"/>
                        </a:rPr>
                        <a:t>66486697</a:t>
                      </a:r>
                    </a:p>
                  </a:txBody>
                  <a:tcPr marL="12700" marR="12700" marT="12700" marB="0" anchor="b"/>
                </a:tc>
                <a:tc>
                  <a:txBody>
                    <a:bodyPr/>
                    <a:lstStyle/>
                    <a:p>
                      <a:pPr algn="ctr" fontAlgn="b"/>
                      <a:r>
                        <a:rPr lang="en-US" sz="1800" b="0" i="0" u="none" strike="noStrike" dirty="0" err="1">
                          <a:solidFill>
                            <a:srgbClr val="000000"/>
                          </a:solidFill>
                          <a:effectLst/>
                          <a:latin typeface="+mj-lt"/>
                        </a:rPr>
                        <a:t>Garidelli</a:t>
                      </a:r>
                      <a:r>
                        <a:rPr lang="en-US" sz="1800" b="0" i="0" u="none" strike="noStrike" dirty="0">
                          <a:solidFill>
                            <a:srgbClr val="000000"/>
                          </a:solidFill>
                          <a:effectLst/>
                          <a:latin typeface="+mj-lt"/>
                        </a:rPr>
                        <a:t>, Brett </a:t>
                      </a:r>
                    </a:p>
                  </a:txBody>
                  <a:tcPr marL="12700" marR="12700" marT="12700" marB="0" anchor="b"/>
                </a:tc>
                <a:tc>
                  <a:txBody>
                    <a:bodyPr/>
                    <a:lstStyle/>
                    <a:p>
                      <a:pPr algn="ctr" fontAlgn="b"/>
                      <a:r>
                        <a:rPr lang="en-US" sz="1800" b="0" i="0" u="none" strike="noStrike" dirty="0">
                          <a:solidFill>
                            <a:srgbClr val="000000"/>
                          </a:solidFill>
                          <a:effectLst/>
                          <a:latin typeface="+mj-lt"/>
                        </a:rPr>
                        <a:t>35</a:t>
                      </a:r>
                    </a:p>
                  </a:txBody>
                  <a:tcPr marL="12700" marR="12700" marT="12700" marB="0" anchor="b"/>
                </a:tc>
                <a:tc>
                  <a:txBody>
                    <a:bodyPr/>
                    <a:lstStyle/>
                    <a:p>
                      <a:pPr algn="ctr" fontAlgn="b"/>
                      <a:r>
                        <a:rPr lang="en-US" sz="1800" b="0" i="0" u="none" strike="noStrike" dirty="0">
                          <a:solidFill>
                            <a:srgbClr val="000000"/>
                          </a:solidFill>
                          <a:effectLst/>
                          <a:latin typeface="+mj-lt"/>
                        </a:rPr>
                        <a:t>5</a:t>
                      </a:r>
                    </a:p>
                  </a:txBody>
                  <a:tcPr marL="12700" marR="12700" marT="12700" marB="0" anchor="b"/>
                </a:tc>
                <a:tc>
                  <a:txBody>
                    <a:bodyPr/>
                    <a:lstStyle/>
                    <a:p>
                      <a:pPr algn="ctr" fontAlgn="b"/>
                      <a:r>
                        <a:rPr lang="en-US" sz="1800" b="0" i="0" u="none" strike="noStrike">
                          <a:solidFill>
                            <a:srgbClr val="000000"/>
                          </a:solidFill>
                          <a:effectLst/>
                          <a:latin typeface="+mj-lt"/>
                        </a:rPr>
                        <a:t>14</a:t>
                      </a:r>
                    </a:p>
                  </a:txBody>
                  <a:tcPr marL="12700" marR="12700" marT="12700" marB="0" anchor="b"/>
                </a:tc>
                <a:tc>
                  <a:txBody>
                    <a:bodyPr/>
                    <a:lstStyle/>
                    <a:p>
                      <a:pPr algn="ctr" fontAlgn="b"/>
                      <a:r>
                        <a:rPr lang="en-US" sz="1800" b="0" i="0" u="none" strike="noStrike">
                          <a:solidFill>
                            <a:srgbClr val="000000"/>
                          </a:solidFill>
                          <a:effectLst/>
                          <a:latin typeface="+mj-lt"/>
                        </a:rPr>
                        <a:t>30</a:t>
                      </a:r>
                    </a:p>
                  </a:txBody>
                  <a:tcPr marL="12700" marR="12700" marT="12700" marB="0" anchor="b"/>
                </a:tc>
              </a:tr>
              <a:tr h="608136">
                <a:tc>
                  <a:txBody>
                    <a:bodyPr/>
                    <a:lstStyle/>
                    <a:p>
                      <a:pPr algn="ctr" fontAlgn="b"/>
                      <a:r>
                        <a:rPr lang="en-US" sz="1800" b="0" i="0" u="none" strike="noStrike">
                          <a:solidFill>
                            <a:srgbClr val="000000"/>
                          </a:solidFill>
                          <a:effectLst/>
                          <a:latin typeface="+mj-lt"/>
                        </a:rPr>
                        <a:t>65525723</a:t>
                      </a:r>
                    </a:p>
                  </a:txBody>
                  <a:tcPr marL="12700" marR="12700" marT="12700" marB="0" anchor="b"/>
                </a:tc>
                <a:tc>
                  <a:txBody>
                    <a:bodyPr/>
                    <a:lstStyle/>
                    <a:p>
                      <a:pPr algn="ctr" fontAlgn="b"/>
                      <a:r>
                        <a:rPr lang="en-US" sz="1800" b="0" i="0" u="none" strike="noStrike" dirty="0" err="1">
                          <a:solidFill>
                            <a:srgbClr val="000000"/>
                          </a:solidFill>
                          <a:effectLst/>
                          <a:latin typeface="+mj-lt"/>
                        </a:rPr>
                        <a:t>Spriser</a:t>
                      </a:r>
                      <a:r>
                        <a:rPr lang="en-US" sz="1800" b="0" i="0" u="none" strike="noStrike" dirty="0">
                          <a:solidFill>
                            <a:srgbClr val="000000"/>
                          </a:solidFill>
                          <a:effectLst/>
                          <a:latin typeface="+mj-lt"/>
                        </a:rPr>
                        <a:t>, Morgan </a:t>
                      </a:r>
                    </a:p>
                  </a:txBody>
                  <a:tcPr marL="12700" marR="12700" marT="12700" marB="0" anchor="b"/>
                </a:tc>
                <a:tc>
                  <a:txBody>
                    <a:bodyPr/>
                    <a:lstStyle/>
                    <a:p>
                      <a:pPr algn="ctr" fontAlgn="b"/>
                      <a:r>
                        <a:rPr lang="en-US" sz="1800" b="0" i="0" u="none" strike="noStrike" dirty="0">
                          <a:solidFill>
                            <a:srgbClr val="000000"/>
                          </a:solidFill>
                          <a:effectLst/>
                          <a:latin typeface="+mj-lt"/>
                        </a:rPr>
                        <a:t>35</a:t>
                      </a:r>
                    </a:p>
                  </a:txBody>
                  <a:tcPr marL="12700" marR="12700" marT="12700" marB="0" anchor="b"/>
                </a:tc>
                <a:tc>
                  <a:txBody>
                    <a:bodyPr/>
                    <a:lstStyle/>
                    <a:p>
                      <a:pPr algn="ctr" fontAlgn="b"/>
                      <a:r>
                        <a:rPr lang="en-US" sz="1800" b="0" i="0" u="none" strike="noStrike">
                          <a:solidFill>
                            <a:srgbClr val="000000"/>
                          </a:solidFill>
                          <a:effectLst/>
                          <a:latin typeface="+mj-lt"/>
                        </a:rPr>
                        <a:t>5</a:t>
                      </a:r>
                    </a:p>
                  </a:txBody>
                  <a:tcPr marL="12700" marR="12700" marT="12700" marB="0" anchor="b"/>
                </a:tc>
                <a:tc>
                  <a:txBody>
                    <a:bodyPr/>
                    <a:lstStyle/>
                    <a:p>
                      <a:pPr algn="ctr" fontAlgn="b"/>
                      <a:r>
                        <a:rPr lang="en-US" sz="1800" b="0" i="0" u="none" strike="noStrike" dirty="0">
                          <a:solidFill>
                            <a:srgbClr val="000000"/>
                          </a:solidFill>
                          <a:effectLst/>
                          <a:latin typeface="+mj-lt"/>
                        </a:rPr>
                        <a:t>14</a:t>
                      </a:r>
                    </a:p>
                  </a:txBody>
                  <a:tcPr marL="12700" marR="12700" marT="12700" marB="0" anchor="b"/>
                </a:tc>
                <a:tc>
                  <a:txBody>
                    <a:bodyPr/>
                    <a:lstStyle/>
                    <a:p>
                      <a:pPr algn="ctr" fontAlgn="b"/>
                      <a:r>
                        <a:rPr lang="en-US" sz="1800" b="0" i="0" u="none" strike="noStrike" dirty="0">
                          <a:solidFill>
                            <a:srgbClr val="000000"/>
                          </a:solidFill>
                          <a:effectLst/>
                          <a:latin typeface="+mj-lt"/>
                        </a:rPr>
                        <a:t>32</a:t>
                      </a:r>
                    </a:p>
                  </a:txBody>
                  <a:tcPr marL="12700" marR="12700" marT="12700" marB="0" anchor="b"/>
                </a:tc>
              </a:tr>
              <a:tr h="522590">
                <a:tc>
                  <a:txBody>
                    <a:bodyPr/>
                    <a:lstStyle/>
                    <a:p>
                      <a:pPr algn="ctr" fontAlgn="b"/>
                      <a:r>
                        <a:rPr lang="en-US" sz="1800" b="0" i="0" u="none" strike="noStrike">
                          <a:solidFill>
                            <a:srgbClr val="000000"/>
                          </a:solidFill>
                          <a:effectLst/>
                          <a:latin typeface="+mj-lt"/>
                        </a:rPr>
                        <a:t>90290134</a:t>
                      </a:r>
                    </a:p>
                  </a:txBody>
                  <a:tcPr marL="12700" marR="12700" marT="12700" marB="0" anchor="b"/>
                </a:tc>
                <a:tc>
                  <a:txBody>
                    <a:bodyPr/>
                    <a:lstStyle/>
                    <a:p>
                      <a:pPr algn="ctr" fontAlgn="b"/>
                      <a:r>
                        <a:rPr lang="en-US" sz="1800" b="0" i="0" u="none" strike="noStrike" dirty="0">
                          <a:solidFill>
                            <a:srgbClr val="000000"/>
                          </a:solidFill>
                          <a:effectLst/>
                          <a:latin typeface="+mj-lt"/>
                        </a:rPr>
                        <a:t>Marcus, Al</a:t>
                      </a:r>
                    </a:p>
                  </a:txBody>
                  <a:tcPr marL="12700" marR="12700" marT="12700" marB="0" anchor="b"/>
                </a:tc>
                <a:tc>
                  <a:txBody>
                    <a:bodyPr/>
                    <a:lstStyle/>
                    <a:p>
                      <a:pPr algn="ctr" fontAlgn="b"/>
                      <a:r>
                        <a:rPr lang="en-US" sz="1800" b="0" i="0" u="none" strike="noStrike" dirty="0">
                          <a:solidFill>
                            <a:srgbClr val="000000"/>
                          </a:solidFill>
                          <a:effectLst/>
                          <a:latin typeface="+mj-lt"/>
                        </a:rPr>
                        <a:t>35</a:t>
                      </a:r>
                    </a:p>
                  </a:txBody>
                  <a:tcPr marL="12700" marR="12700" marT="12700" marB="0" anchor="b"/>
                </a:tc>
                <a:tc>
                  <a:txBody>
                    <a:bodyPr/>
                    <a:lstStyle/>
                    <a:p>
                      <a:pPr algn="ctr" fontAlgn="b"/>
                      <a:r>
                        <a:rPr lang="en-US" sz="1800" b="0" i="0" u="none" strike="noStrike" dirty="0">
                          <a:solidFill>
                            <a:srgbClr val="000000"/>
                          </a:solidFill>
                          <a:effectLst/>
                          <a:latin typeface="+mj-lt"/>
                        </a:rPr>
                        <a:t>8</a:t>
                      </a:r>
                    </a:p>
                  </a:txBody>
                  <a:tcPr marL="12700" marR="12700" marT="12700" marB="0" anchor="b"/>
                </a:tc>
                <a:tc>
                  <a:txBody>
                    <a:bodyPr/>
                    <a:lstStyle/>
                    <a:p>
                      <a:pPr algn="ctr" fontAlgn="b"/>
                      <a:r>
                        <a:rPr lang="en-US" sz="1800" b="0" i="0" u="none" strike="noStrike" dirty="0">
                          <a:solidFill>
                            <a:srgbClr val="000000"/>
                          </a:solidFill>
                          <a:effectLst/>
                          <a:latin typeface="+mj-lt"/>
                        </a:rPr>
                        <a:t>20</a:t>
                      </a:r>
                    </a:p>
                  </a:txBody>
                  <a:tcPr marL="12700" marR="12700" marT="12700" marB="0" anchor="b"/>
                </a:tc>
                <a:tc>
                  <a:txBody>
                    <a:bodyPr/>
                    <a:lstStyle/>
                    <a:p>
                      <a:pPr algn="ctr" fontAlgn="b"/>
                      <a:r>
                        <a:rPr lang="en-US" sz="1800" b="0" i="0" u="none" strike="noStrike" dirty="0">
                          <a:solidFill>
                            <a:srgbClr val="000000"/>
                          </a:solidFill>
                          <a:effectLst/>
                          <a:latin typeface="+mj-lt"/>
                        </a:rPr>
                        <a:t>40</a:t>
                      </a:r>
                    </a:p>
                  </a:txBody>
                  <a:tcPr marL="12700" marR="12700" marT="12700" marB="0" anchor="b"/>
                </a:tc>
              </a:tr>
            </a:tbl>
          </a:graphicData>
        </a:graphic>
      </p:graphicFrame>
      <p:sp>
        <p:nvSpPr>
          <p:cNvPr id="6" name="TextBox 5"/>
          <p:cNvSpPr txBox="1"/>
          <p:nvPr/>
        </p:nvSpPr>
        <p:spPr>
          <a:xfrm>
            <a:off x="478590" y="5294366"/>
            <a:ext cx="8208210" cy="1015663"/>
          </a:xfrm>
          <a:prstGeom prst="rect">
            <a:avLst/>
          </a:prstGeom>
          <a:noFill/>
        </p:spPr>
        <p:txBody>
          <a:bodyPr wrap="square" rtlCol="0">
            <a:spAutoFit/>
          </a:bodyPr>
          <a:lstStyle/>
          <a:p>
            <a:r>
              <a:rPr lang="en-US" sz="2000" dirty="0" err="1" smtClean="0"/>
              <a:t>Hourly_Emps</a:t>
            </a:r>
            <a:r>
              <a:rPr lang="en-US" sz="2000" dirty="0" smtClean="0"/>
              <a:t>(</a:t>
            </a:r>
            <a:r>
              <a:rPr lang="en-US" sz="2000" b="1" u="sng" dirty="0" err="1" smtClean="0"/>
              <a:t>ssn</a:t>
            </a:r>
            <a:r>
              <a:rPr lang="en-US" sz="2000" dirty="0" smtClean="0"/>
              <a:t>, name, lot, rating, </a:t>
            </a:r>
            <a:r>
              <a:rPr lang="en-US" sz="2000" dirty="0" err="1" smtClean="0"/>
              <a:t>hourly_wages</a:t>
            </a:r>
            <a:r>
              <a:rPr lang="en-US" sz="2000" dirty="0" smtClean="0"/>
              <a:t>, </a:t>
            </a:r>
            <a:r>
              <a:rPr lang="en-US" sz="2000" dirty="0" err="1" smtClean="0"/>
              <a:t>hours_worked</a:t>
            </a:r>
            <a:r>
              <a:rPr lang="en-US" sz="2000" dirty="0" smtClean="0"/>
              <a:t>)</a:t>
            </a:r>
          </a:p>
          <a:p>
            <a:endParaRPr lang="en-US" sz="2000" dirty="0"/>
          </a:p>
          <a:p>
            <a:r>
              <a:rPr lang="en-US" sz="2000" dirty="0" smtClean="0"/>
              <a:t>Problem: </a:t>
            </a:r>
            <a:r>
              <a:rPr lang="en-US" sz="2000" b="1" dirty="0" err="1" smtClean="0"/>
              <a:t>hourly_wages</a:t>
            </a:r>
            <a:r>
              <a:rPr lang="en-US" sz="2000" dirty="0" smtClean="0"/>
              <a:t> depends on </a:t>
            </a:r>
            <a:r>
              <a:rPr lang="en-US" sz="2000" b="1" dirty="0" smtClean="0"/>
              <a:t>rating</a:t>
            </a:r>
            <a:r>
              <a:rPr lang="en-US" sz="2000" dirty="0" smtClean="0"/>
              <a:t>, but </a:t>
            </a:r>
            <a:r>
              <a:rPr lang="en-US" sz="2000" b="1" dirty="0" smtClean="0"/>
              <a:t>rating</a:t>
            </a:r>
            <a:r>
              <a:rPr lang="en-US" sz="2000" dirty="0" smtClean="0"/>
              <a:t> is not a key.</a:t>
            </a:r>
            <a:endParaRPr lang="en-US" sz="2000" dirty="0"/>
          </a:p>
        </p:txBody>
      </p:sp>
    </p:spTree>
    <p:extLst>
      <p:ext uri="{BB962C8B-B14F-4D97-AF65-F5344CB8AC3E}">
        <p14:creationId xmlns:p14="http://schemas.microsoft.com/office/powerpoint/2010/main" val="172970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Assume the following :</a:t>
            </a:r>
            <a:br>
              <a:rPr lang="en-US"/>
            </a:br>
            <a:endParaRPr lang="en-US"/>
          </a:p>
        </p:txBody>
      </p:sp>
      <p:sp>
        <p:nvSpPr>
          <p:cNvPr id="3" name="Content Placeholder 2"/>
          <p:cNvSpPr>
            <a:spLocks noGrp="1"/>
          </p:cNvSpPr>
          <p:nvPr>
            <p:ph idx="1"/>
          </p:nvPr>
        </p:nvSpPr>
        <p:spPr/>
        <p:txBody>
          <a:bodyPr>
            <a:normAutofit/>
          </a:bodyPr>
          <a:lstStyle/>
          <a:p>
            <a:pPr lvl="0"/>
            <a:r>
              <a:rPr lang="en-US"/>
              <a:t>Pharmacist_ID and  Drug_Name determine the Quantity</a:t>
            </a:r>
          </a:p>
          <a:p>
            <a:pPr lvl="0"/>
            <a:r>
              <a:rPr lang="en-US"/>
              <a:t>Pharmacist_ID determines Availability </a:t>
            </a:r>
          </a:p>
          <a:p>
            <a:pPr lvl="0"/>
            <a:r>
              <a:rPr lang="en-US"/>
              <a:t>Pharmacist_ID determines Zipcode </a:t>
            </a:r>
          </a:p>
          <a:p>
            <a:pPr lvl="0"/>
            <a:r>
              <a:rPr lang="en-US"/>
              <a:t>Zipcode determines Availability </a:t>
            </a:r>
          </a:p>
        </p:txBody>
      </p:sp>
      <p:sp>
        <p:nvSpPr>
          <p:cNvPr id="4" name="Slide Number Placeholder 3"/>
          <p:cNvSpPr>
            <a:spLocks noGrp="1"/>
          </p:cNvSpPr>
          <p:nvPr>
            <p:ph type="sldNum" sz="quarter" idx="12"/>
          </p:nvPr>
        </p:nvSpPr>
        <p:spPr/>
        <p:txBody>
          <a:bodyPr/>
          <a:lstStyle/>
          <a:p>
            <a:fld id="{DD3C1790-F194-8D42-AAF4-3ACC97B81B4D}" type="slidenum">
              <a:rPr lang="en-US"/>
              <a:t>30</a:t>
            </a:fld>
            <a:endParaRPr lang="en-US"/>
          </a:p>
        </p:txBody>
      </p:sp>
    </p:spTree>
    <p:extLst>
      <p:ext uri="{BB962C8B-B14F-4D97-AF65-F5344CB8AC3E}">
        <p14:creationId xmlns:p14="http://schemas.microsoft.com/office/powerpoint/2010/main" val="169663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a:t>What combination of tables that would create a relational database of 3NF?  </a:t>
            </a:r>
            <a:r>
              <a:rPr lang="en-US" sz="1800"/>
              <a:t/>
            </a:r>
            <a:br>
              <a:rPr lang="en-US" sz="1800"/>
            </a:br>
            <a:endParaRPr lang="en-US" sz="1800"/>
          </a:p>
        </p:txBody>
      </p:sp>
      <p:sp>
        <p:nvSpPr>
          <p:cNvPr id="4" name="TextBox 3"/>
          <p:cNvSpPr txBox="1"/>
          <p:nvPr/>
        </p:nvSpPr>
        <p:spPr>
          <a:xfrm>
            <a:off x="550067" y="904497"/>
            <a:ext cx="6324787" cy="5816978"/>
          </a:xfrm>
          <a:prstGeom prst="rect">
            <a:avLst/>
          </a:prstGeom>
          <a:noFill/>
        </p:spPr>
        <p:txBody>
          <a:bodyPr wrap="square" rtlCol="0">
            <a:spAutoFit/>
          </a:bodyPr>
          <a:lstStyle/>
          <a:p>
            <a:pPr lvl="0"/>
            <a:r>
              <a:rPr lang="en-US"/>
              <a:t>A) </a:t>
            </a:r>
          </a:p>
          <a:p>
            <a:pPr lvl="0"/>
            <a:r>
              <a:rPr lang="en-US"/>
              <a:t>Pharmacist_Tabl (Pharmacist_ID,Availability,Zipcode,Quantity); </a:t>
            </a:r>
          </a:p>
          <a:p>
            <a:pPr lvl="0"/>
            <a:r>
              <a:rPr lang="en-US"/>
              <a:t>Drug_Table(Pharmacist_ID,Drug_Name)</a:t>
            </a:r>
          </a:p>
          <a:p>
            <a:pPr lvl="0"/>
            <a:endParaRPr lang="en-US"/>
          </a:p>
          <a:p>
            <a:pPr lvl="0"/>
            <a:r>
              <a:rPr lang="en-US"/>
              <a:t>B) </a:t>
            </a:r>
          </a:p>
          <a:p>
            <a:pPr lvl="0"/>
            <a:r>
              <a:rPr lang="en-US"/>
              <a:t>Pharmacist_Zipcode (Pharmacist_ID, Zipcode); Zipcode_Availability (Zipcode, Availability);</a:t>
            </a:r>
          </a:p>
          <a:p>
            <a:pPr lvl="0"/>
            <a:r>
              <a:rPr lang="en-US"/>
              <a:t>Pharmacist_Table(Pharmacist_ID,Availability,Zipcode) and Drug_Table(Pharmacist_ID,Drug_Name,Quantity)</a:t>
            </a:r>
          </a:p>
          <a:p>
            <a:pPr lvl="0"/>
            <a:endParaRPr lang="en-US"/>
          </a:p>
          <a:p>
            <a:pPr lvl="0"/>
            <a:r>
              <a:rPr lang="en-US"/>
              <a:t>C) </a:t>
            </a:r>
          </a:p>
          <a:p>
            <a:pPr lvl="0"/>
            <a:r>
              <a:rPr lang="en-US"/>
              <a:t>Pharmacist_ID (Pharmacist_ID, Pharmacist_name) </a:t>
            </a:r>
          </a:p>
          <a:p>
            <a:pPr lvl="0"/>
            <a:r>
              <a:rPr lang="en-US"/>
              <a:t>Pharmacist_Zipcode (Pharmacist_ID, Zipcode) Zipcode_Availability (Zipcode, Availability)</a:t>
            </a:r>
          </a:p>
          <a:p>
            <a:pPr lvl="0"/>
            <a:r>
              <a:rPr lang="en-US"/>
              <a:t>Pharmacist_Table(Pharmacist_ID, Availability,Zipcode) and Drug_Table(Pharmacist_ID,Drug_Name,Quantity) </a:t>
            </a:r>
            <a:endParaRPr lang="en-US" i="1"/>
          </a:p>
          <a:p>
            <a:pPr lvl="0"/>
            <a:endParaRPr lang="en-US" b="1"/>
          </a:p>
          <a:p>
            <a:pPr lvl="0"/>
            <a:r>
              <a:rPr lang="en-US"/>
              <a:t>D) None of the above</a:t>
            </a:r>
          </a:p>
          <a:p>
            <a:pPr lvl="0"/>
            <a:endParaRPr lang="en-US"/>
          </a:p>
          <a:p>
            <a:pPr lvl="0"/>
            <a:r>
              <a:rPr lang="en-US"/>
              <a:t>E) B &amp; C only</a:t>
            </a:r>
          </a:p>
          <a:p>
            <a:endParaRPr lang="en-US" sz="1200"/>
          </a:p>
        </p:txBody>
      </p:sp>
      <p:sp>
        <p:nvSpPr>
          <p:cNvPr id="3" name="Slide Number Placeholder 2"/>
          <p:cNvSpPr>
            <a:spLocks noGrp="1"/>
          </p:cNvSpPr>
          <p:nvPr>
            <p:ph type="sldNum" sz="quarter" idx="12"/>
          </p:nvPr>
        </p:nvSpPr>
        <p:spPr/>
        <p:txBody>
          <a:bodyPr/>
          <a:lstStyle/>
          <a:p>
            <a:fld id="{DD3C1790-F194-8D42-AAF4-3ACC97B81B4D}" type="slidenum">
              <a:rPr lang="en-US"/>
              <a:t>31</a:t>
            </a:fld>
            <a:endParaRPr lang="en-US"/>
          </a:p>
        </p:txBody>
      </p:sp>
    </p:spTree>
    <p:extLst>
      <p:ext uri="{BB962C8B-B14F-4D97-AF65-F5344CB8AC3E}">
        <p14:creationId xmlns:p14="http://schemas.microsoft.com/office/powerpoint/2010/main" val="1681394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this in 3NF?  (Choice A)</a:t>
            </a:r>
          </a:p>
        </p:txBody>
      </p:sp>
      <p:sp>
        <p:nvSpPr>
          <p:cNvPr id="3" name="Content Placeholder 2"/>
          <p:cNvSpPr>
            <a:spLocks noGrp="1"/>
          </p:cNvSpPr>
          <p:nvPr>
            <p:ph idx="1"/>
          </p:nvPr>
        </p:nvSpPr>
        <p:spPr/>
        <p:txBody>
          <a:bodyPr>
            <a:normAutofit fontScale="77500" lnSpcReduction="20000"/>
          </a:bodyPr>
          <a:lstStyle/>
          <a:p>
            <a:pPr lvl="0"/>
            <a:endParaRPr lang="en-US"/>
          </a:p>
          <a:p>
            <a:pPr lvl="0"/>
            <a:r>
              <a:rPr lang="en-US" sz="4600"/>
              <a:t>Pharmacist_Table(Pharmacist_ID,Availability,Zipcode,Quantity);</a:t>
            </a:r>
          </a:p>
          <a:p>
            <a:pPr lvl="0"/>
            <a:endParaRPr lang="en-US" sz="4600"/>
          </a:p>
          <a:p>
            <a:pPr lvl="0"/>
            <a:r>
              <a:rPr lang="en-US" sz="4600"/>
              <a:t>Drug_Table(Pharmacist_ID,Drug_Name)</a:t>
            </a:r>
          </a:p>
          <a:p>
            <a:pPr marL="0" indent="0">
              <a:buNone/>
            </a:pPr>
            <a:endParaRPr lang="en-US" sz="2800"/>
          </a:p>
          <a:p>
            <a:pPr marL="0" lvl="0" indent="0">
              <a:buNone/>
            </a:pPr>
            <a:r>
              <a:rPr lang="en-US" sz="2800"/>
              <a:t>Functional Dependencies</a:t>
            </a:r>
          </a:p>
          <a:p>
            <a:pPr lvl="0"/>
            <a:r>
              <a:rPr lang="en-US" sz="2800"/>
              <a:t>Pharmacist_ID and  Drug_Name determine the Quantity</a:t>
            </a:r>
          </a:p>
          <a:p>
            <a:pPr lvl="0"/>
            <a:r>
              <a:rPr lang="en-US" sz="2800"/>
              <a:t>Pharmacist_ID determines Availability </a:t>
            </a:r>
          </a:p>
          <a:p>
            <a:pPr lvl="0"/>
            <a:r>
              <a:rPr lang="en-US" sz="2800"/>
              <a:t>Pharmacist_ID determines Zipcode </a:t>
            </a:r>
          </a:p>
          <a:p>
            <a:pPr lvl="0"/>
            <a:r>
              <a:rPr lang="en-US" sz="2800"/>
              <a:t>Zipcode determines Availability </a:t>
            </a:r>
          </a:p>
          <a:p>
            <a:endParaRPr lang="en-US"/>
          </a:p>
        </p:txBody>
      </p:sp>
      <p:sp>
        <p:nvSpPr>
          <p:cNvPr id="4" name="Slide Number Placeholder 3"/>
          <p:cNvSpPr>
            <a:spLocks noGrp="1"/>
          </p:cNvSpPr>
          <p:nvPr>
            <p:ph type="sldNum" sz="quarter" idx="12"/>
          </p:nvPr>
        </p:nvSpPr>
        <p:spPr/>
        <p:txBody>
          <a:bodyPr/>
          <a:lstStyle/>
          <a:p>
            <a:fld id="{DD3C1790-F194-8D42-AAF4-3ACC97B81B4D}" type="slidenum">
              <a:rPr lang="en-US"/>
              <a:t>32</a:t>
            </a:fld>
            <a:endParaRPr lang="en-US"/>
          </a:p>
        </p:txBody>
      </p:sp>
    </p:spTree>
    <p:extLst>
      <p:ext uri="{BB962C8B-B14F-4D97-AF65-F5344CB8AC3E}">
        <p14:creationId xmlns:p14="http://schemas.microsoft.com/office/powerpoint/2010/main" val="2539172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this in 3NF?  (Choice B)</a:t>
            </a:r>
          </a:p>
        </p:txBody>
      </p:sp>
      <p:sp>
        <p:nvSpPr>
          <p:cNvPr id="3" name="Content Placeholder 2"/>
          <p:cNvSpPr>
            <a:spLocks noGrp="1"/>
          </p:cNvSpPr>
          <p:nvPr>
            <p:ph idx="1"/>
          </p:nvPr>
        </p:nvSpPr>
        <p:spPr/>
        <p:txBody>
          <a:bodyPr>
            <a:normAutofit fontScale="62500" lnSpcReduction="20000"/>
          </a:bodyPr>
          <a:lstStyle/>
          <a:p>
            <a:pPr marL="0" lvl="0" indent="0">
              <a:buNone/>
            </a:pPr>
            <a:r>
              <a:rPr lang="en-US" sz="5100"/>
              <a:t>Pharmacist_Zipcode (Pharmacist_ID, Zipcode); </a:t>
            </a:r>
          </a:p>
          <a:p>
            <a:pPr marL="0" lvl="0" indent="0">
              <a:buNone/>
            </a:pPr>
            <a:endParaRPr lang="en-US" sz="5100"/>
          </a:p>
          <a:p>
            <a:pPr marL="0" lvl="0" indent="0">
              <a:buNone/>
            </a:pPr>
            <a:r>
              <a:rPr lang="en-US" sz="5100"/>
              <a:t>Zipcode_Availability (Zipcode, Availability);</a:t>
            </a:r>
          </a:p>
          <a:p>
            <a:pPr marL="0" lvl="0" indent="0">
              <a:buNone/>
            </a:pPr>
            <a:endParaRPr lang="en-US" sz="5100"/>
          </a:p>
          <a:p>
            <a:pPr marL="0" lvl="0" indent="0">
              <a:buNone/>
            </a:pPr>
            <a:r>
              <a:rPr lang="en-US" sz="5100"/>
              <a:t>Pharmacist_Table(Pharmacist_ID,Availability,Zipcode) and </a:t>
            </a:r>
          </a:p>
          <a:p>
            <a:pPr marL="0" lvl="0" indent="0">
              <a:buNone/>
            </a:pPr>
            <a:endParaRPr lang="en-US" sz="5100"/>
          </a:p>
          <a:p>
            <a:pPr marL="0" lvl="0" indent="0">
              <a:buNone/>
            </a:pPr>
            <a:r>
              <a:rPr lang="en-US" sz="5100"/>
              <a:t>Drug_Table(Pharmacist_ID,Drug_Name,Quantity)</a:t>
            </a:r>
          </a:p>
          <a:p>
            <a:pPr lvl="0"/>
            <a:endParaRPr lang="en-US" sz="4000"/>
          </a:p>
        </p:txBody>
      </p:sp>
      <p:sp>
        <p:nvSpPr>
          <p:cNvPr id="4" name="Slide Number Placeholder 3"/>
          <p:cNvSpPr>
            <a:spLocks noGrp="1"/>
          </p:cNvSpPr>
          <p:nvPr>
            <p:ph type="sldNum" sz="quarter" idx="12"/>
          </p:nvPr>
        </p:nvSpPr>
        <p:spPr/>
        <p:txBody>
          <a:bodyPr/>
          <a:lstStyle/>
          <a:p>
            <a:fld id="{DD3C1790-F194-8D42-AAF4-3ACC97B81B4D}" type="slidenum">
              <a:rPr lang="en-US"/>
              <a:t>33</a:t>
            </a:fld>
            <a:endParaRPr lang="en-US"/>
          </a:p>
        </p:txBody>
      </p:sp>
    </p:spTree>
    <p:extLst>
      <p:ext uri="{BB962C8B-B14F-4D97-AF65-F5344CB8AC3E}">
        <p14:creationId xmlns:p14="http://schemas.microsoft.com/office/powerpoint/2010/main" val="27203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think in Sets</a:t>
            </a:r>
            <a:endParaRPr lang="en-US" dirty="0"/>
          </a:p>
        </p:txBody>
      </p:sp>
      <p:sp>
        <p:nvSpPr>
          <p:cNvPr id="3" name="Subtitle 2"/>
          <p:cNvSpPr>
            <a:spLocks noGrp="1"/>
          </p:cNvSpPr>
          <p:nvPr>
            <p:ph type="subTitle" idx="1"/>
          </p:nvPr>
        </p:nvSpPr>
        <p:spPr/>
        <p:txBody>
          <a:bodyPr/>
          <a:lstStyle/>
          <a:p>
            <a:r>
              <a:rPr lang="en-US" dirty="0" smtClean="0"/>
              <a:t>Patterns in SQL</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34</a:t>
            </a:fld>
            <a:endParaRPr lang="en-US"/>
          </a:p>
        </p:txBody>
      </p:sp>
    </p:spTree>
    <p:extLst>
      <p:ext uri="{BB962C8B-B14F-4D97-AF65-F5344CB8AC3E}">
        <p14:creationId xmlns:p14="http://schemas.microsoft.com/office/powerpoint/2010/main" val="1091353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and Relational model*</a:t>
            </a:r>
            <a:endParaRPr lang="en-US" dirty="0"/>
          </a:p>
        </p:txBody>
      </p:sp>
      <p:sp>
        <p:nvSpPr>
          <p:cNvPr id="3" name="Content Placeholder 2"/>
          <p:cNvSpPr>
            <a:spLocks noGrp="1"/>
          </p:cNvSpPr>
          <p:nvPr>
            <p:ph idx="1"/>
          </p:nvPr>
        </p:nvSpPr>
        <p:spPr>
          <a:xfrm>
            <a:off x="570831" y="3064042"/>
            <a:ext cx="8229600" cy="4525963"/>
          </a:xfrm>
        </p:spPr>
        <p:txBody>
          <a:bodyPr/>
          <a:lstStyle/>
          <a:p>
            <a:endParaRPr lang="en-US" dirty="0" smtClean="0"/>
          </a:p>
          <a:p>
            <a:r>
              <a:rPr lang="en-US" sz="1800" dirty="0" smtClean="0"/>
              <a:t>SQL: Structured Query Language</a:t>
            </a:r>
          </a:p>
          <a:p>
            <a:r>
              <a:rPr lang="en-US" sz="1800" dirty="0" smtClean="0"/>
              <a:t>Relational theory operates on a set. </a:t>
            </a:r>
          </a:p>
          <a:p>
            <a:pPr lvl="1"/>
            <a:r>
              <a:rPr lang="en-US" sz="1800" dirty="0" smtClean="0"/>
              <a:t>Identify and return data that matches criteria</a:t>
            </a:r>
          </a:p>
          <a:p>
            <a:r>
              <a:rPr lang="en-US" sz="1800" dirty="0" smtClean="0"/>
              <a:t>Relational theory knows nothing about:</a:t>
            </a:r>
          </a:p>
          <a:p>
            <a:pPr lvl="1"/>
            <a:r>
              <a:rPr lang="en-US" sz="1800" dirty="0" smtClean="0"/>
              <a:t> Ordering of items in the set</a:t>
            </a:r>
          </a:p>
          <a:p>
            <a:pPr lvl="1"/>
            <a:r>
              <a:rPr lang="en-US" sz="1800" dirty="0" smtClean="0"/>
              <a:t>Statistical or aggregate functions: Max, </a:t>
            </a:r>
            <a:r>
              <a:rPr lang="en-US" sz="1800" dirty="0" err="1" smtClean="0"/>
              <a:t>Avg</a:t>
            </a:r>
            <a:r>
              <a:rPr lang="en-US" sz="1800" dirty="0" smtClean="0"/>
              <a:t>, Min, etc.</a:t>
            </a:r>
          </a:p>
        </p:txBody>
      </p:sp>
      <p:sp>
        <p:nvSpPr>
          <p:cNvPr id="4" name="Rectangle 3"/>
          <p:cNvSpPr/>
          <p:nvPr/>
        </p:nvSpPr>
        <p:spPr>
          <a:xfrm>
            <a:off x="949158" y="1497263"/>
            <a:ext cx="2967789" cy="8422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Reporting Requirements</a:t>
            </a:r>
            <a:endParaRPr lang="en-US" dirty="0"/>
          </a:p>
        </p:txBody>
      </p:sp>
      <p:sp>
        <p:nvSpPr>
          <p:cNvPr id="5" name="Oval 4"/>
          <p:cNvSpPr/>
          <p:nvPr/>
        </p:nvSpPr>
        <p:spPr>
          <a:xfrm>
            <a:off x="4384842" y="1677737"/>
            <a:ext cx="2185737" cy="8823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Relational Theory</a:t>
            </a:r>
            <a:endParaRPr lang="en-US" dirty="0"/>
          </a:p>
        </p:txBody>
      </p:sp>
      <p:sp>
        <p:nvSpPr>
          <p:cNvPr id="6" name="Rectangle 5"/>
          <p:cNvSpPr/>
          <p:nvPr/>
        </p:nvSpPr>
        <p:spPr>
          <a:xfrm>
            <a:off x="6797842" y="2219158"/>
            <a:ext cx="1818105" cy="4879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Implementation</a:t>
            </a:r>
            <a:endParaRPr lang="en-US" dirty="0"/>
          </a:p>
        </p:txBody>
      </p:sp>
      <p:cxnSp>
        <p:nvCxnSpPr>
          <p:cNvPr id="8" name="Elbow Connector 7"/>
          <p:cNvCxnSpPr>
            <a:stCxn id="4" idx="2"/>
            <a:endCxn id="5" idx="4"/>
          </p:cNvCxnSpPr>
          <p:nvPr/>
        </p:nvCxnSpPr>
        <p:spPr>
          <a:xfrm rot="16200000" flipH="1">
            <a:off x="3845093" y="927434"/>
            <a:ext cx="220579" cy="3044658"/>
          </a:xfrm>
          <a:prstGeom prst="bentConnector3">
            <a:avLst>
              <a:gd name="adj1" fmla="val 203636"/>
            </a:avLst>
          </a:prstGeom>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5" idx="5"/>
            <a:endCxn id="6" idx="2"/>
          </p:cNvCxnSpPr>
          <p:nvPr/>
        </p:nvCxnSpPr>
        <p:spPr>
          <a:xfrm rot="16200000" flipH="1">
            <a:off x="6840558" y="1840768"/>
            <a:ext cx="276264" cy="1456410"/>
          </a:xfrm>
          <a:prstGeom prst="bentConnector3">
            <a:avLst>
              <a:gd name="adj1" fmla="val 182747"/>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55210" y="2453384"/>
            <a:ext cx="1129632" cy="369332"/>
          </a:xfrm>
          <a:prstGeom prst="rect">
            <a:avLst/>
          </a:prstGeom>
          <a:noFill/>
        </p:spPr>
        <p:txBody>
          <a:bodyPr wrap="square" rtlCol="0">
            <a:spAutoFit/>
          </a:bodyPr>
          <a:lstStyle/>
          <a:p>
            <a:r>
              <a:rPr lang="en-US" dirty="0" smtClean="0"/>
              <a:t>SQL</a:t>
            </a:r>
            <a:endParaRPr lang="en-US" dirty="0"/>
          </a:p>
        </p:txBody>
      </p:sp>
      <p:sp>
        <p:nvSpPr>
          <p:cNvPr id="12" name="TextBox 11"/>
          <p:cNvSpPr txBox="1"/>
          <p:nvPr/>
        </p:nvSpPr>
        <p:spPr>
          <a:xfrm>
            <a:off x="6308557" y="2879376"/>
            <a:ext cx="1993231" cy="369332"/>
          </a:xfrm>
          <a:prstGeom prst="rect">
            <a:avLst/>
          </a:prstGeom>
          <a:noFill/>
        </p:spPr>
        <p:txBody>
          <a:bodyPr wrap="square" rtlCol="0">
            <a:spAutoFit/>
          </a:bodyPr>
          <a:lstStyle/>
          <a:p>
            <a:r>
              <a:rPr lang="en-US" dirty="0" smtClean="0"/>
              <a:t>Database optimizer</a:t>
            </a:r>
            <a:endParaRPr lang="en-US" dirty="0"/>
          </a:p>
        </p:txBody>
      </p:sp>
      <p:sp>
        <p:nvSpPr>
          <p:cNvPr id="13" name="Slide Number Placeholder 12"/>
          <p:cNvSpPr>
            <a:spLocks noGrp="1"/>
          </p:cNvSpPr>
          <p:nvPr>
            <p:ph type="sldNum" sz="quarter" idx="12"/>
          </p:nvPr>
        </p:nvSpPr>
        <p:spPr/>
        <p:txBody>
          <a:bodyPr/>
          <a:lstStyle/>
          <a:p>
            <a:fld id="{C76804DE-2187-BC43-BADC-28719E08053B}" type="slidenum">
              <a:rPr lang="en-US" smtClean="0"/>
              <a:t>35</a:t>
            </a:fld>
            <a:endParaRPr lang="en-US"/>
          </a:p>
        </p:txBody>
      </p:sp>
      <p:sp>
        <p:nvSpPr>
          <p:cNvPr id="15" name="TextBox 14"/>
          <p:cNvSpPr txBox="1"/>
          <p:nvPr/>
        </p:nvSpPr>
        <p:spPr>
          <a:xfrm>
            <a:off x="2676" y="6443242"/>
            <a:ext cx="8872411" cy="307777"/>
          </a:xfrm>
          <a:prstGeom prst="rect">
            <a:avLst/>
          </a:prstGeom>
          <a:noFill/>
        </p:spPr>
        <p:txBody>
          <a:bodyPr wrap="square" rtlCol="0">
            <a:spAutoFit/>
          </a:bodyPr>
          <a:lstStyle/>
          <a:p>
            <a:r>
              <a:rPr lang="en-US" sz="1400" dirty="0" smtClean="0"/>
              <a:t>*Based on </a:t>
            </a:r>
            <a:r>
              <a:rPr lang="en-US" sz="1400" dirty="0" err="1" smtClean="0"/>
              <a:t>ch.</a:t>
            </a:r>
            <a:r>
              <a:rPr lang="en-US" sz="1400" dirty="0" smtClean="0"/>
              <a:t> 4 of </a:t>
            </a:r>
            <a:r>
              <a:rPr lang="en-US" sz="1400" i="1" dirty="0" smtClean="0"/>
              <a:t>Art of SQL, </a:t>
            </a:r>
            <a:r>
              <a:rPr lang="en-US" sz="1400" dirty="0"/>
              <a:t>by </a:t>
            </a:r>
            <a:r>
              <a:rPr lang="en-US" sz="1400" dirty="0" err="1"/>
              <a:t>Stephane</a:t>
            </a:r>
            <a:r>
              <a:rPr lang="en-US" sz="1400" dirty="0"/>
              <a:t> </a:t>
            </a:r>
            <a:r>
              <a:rPr lang="en-US" sz="1400" dirty="0" err="1"/>
              <a:t>Faroult</a:t>
            </a:r>
            <a:r>
              <a:rPr lang="en-US" sz="1400" dirty="0"/>
              <a:t>, 1st edition (publication date: March 1, 2006</a:t>
            </a:r>
            <a:r>
              <a:rPr lang="en-US" sz="1400" dirty="0" smtClean="0"/>
              <a:t>). See Fig. 4-1. </a:t>
            </a:r>
            <a:endParaRPr lang="en-US" sz="1400" dirty="0"/>
          </a:p>
        </p:txBody>
      </p:sp>
    </p:spTree>
    <p:extLst>
      <p:ext uri="{BB962C8B-B14F-4D97-AF65-F5344CB8AC3E}">
        <p14:creationId xmlns:p14="http://schemas.microsoft.com/office/powerpoint/2010/main" val="259082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model and query optimization</a:t>
            </a:r>
            <a:endParaRPr lang="en-US" dirty="0"/>
          </a:p>
        </p:txBody>
      </p:sp>
      <p:sp>
        <p:nvSpPr>
          <p:cNvPr id="3" name="Content Placeholder 2"/>
          <p:cNvSpPr>
            <a:spLocks noGrp="1"/>
          </p:cNvSpPr>
          <p:nvPr>
            <p:ph idx="1"/>
          </p:nvPr>
        </p:nvSpPr>
        <p:spPr/>
        <p:txBody>
          <a:bodyPr/>
          <a:lstStyle/>
          <a:p>
            <a:r>
              <a:rPr lang="en-US" sz="2400" dirty="0"/>
              <a:t>As long as we are in the “relational world”, relational theory </a:t>
            </a:r>
            <a:r>
              <a:rPr lang="en-US" sz="2400" dirty="0" smtClean="0"/>
              <a:t>guides </a:t>
            </a:r>
            <a:r>
              <a:rPr lang="en-US" sz="2400" dirty="0"/>
              <a:t>the optimizer. </a:t>
            </a:r>
          </a:p>
          <a:p>
            <a:pPr lvl="1"/>
            <a:r>
              <a:rPr lang="en-US" sz="2000" dirty="0"/>
              <a:t>Transforms the theory into its optimal equivalent. </a:t>
            </a:r>
            <a:endParaRPr lang="en-US" dirty="0"/>
          </a:p>
          <a:p>
            <a:r>
              <a:rPr lang="en-US" sz="2400" dirty="0" smtClean="0"/>
              <a:t>Relational transformations based on strong mathematical foundations. </a:t>
            </a:r>
          </a:p>
        </p:txBody>
      </p:sp>
      <p:sp>
        <p:nvSpPr>
          <p:cNvPr id="4" name="Oval 3"/>
          <p:cNvSpPr/>
          <p:nvPr/>
        </p:nvSpPr>
        <p:spPr>
          <a:xfrm>
            <a:off x="4144211" y="3950369"/>
            <a:ext cx="1122948" cy="10293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sp>
        <p:nvSpPr>
          <p:cNvPr id="5" name="Oval 4"/>
          <p:cNvSpPr/>
          <p:nvPr/>
        </p:nvSpPr>
        <p:spPr>
          <a:xfrm>
            <a:off x="3568030" y="3836069"/>
            <a:ext cx="2574757" cy="1752600"/>
          </a:xfrm>
          <a:prstGeom prst="ellipse">
            <a:avLst/>
          </a:prstGeom>
          <a:solidFill>
            <a:schemeClr val="tx2">
              <a:lumMod val="40000"/>
              <a:lumOff val="60000"/>
              <a:alpha val="1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Relational Filter</a:t>
            </a:r>
            <a:endParaRPr lang="en-US" dirty="0">
              <a:solidFill>
                <a:schemeClr val="tx1"/>
              </a:solidFill>
            </a:endParaRPr>
          </a:p>
        </p:txBody>
      </p:sp>
      <p:sp>
        <p:nvSpPr>
          <p:cNvPr id="6" name="Oval 5"/>
          <p:cNvSpPr/>
          <p:nvPr/>
        </p:nvSpPr>
        <p:spPr>
          <a:xfrm>
            <a:off x="3101472" y="3552743"/>
            <a:ext cx="3582739" cy="2533316"/>
          </a:xfrm>
          <a:prstGeom prst="ellipse">
            <a:avLst/>
          </a:prstGeom>
          <a:solidFill>
            <a:schemeClr val="tx2">
              <a:lumMod val="20000"/>
              <a:lumOff val="80000"/>
              <a:alpha val="1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sz="1600" dirty="0" smtClean="0">
              <a:solidFill>
                <a:schemeClr val="tx1"/>
              </a:solidFill>
            </a:endParaRPr>
          </a:p>
          <a:p>
            <a:pPr algn="ctr"/>
            <a:r>
              <a:rPr lang="en-US" sz="1400" dirty="0" smtClean="0">
                <a:solidFill>
                  <a:schemeClr val="tx1"/>
                </a:solidFill>
              </a:rPr>
              <a:t>Non-Relational finishing touches</a:t>
            </a:r>
            <a:endParaRPr lang="en-US" sz="1400" dirty="0">
              <a:solidFill>
                <a:schemeClr val="tx1"/>
              </a:solidFill>
            </a:endParaRPr>
          </a:p>
        </p:txBody>
      </p:sp>
      <p:sp>
        <p:nvSpPr>
          <p:cNvPr id="7" name="Slide Number Placeholder 6"/>
          <p:cNvSpPr>
            <a:spLocks noGrp="1"/>
          </p:cNvSpPr>
          <p:nvPr>
            <p:ph type="sldNum" sz="quarter" idx="12"/>
          </p:nvPr>
        </p:nvSpPr>
        <p:spPr/>
        <p:txBody>
          <a:bodyPr/>
          <a:lstStyle/>
          <a:p>
            <a:fld id="{C76804DE-2187-BC43-BADC-28719E08053B}" type="slidenum">
              <a:rPr lang="en-US" smtClean="0"/>
              <a:t>36</a:t>
            </a:fld>
            <a:endParaRPr lang="en-US"/>
          </a:p>
        </p:txBody>
      </p:sp>
    </p:spTree>
    <p:extLst>
      <p:ext uri="{BB962C8B-B14F-4D97-AF65-F5344CB8AC3E}">
        <p14:creationId xmlns:p14="http://schemas.microsoft.com/office/powerpoint/2010/main" val="40094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5059947" y="3641825"/>
            <a:ext cx="3445042" cy="2848543"/>
          </a:xfrm>
          <a:prstGeom prst="rect">
            <a:avLst/>
          </a:prstGeom>
          <a:noFill/>
          <a:ln>
            <a:noFill/>
          </a:ln>
        </p:spPr>
      </p:pic>
      <p:sp>
        <p:nvSpPr>
          <p:cNvPr id="2" name="Title 1"/>
          <p:cNvSpPr>
            <a:spLocks noGrp="1"/>
          </p:cNvSpPr>
          <p:nvPr>
            <p:ph type="title"/>
          </p:nvPr>
        </p:nvSpPr>
        <p:spPr/>
        <p:txBody>
          <a:bodyPr>
            <a:normAutofit fontScale="90000"/>
          </a:bodyPr>
          <a:lstStyle/>
          <a:p>
            <a:r>
              <a:rPr lang="en-US" dirty="0" smtClean="0"/>
              <a:t>Relational model and query optimization*</a:t>
            </a:r>
            <a:endParaRPr lang="en-US" dirty="0"/>
          </a:p>
        </p:txBody>
      </p:sp>
      <p:sp>
        <p:nvSpPr>
          <p:cNvPr id="3" name="Content Placeholder 2"/>
          <p:cNvSpPr>
            <a:spLocks noGrp="1"/>
          </p:cNvSpPr>
          <p:nvPr>
            <p:ph idx="1"/>
          </p:nvPr>
        </p:nvSpPr>
        <p:spPr/>
        <p:txBody>
          <a:bodyPr>
            <a:normAutofit/>
          </a:bodyPr>
          <a:lstStyle/>
          <a:p>
            <a:r>
              <a:rPr lang="en-US" sz="1800" dirty="0"/>
              <a:t>As long as we are in the “relational world”, relational theory can guide the optimizer. </a:t>
            </a:r>
          </a:p>
          <a:p>
            <a:pPr lvl="1"/>
            <a:r>
              <a:rPr lang="en-US" sz="1800" dirty="0"/>
              <a:t>Transforms the theory into its optimal equivalent. </a:t>
            </a:r>
          </a:p>
          <a:p>
            <a:endParaRPr lang="en-US" sz="1800" dirty="0" smtClean="0"/>
          </a:p>
          <a:p>
            <a:r>
              <a:rPr lang="en-US" sz="1800" dirty="0"/>
              <a:t>Relational transformations </a:t>
            </a:r>
            <a:r>
              <a:rPr lang="en-US" sz="1800" dirty="0" smtClean="0"/>
              <a:t>are based </a:t>
            </a:r>
            <a:r>
              <a:rPr lang="en-US" sz="1800" dirty="0"/>
              <a:t>on strong </a:t>
            </a:r>
            <a:r>
              <a:rPr lang="en-US" sz="1800" dirty="0" smtClean="0"/>
              <a:t>math foundations</a:t>
            </a:r>
            <a:r>
              <a:rPr lang="en-US" sz="1800" dirty="0"/>
              <a:t>. </a:t>
            </a:r>
          </a:p>
          <a:p>
            <a:pPr marL="0" indent="0">
              <a:buNone/>
            </a:pPr>
            <a:endParaRPr lang="en-US" sz="1800" dirty="0" smtClean="0"/>
          </a:p>
          <a:p>
            <a:r>
              <a:rPr lang="en-US" sz="1800" dirty="0" smtClean="0"/>
              <a:t>Guideline for designing queries: </a:t>
            </a:r>
            <a:r>
              <a:rPr lang="en-US" sz="1800" b="1" i="1" dirty="0" smtClean="0"/>
              <a:t>Let the optimizer do its work. </a:t>
            </a:r>
          </a:p>
          <a:p>
            <a:pPr lvl="1"/>
            <a:r>
              <a:rPr lang="en-US" sz="1600" dirty="0" smtClean="0"/>
              <a:t>Leverage the relational filter, minimize non-relational work.</a:t>
            </a:r>
          </a:p>
          <a:p>
            <a:pPr lvl="1"/>
            <a:r>
              <a:rPr lang="en-US" sz="1600" dirty="0" smtClean="0"/>
              <a:t>Non-relational finishing touches:</a:t>
            </a:r>
          </a:p>
          <a:p>
            <a:pPr lvl="2"/>
            <a:r>
              <a:rPr lang="en-US" sz="1600" dirty="0" smtClean="0"/>
              <a:t> Ordering</a:t>
            </a:r>
          </a:p>
          <a:p>
            <a:pPr lvl="2"/>
            <a:r>
              <a:rPr lang="en-US" sz="1600" dirty="0" smtClean="0"/>
              <a:t>Aggregate Statistics: Max, Min, </a:t>
            </a:r>
            <a:r>
              <a:rPr lang="en-US" sz="1600" dirty="0" err="1" smtClean="0"/>
              <a:t>Avg</a:t>
            </a:r>
            <a:endParaRPr lang="en-US" sz="1600" dirty="0" smtClean="0"/>
          </a:p>
          <a:p>
            <a:pPr lvl="3"/>
            <a:r>
              <a:rPr lang="en-US" sz="1400" dirty="0" smtClean="0"/>
              <a:t>Often with “Group by”</a:t>
            </a:r>
            <a:endParaRPr lang="en-US" sz="1400" dirty="0"/>
          </a:p>
        </p:txBody>
      </p:sp>
      <p:sp>
        <p:nvSpPr>
          <p:cNvPr id="8" name="Slide Number Placeholder 7"/>
          <p:cNvSpPr>
            <a:spLocks noGrp="1"/>
          </p:cNvSpPr>
          <p:nvPr>
            <p:ph type="sldNum" sz="quarter" idx="12"/>
          </p:nvPr>
        </p:nvSpPr>
        <p:spPr/>
        <p:txBody>
          <a:bodyPr/>
          <a:lstStyle/>
          <a:p>
            <a:fld id="{C76804DE-2187-BC43-BADC-28719E08053B}" type="slidenum">
              <a:rPr lang="en-US" smtClean="0"/>
              <a:t>37</a:t>
            </a:fld>
            <a:endParaRPr lang="en-US"/>
          </a:p>
        </p:txBody>
      </p:sp>
      <p:sp>
        <p:nvSpPr>
          <p:cNvPr id="9" name="TextBox 8"/>
          <p:cNvSpPr txBox="1"/>
          <p:nvPr/>
        </p:nvSpPr>
        <p:spPr>
          <a:xfrm>
            <a:off x="2676" y="6443242"/>
            <a:ext cx="8872411" cy="307777"/>
          </a:xfrm>
          <a:prstGeom prst="rect">
            <a:avLst/>
          </a:prstGeom>
          <a:noFill/>
        </p:spPr>
        <p:txBody>
          <a:bodyPr wrap="square" rtlCol="0">
            <a:spAutoFit/>
          </a:bodyPr>
          <a:lstStyle/>
          <a:p>
            <a:r>
              <a:rPr lang="en-US" sz="1400" dirty="0" smtClean="0"/>
              <a:t>*Based on </a:t>
            </a:r>
            <a:r>
              <a:rPr lang="en-US" sz="1400" dirty="0" err="1" smtClean="0"/>
              <a:t>ch.</a:t>
            </a:r>
            <a:r>
              <a:rPr lang="en-US" sz="1400" dirty="0" smtClean="0"/>
              <a:t> 4 of </a:t>
            </a:r>
            <a:r>
              <a:rPr lang="en-US" sz="1400" i="1" dirty="0" smtClean="0"/>
              <a:t>Art of SQL, </a:t>
            </a:r>
            <a:r>
              <a:rPr lang="en-US" sz="1400" dirty="0"/>
              <a:t>by </a:t>
            </a:r>
            <a:r>
              <a:rPr lang="en-US" sz="1400" dirty="0" err="1"/>
              <a:t>Stephane</a:t>
            </a:r>
            <a:r>
              <a:rPr lang="en-US" sz="1400" dirty="0"/>
              <a:t> </a:t>
            </a:r>
            <a:r>
              <a:rPr lang="en-US" sz="1400" dirty="0" err="1"/>
              <a:t>Faroult</a:t>
            </a:r>
            <a:r>
              <a:rPr lang="en-US" sz="1400" dirty="0"/>
              <a:t>, 1st edition (publication date: March 1, 2006</a:t>
            </a:r>
            <a:r>
              <a:rPr lang="en-US" sz="1400" dirty="0" smtClean="0"/>
              <a:t>). See Fig. 4-2. </a:t>
            </a:r>
            <a:endParaRPr lang="en-US" sz="1400" dirty="0"/>
          </a:p>
        </p:txBody>
      </p:sp>
    </p:spTree>
    <p:extLst>
      <p:ext uri="{BB962C8B-B14F-4D97-AF65-F5344CB8AC3E}">
        <p14:creationId xmlns:p14="http://schemas.microsoft.com/office/powerpoint/2010/main" val="118653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3: SQL Basic Vocabulary</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MySql</a:t>
            </a:r>
            <a:r>
              <a:rPr lang="en-US" dirty="0" smtClean="0"/>
              <a:t> syntax)</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38</a:t>
            </a:fld>
            <a:endParaRPr lang="en-US"/>
          </a:p>
        </p:txBody>
      </p:sp>
    </p:spTree>
    <p:extLst>
      <p:ext uri="{BB962C8B-B14F-4D97-AF65-F5344CB8AC3E}">
        <p14:creationId xmlns:p14="http://schemas.microsoft.com/office/powerpoint/2010/main" val="3586428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 Class Enrollments</a:t>
            </a:r>
            <a:endParaRPr lang="en-US" dirty="0"/>
          </a:p>
        </p:txBody>
      </p:sp>
      <p:sp>
        <p:nvSpPr>
          <p:cNvPr id="3" name="Content Placeholder 2"/>
          <p:cNvSpPr>
            <a:spLocks noGrp="1"/>
          </p:cNvSpPr>
          <p:nvPr>
            <p:ph idx="1"/>
          </p:nvPr>
        </p:nvSpPr>
        <p:spPr/>
        <p:txBody>
          <a:bodyPr/>
          <a:lstStyle/>
          <a:p>
            <a:r>
              <a:rPr lang="en-US" dirty="0" smtClean="0"/>
              <a:t>Entities:</a:t>
            </a:r>
          </a:p>
          <a:p>
            <a:pPr lvl="1"/>
            <a:r>
              <a:rPr lang="en-US" dirty="0" smtClean="0"/>
              <a:t>Professor</a:t>
            </a:r>
          </a:p>
          <a:p>
            <a:pPr lvl="1"/>
            <a:r>
              <a:rPr lang="en-US" dirty="0" smtClean="0"/>
              <a:t>Course</a:t>
            </a:r>
          </a:p>
          <a:p>
            <a:pPr lvl="1"/>
            <a:r>
              <a:rPr lang="en-US" dirty="0" smtClean="0"/>
              <a:t>Student</a:t>
            </a:r>
          </a:p>
          <a:p>
            <a:r>
              <a:rPr lang="en-US" dirty="0" smtClean="0"/>
              <a:t>Relationships:</a:t>
            </a:r>
          </a:p>
          <a:p>
            <a:pPr lvl="1"/>
            <a:r>
              <a:rPr lang="en-US" dirty="0" smtClean="0"/>
              <a:t>Teaches</a:t>
            </a:r>
          </a:p>
          <a:p>
            <a:pPr lvl="1"/>
            <a:r>
              <a:rPr lang="en-US" dirty="0" smtClean="0"/>
              <a:t>Enroll</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39</a:t>
            </a:fld>
            <a:endParaRPr lang="en-US"/>
          </a:p>
        </p:txBody>
      </p:sp>
    </p:spTree>
    <p:extLst>
      <p:ext uri="{BB962C8B-B14F-4D97-AF65-F5344CB8AC3E}">
        <p14:creationId xmlns:p14="http://schemas.microsoft.com/office/powerpoint/2010/main" val="303772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Decompositions</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4</a:t>
            </a:fld>
            <a:endParaRPr lang="en-US"/>
          </a:p>
        </p:txBody>
      </p:sp>
      <p:sp>
        <p:nvSpPr>
          <p:cNvPr id="4" name="TextBox 3"/>
          <p:cNvSpPr txBox="1"/>
          <p:nvPr/>
        </p:nvSpPr>
        <p:spPr>
          <a:xfrm>
            <a:off x="935790" y="1818219"/>
            <a:ext cx="8208210" cy="1015663"/>
          </a:xfrm>
          <a:prstGeom prst="rect">
            <a:avLst/>
          </a:prstGeom>
          <a:noFill/>
        </p:spPr>
        <p:txBody>
          <a:bodyPr wrap="square" rtlCol="0">
            <a:spAutoFit/>
          </a:bodyPr>
          <a:lstStyle/>
          <a:p>
            <a:r>
              <a:rPr lang="en-US" sz="2000" b="1" dirty="0" smtClean="0"/>
              <a:t>OLD:</a:t>
            </a:r>
          </a:p>
          <a:p>
            <a:endParaRPr lang="en-US" sz="2000" b="1" dirty="0" smtClean="0"/>
          </a:p>
          <a:p>
            <a:r>
              <a:rPr lang="en-US" sz="2000" dirty="0" err="1" smtClean="0"/>
              <a:t>Hourly_Emps</a:t>
            </a:r>
            <a:r>
              <a:rPr lang="en-US" sz="2000" dirty="0" smtClean="0"/>
              <a:t>(</a:t>
            </a:r>
            <a:r>
              <a:rPr lang="en-US" sz="2000" b="1" u="sng" dirty="0" err="1" smtClean="0"/>
              <a:t>ssn</a:t>
            </a:r>
            <a:r>
              <a:rPr lang="en-US" sz="2000" dirty="0" smtClean="0"/>
              <a:t>, name, lot, rating, </a:t>
            </a:r>
            <a:r>
              <a:rPr lang="en-US" sz="2000" dirty="0" err="1" smtClean="0"/>
              <a:t>hourly_wages</a:t>
            </a:r>
            <a:r>
              <a:rPr lang="en-US" sz="2000" dirty="0" smtClean="0"/>
              <a:t>, </a:t>
            </a:r>
            <a:r>
              <a:rPr lang="en-US" sz="2000" dirty="0" err="1" smtClean="0"/>
              <a:t>hours_worked</a:t>
            </a:r>
            <a:r>
              <a:rPr lang="en-US" sz="2000" dirty="0"/>
              <a:t>)</a:t>
            </a:r>
          </a:p>
        </p:txBody>
      </p:sp>
      <p:sp>
        <p:nvSpPr>
          <p:cNvPr id="5" name="TextBox 4"/>
          <p:cNvSpPr txBox="1"/>
          <p:nvPr/>
        </p:nvSpPr>
        <p:spPr>
          <a:xfrm>
            <a:off x="935790" y="3481251"/>
            <a:ext cx="8208210" cy="1631216"/>
          </a:xfrm>
          <a:prstGeom prst="rect">
            <a:avLst/>
          </a:prstGeom>
          <a:noFill/>
        </p:spPr>
        <p:txBody>
          <a:bodyPr wrap="square" rtlCol="0">
            <a:spAutoFit/>
          </a:bodyPr>
          <a:lstStyle/>
          <a:p>
            <a:r>
              <a:rPr lang="en-US" sz="2000" b="1" dirty="0" smtClean="0"/>
              <a:t>NEW:</a:t>
            </a:r>
          </a:p>
          <a:p>
            <a:endParaRPr lang="en-US" sz="2000" b="1" dirty="0" smtClean="0"/>
          </a:p>
          <a:p>
            <a:r>
              <a:rPr lang="en-US" sz="2000" dirty="0" smtClean="0"/>
              <a:t>Hourly_Emps2(</a:t>
            </a:r>
            <a:r>
              <a:rPr lang="en-US" sz="2000" b="1" u="sng" dirty="0" err="1" smtClean="0"/>
              <a:t>ssn</a:t>
            </a:r>
            <a:r>
              <a:rPr lang="en-US" sz="2000" dirty="0" smtClean="0"/>
              <a:t>, name, lot, rating, </a:t>
            </a:r>
            <a:r>
              <a:rPr lang="en-US" sz="2000" dirty="0" err="1" smtClean="0"/>
              <a:t>hours_worked</a:t>
            </a:r>
            <a:r>
              <a:rPr lang="en-US" sz="2000" dirty="0" smtClean="0"/>
              <a:t>)</a:t>
            </a:r>
          </a:p>
          <a:p>
            <a:endParaRPr lang="en-US" sz="2000" dirty="0" smtClean="0"/>
          </a:p>
          <a:p>
            <a:r>
              <a:rPr lang="en-US" sz="2000" dirty="0" smtClean="0"/>
              <a:t>Wages(</a:t>
            </a:r>
            <a:r>
              <a:rPr lang="en-US" sz="2000" b="1" u="sng" dirty="0" smtClean="0"/>
              <a:t>rating,</a:t>
            </a:r>
            <a:r>
              <a:rPr lang="en-US" sz="2000" dirty="0" smtClean="0"/>
              <a:t> </a:t>
            </a:r>
            <a:r>
              <a:rPr lang="en-US" sz="2000" dirty="0" err="1" smtClean="0"/>
              <a:t>hourly_wages</a:t>
            </a:r>
            <a:r>
              <a:rPr lang="en-US" sz="2000" dirty="0" smtClean="0"/>
              <a:t>)</a:t>
            </a:r>
            <a:endParaRPr lang="en-US" sz="2000" u="sng" dirty="0"/>
          </a:p>
        </p:txBody>
      </p:sp>
    </p:spTree>
    <p:extLst>
      <p:ext uri="{BB962C8B-B14F-4D97-AF65-F5344CB8AC3E}">
        <p14:creationId xmlns:p14="http://schemas.microsoft.com/office/powerpoint/2010/main" val="1680542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(entities) </a:t>
            </a:r>
            <a:endParaRPr lang="en-US" dirty="0"/>
          </a:p>
        </p:txBody>
      </p:sp>
      <p:sp>
        <p:nvSpPr>
          <p:cNvPr id="4" name="TextBox 3"/>
          <p:cNvSpPr txBox="1"/>
          <p:nvPr/>
        </p:nvSpPr>
        <p:spPr>
          <a:xfrm>
            <a:off x="839212" y="4180344"/>
            <a:ext cx="3732114" cy="2246769"/>
          </a:xfrm>
          <a:prstGeom prst="rect">
            <a:avLst/>
          </a:prstGeom>
          <a:noFill/>
          <a:ln>
            <a:solidFill>
              <a:schemeClr val="tx1"/>
            </a:solidFill>
          </a:ln>
        </p:spPr>
        <p:txBody>
          <a:bodyPr wrap="square" rtlCol="0">
            <a:spAutoFit/>
          </a:bodyPr>
          <a:lstStyle/>
          <a:p>
            <a:r>
              <a:rPr lang="en-US" sz="2000" dirty="0"/>
              <a:t>CREATE TABLE `Course` </a:t>
            </a:r>
            <a:r>
              <a:rPr lang="en-US" sz="2000" dirty="0" smtClean="0"/>
              <a:t>(</a:t>
            </a:r>
            <a:endParaRPr lang="en-US" sz="2000" dirty="0"/>
          </a:p>
          <a:p>
            <a:r>
              <a:rPr lang="en-US" sz="2000" dirty="0"/>
              <a:t>    `</a:t>
            </a:r>
            <a:r>
              <a:rPr lang="en-US" sz="2000" dirty="0" err="1"/>
              <a:t>cno</a:t>
            </a:r>
            <a:r>
              <a:rPr lang="en-US" sz="2000" dirty="0"/>
              <a:t>` VARCHAR(5)</a:t>
            </a:r>
            <a:r>
              <a:rPr lang="en-US" sz="2000" dirty="0" smtClean="0"/>
              <a:t>,</a:t>
            </a:r>
            <a:endParaRPr lang="en-US" sz="2000" dirty="0"/>
          </a:p>
          <a:p>
            <a:r>
              <a:rPr lang="en-US" sz="2000" dirty="0"/>
              <a:t>    `title` VARCHAR(10)</a:t>
            </a:r>
            <a:r>
              <a:rPr lang="en-US" sz="2000" dirty="0" smtClean="0"/>
              <a:t>,</a:t>
            </a:r>
            <a:endParaRPr lang="en-US" sz="2000" dirty="0"/>
          </a:p>
          <a:p>
            <a:r>
              <a:rPr lang="en-US" sz="2000" dirty="0"/>
              <a:t>    `credits` </a:t>
            </a:r>
            <a:r>
              <a:rPr lang="en-US" sz="2000" dirty="0" smtClean="0"/>
              <a:t>SMALLINT,</a:t>
            </a:r>
            <a:endParaRPr lang="en-US" sz="2000" dirty="0"/>
          </a:p>
          <a:p>
            <a:r>
              <a:rPr lang="en-US" sz="2000" dirty="0"/>
              <a:t> PRIMARY KEY (`</a:t>
            </a:r>
            <a:r>
              <a:rPr lang="en-US" sz="2000" dirty="0" err="1"/>
              <a:t>cno</a:t>
            </a:r>
            <a:r>
              <a:rPr lang="en-US" sz="2000" dirty="0"/>
              <a:t>`</a:t>
            </a:r>
            <a:r>
              <a:rPr lang="en-US" sz="2000" dirty="0" smtClean="0"/>
              <a:t>)</a:t>
            </a:r>
            <a:endParaRPr lang="en-US" sz="2000" dirty="0"/>
          </a:p>
          <a:p>
            <a:r>
              <a:rPr lang="en-US" sz="2000" dirty="0"/>
              <a:t>);</a:t>
            </a:r>
          </a:p>
          <a:p>
            <a:endParaRPr lang="en-US" sz="2000" dirty="0"/>
          </a:p>
        </p:txBody>
      </p:sp>
      <p:sp>
        <p:nvSpPr>
          <p:cNvPr id="3" name="TextBox 2"/>
          <p:cNvSpPr txBox="1"/>
          <p:nvPr/>
        </p:nvSpPr>
        <p:spPr>
          <a:xfrm>
            <a:off x="4846563" y="1285669"/>
            <a:ext cx="4128974" cy="2616101"/>
          </a:xfrm>
          <a:prstGeom prst="rect">
            <a:avLst/>
          </a:prstGeom>
          <a:noFill/>
          <a:ln>
            <a:solidFill>
              <a:schemeClr val="tx1"/>
            </a:solidFill>
          </a:ln>
        </p:spPr>
        <p:txBody>
          <a:bodyPr wrap="square" rtlCol="0">
            <a:spAutoFit/>
          </a:bodyPr>
          <a:lstStyle/>
          <a:p>
            <a:r>
              <a:rPr lang="en-US" sz="2000" dirty="0" smtClean="0"/>
              <a:t>CREATE TABLE `Professor` (</a:t>
            </a:r>
          </a:p>
          <a:p>
            <a:r>
              <a:rPr lang="en-US" sz="2000" dirty="0" smtClean="0"/>
              <a:t>    `</a:t>
            </a:r>
            <a:r>
              <a:rPr lang="en-US" sz="2000" dirty="0" err="1" smtClean="0"/>
              <a:t>lname</a:t>
            </a:r>
            <a:r>
              <a:rPr lang="en-US" sz="2000" dirty="0" smtClean="0"/>
              <a:t>` VARCHAR(10),</a:t>
            </a:r>
          </a:p>
          <a:p>
            <a:r>
              <a:rPr lang="en-US" sz="2000" dirty="0" smtClean="0"/>
              <a:t>    `</a:t>
            </a:r>
            <a:r>
              <a:rPr lang="en-US" sz="2000" dirty="0" err="1" smtClean="0"/>
              <a:t>dept</a:t>
            </a:r>
            <a:r>
              <a:rPr lang="en-US" sz="2000" dirty="0" smtClean="0"/>
              <a:t>` VARCHAR(10),</a:t>
            </a:r>
          </a:p>
          <a:p>
            <a:r>
              <a:rPr lang="en-US" sz="2000" dirty="0" smtClean="0"/>
              <a:t>    `salary` SMALLINT,</a:t>
            </a:r>
          </a:p>
          <a:p>
            <a:r>
              <a:rPr lang="en-US" sz="2000" dirty="0" smtClean="0"/>
              <a:t>    `age` SMALLINT,</a:t>
            </a:r>
          </a:p>
          <a:p>
            <a:r>
              <a:rPr lang="en-US" sz="2000" dirty="0" smtClean="0"/>
              <a:t>    PRIMARY KEY (`</a:t>
            </a:r>
            <a:r>
              <a:rPr lang="en-US" sz="2000" dirty="0" err="1" smtClean="0"/>
              <a:t>lname</a:t>
            </a:r>
            <a:r>
              <a:rPr lang="en-US" sz="2000" dirty="0" smtClean="0"/>
              <a:t>`)</a:t>
            </a:r>
          </a:p>
          <a:p>
            <a:r>
              <a:rPr lang="en-US" sz="2000" dirty="0" smtClean="0"/>
              <a:t>);</a:t>
            </a:r>
          </a:p>
          <a:p>
            <a:endParaRPr lang="en-US" sz="2400" dirty="0"/>
          </a:p>
        </p:txBody>
      </p:sp>
      <p:sp>
        <p:nvSpPr>
          <p:cNvPr id="5" name="TextBox 4"/>
          <p:cNvSpPr txBox="1"/>
          <p:nvPr/>
        </p:nvSpPr>
        <p:spPr>
          <a:xfrm>
            <a:off x="885273" y="1282028"/>
            <a:ext cx="3732114" cy="2677656"/>
          </a:xfrm>
          <a:prstGeom prst="rect">
            <a:avLst/>
          </a:prstGeom>
          <a:noFill/>
          <a:ln>
            <a:solidFill>
              <a:schemeClr val="tx1"/>
            </a:solidFill>
          </a:ln>
        </p:spPr>
        <p:txBody>
          <a:bodyPr wrap="square" rtlCol="0">
            <a:spAutoFit/>
          </a:bodyPr>
          <a:lstStyle/>
          <a:p>
            <a:endParaRPr lang="en-US" sz="2000" dirty="0" smtClean="0"/>
          </a:p>
          <a:p>
            <a:r>
              <a:rPr lang="en-US" sz="2000" dirty="0" smtClean="0"/>
              <a:t>CREATE TABLE `Student` (</a:t>
            </a:r>
          </a:p>
          <a:p>
            <a:r>
              <a:rPr lang="en-US" sz="2000" dirty="0" smtClean="0"/>
              <a:t>    `</a:t>
            </a:r>
            <a:r>
              <a:rPr lang="en-US" sz="2000" dirty="0" err="1" smtClean="0"/>
              <a:t>sno</a:t>
            </a:r>
            <a:r>
              <a:rPr lang="en-US" sz="2000" dirty="0" smtClean="0"/>
              <a:t>` INT,</a:t>
            </a:r>
          </a:p>
          <a:p>
            <a:r>
              <a:rPr lang="en-US" sz="2000" dirty="0" smtClean="0"/>
              <a:t>    `</a:t>
            </a:r>
            <a:r>
              <a:rPr lang="en-US" sz="2000" dirty="0" err="1" smtClean="0"/>
              <a:t>sName</a:t>
            </a:r>
            <a:r>
              <a:rPr lang="en-US" sz="2000" dirty="0" smtClean="0"/>
              <a:t>` VARCHAR(10),</a:t>
            </a:r>
          </a:p>
          <a:p>
            <a:r>
              <a:rPr lang="en-US" sz="2000" dirty="0" smtClean="0"/>
              <a:t>     `age` SMALLINT,</a:t>
            </a:r>
          </a:p>
          <a:p>
            <a:r>
              <a:rPr lang="en-US" sz="2000" dirty="0"/>
              <a:t> </a:t>
            </a:r>
            <a:r>
              <a:rPr lang="en-US" sz="2000" dirty="0" smtClean="0"/>
              <a:t>    PRIMARY </a:t>
            </a:r>
            <a:r>
              <a:rPr lang="en-US" sz="2000" dirty="0"/>
              <a:t>KEY (`</a:t>
            </a:r>
            <a:r>
              <a:rPr lang="en-US" sz="2000" dirty="0" err="1"/>
              <a:t>sno</a:t>
            </a:r>
            <a:r>
              <a:rPr lang="en-US" sz="2000" dirty="0"/>
              <a:t>`</a:t>
            </a:r>
            <a:r>
              <a:rPr lang="en-US" sz="2000" dirty="0" smtClean="0"/>
              <a:t>)</a:t>
            </a:r>
            <a:endParaRPr lang="en-US" sz="2000" dirty="0"/>
          </a:p>
          <a:p>
            <a:r>
              <a:rPr lang="en-US" sz="2000" dirty="0" smtClean="0"/>
              <a:t>)</a:t>
            </a:r>
            <a:r>
              <a:rPr lang="en-US" sz="2400" dirty="0" smtClean="0"/>
              <a:t>;</a:t>
            </a:r>
          </a:p>
          <a:p>
            <a:endParaRPr lang="en-US" sz="2400" dirty="0" smtClean="0"/>
          </a:p>
        </p:txBody>
      </p:sp>
      <p:sp>
        <p:nvSpPr>
          <p:cNvPr id="6" name="Slide Number Placeholder 5"/>
          <p:cNvSpPr>
            <a:spLocks noGrp="1"/>
          </p:cNvSpPr>
          <p:nvPr>
            <p:ph type="sldNum" sz="quarter" idx="12"/>
          </p:nvPr>
        </p:nvSpPr>
        <p:spPr/>
        <p:txBody>
          <a:bodyPr/>
          <a:lstStyle/>
          <a:p>
            <a:fld id="{C76804DE-2187-BC43-BADC-28719E08053B}" type="slidenum">
              <a:rPr lang="en-US" smtClean="0"/>
              <a:t>40</a:t>
            </a:fld>
            <a:endParaRPr lang="en-US"/>
          </a:p>
        </p:txBody>
      </p:sp>
    </p:spTree>
    <p:extLst>
      <p:ext uri="{BB962C8B-B14F-4D97-AF65-F5344CB8AC3E}">
        <p14:creationId xmlns:p14="http://schemas.microsoft.com/office/powerpoint/2010/main" val="946819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(relationships)</a:t>
            </a:r>
            <a:endParaRPr lang="en-US" dirty="0"/>
          </a:p>
        </p:txBody>
      </p:sp>
      <p:sp>
        <p:nvSpPr>
          <p:cNvPr id="5" name="TextBox 4"/>
          <p:cNvSpPr txBox="1"/>
          <p:nvPr/>
        </p:nvSpPr>
        <p:spPr>
          <a:xfrm>
            <a:off x="4302296" y="1295795"/>
            <a:ext cx="4172709" cy="4093428"/>
          </a:xfrm>
          <a:prstGeom prst="rect">
            <a:avLst/>
          </a:prstGeom>
          <a:noFill/>
          <a:ln>
            <a:solidFill>
              <a:schemeClr val="tx1"/>
            </a:solidFill>
          </a:ln>
        </p:spPr>
        <p:txBody>
          <a:bodyPr wrap="square" rtlCol="0">
            <a:spAutoFit/>
          </a:bodyPr>
          <a:lstStyle/>
          <a:p>
            <a:endParaRPr lang="en-US" sz="2000" dirty="0" smtClean="0"/>
          </a:p>
          <a:p>
            <a:endParaRPr lang="en-US" sz="2000" dirty="0" smtClean="0"/>
          </a:p>
          <a:p>
            <a:r>
              <a:rPr lang="en-US" sz="2000" dirty="0" smtClean="0"/>
              <a:t>CREATE TABLE `Teach` (</a:t>
            </a:r>
          </a:p>
          <a:p>
            <a:r>
              <a:rPr lang="en-US" sz="2000" dirty="0" smtClean="0"/>
              <a:t>    `</a:t>
            </a:r>
            <a:r>
              <a:rPr lang="en-US" sz="2000" dirty="0" err="1" smtClean="0"/>
              <a:t>lname</a:t>
            </a:r>
            <a:r>
              <a:rPr lang="en-US" sz="2000" dirty="0" smtClean="0"/>
              <a:t>` VARCHAR(10),</a:t>
            </a:r>
          </a:p>
          <a:p>
            <a:r>
              <a:rPr lang="en-US" sz="2000" dirty="0" smtClean="0"/>
              <a:t>    `</a:t>
            </a:r>
            <a:r>
              <a:rPr lang="en-US" sz="2000" dirty="0" err="1" smtClean="0"/>
              <a:t>cno</a:t>
            </a:r>
            <a:r>
              <a:rPr lang="en-US" sz="2000" dirty="0" smtClean="0"/>
              <a:t>` VARCHAR(5),</a:t>
            </a:r>
          </a:p>
          <a:p>
            <a:r>
              <a:rPr lang="en-US" sz="2000" dirty="0" smtClean="0"/>
              <a:t>    PRIMARY KEY (`</a:t>
            </a:r>
            <a:r>
              <a:rPr lang="en-US" sz="2000" dirty="0" err="1" smtClean="0"/>
              <a:t>cno</a:t>
            </a:r>
            <a:r>
              <a:rPr lang="en-US" sz="2000" dirty="0" smtClean="0"/>
              <a:t>`, `</a:t>
            </a:r>
            <a:r>
              <a:rPr lang="en-US" sz="2000" dirty="0" err="1" smtClean="0"/>
              <a:t>lname</a:t>
            </a:r>
            <a:r>
              <a:rPr lang="en-US" sz="2000" dirty="0" smtClean="0"/>
              <a:t>`),</a:t>
            </a:r>
          </a:p>
          <a:p>
            <a:r>
              <a:rPr lang="en-US" sz="2000" dirty="0" smtClean="0"/>
              <a:t>    FOREIGN KEY (</a:t>
            </a:r>
            <a:r>
              <a:rPr lang="en-US" sz="2000" dirty="0" err="1" smtClean="0"/>
              <a:t>lname</a:t>
            </a:r>
            <a:r>
              <a:rPr lang="en-US" sz="2000" dirty="0" smtClean="0"/>
              <a:t>) REFERENCES Professor(</a:t>
            </a:r>
            <a:r>
              <a:rPr lang="en-US" sz="2000" dirty="0" err="1" smtClean="0"/>
              <a:t>lname</a:t>
            </a:r>
            <a:r>
              <a:rPr lang="en-US" sz="2000" dirty="0" smtClean="0"/>
              <a:t>),</a:t>
            </a:r>
          </a:p>
          <a:p>
            <a:r>
              <a:rPr lang="en-US" sz="2000" dirty="0" smtClean="0"/>
              <a:t>    FOREIGN KEY (</a:t>
            </a:r>
            <a:r>
              <a:rPr lang="en-US" sz="2000" dirty="0" err="1" smtClean="0"/>
              <a:t>cno</a:t>
            </a:r>
            <a:r>
              <a:rPr lang="en-US" sz="2000" dirty="0" smtClean="0"/>
              <a:t>) REFERENCES Course(</a:t>
            </a:r>
            <a:r>
              <a:rPr lang="en-US" sz="2000" dirty="0" err="1" smtClean="0"/>
              <a:t>cno</a:t>
            </a:r>
            <a:r>
              <a:rPr lang="en-US" sz="2000" dirty="0" smtClean="0"/>
              <a:t>)</a:t>
            </a:r>
          </a:p>
          <a:p>
            <a:r>
              <a:rPr lang="en-US" sz="2000" dirty="0" smtClean="0"/>
              <a:t>);</a:t>
            </a:r>
          </a:p>
          <a:p>
            <a:endParaRPr lang="en-US" sz="2000" dirty="0" smtClean="0"/>
          </a:p>
          <a:p>
            <a:endParaRPr lang="en-US" sz="2000" dirty="0"/>
          </a:p>
        </p:txBody>
      </p:sp>
      <p:sp>
        <p:nvSpPr>
          <p:cNvPr id="6" name="TextBox 5"/>
          <p:cNvSpPr txBox="1"/>
          <p:nvPr/>
        </p:nvSpPr>
        <p:spPr>
          <a:xfrm>
            <a:off x="457200" y="1396245"/>
            <a:ext cx="3369268" cy="3170099"/>
          </a:xfrm>
          <a:prstGeom prst="rect">
            <a:avLst/>
          </a:prstGeom>
          <a:noFill/>
          <a:ln>
            <a:solidFill>
              <a:schemeClr val="tx1"/>
            </a:solidFill>
          </a:ln>
        </p:spPr>
        <p:txBody>
          <a:bodyPr wrap="square" rtlCol="0">
            <a:spAutoFit/>
          </a:bodyPr>
          <a:lstStyle/>
          <a:p>
            <a:r>
              <a:rPr lang="en-US" sz="2000" dirty="0" smtClean="0"/>
              <a:t>CREATE TABLE `Enroll` (</a:t>
            </a:r>
          </a:p>
          <a:p>
            <a:r>
              <a:rPr lang="en-US" sz="2000" dirty="0" smtClean="0"/>
              <a:t>    `</a:t>
            </a:r>
            <a:r>
              <a:rPr lang="en-US" sz="2000" dirty="0" err="1" smtClean="0"/>
              <a:t>sno</a:t>
            </a:r>
            <a:r>
              <a:rPr lang="en-US" sz="2000" dirty="0" smtClean="0"/>
              <a:t>` INT,</a:t>
            </a:r>
          </a:p>
          <a:p>
            <a:r>
              <a:rPr lang="en-US" sz="2000" dirty="0" smtClean="0"/>
              <a:t>    `</a:t>
            </a:r>
            <a:r>
              <a:rPr lang="en-US" sz="2000" dirty="0" err="1" smtClean="0"/>
              <a:t>cno</a:t>
            </a:r>
            <a:r>
              <a:rPr lang="en-US" sz="2000" dirty="0" smtClean="0"/>
              <a:t>` VARCHAR(5),</a:t>
            </a:r>
          </a:p>
          <a:p>
            <a:r>
              <a:rPr lang="en-US" sz="2000" dirty="0" smtClean="0"/>
              <a:t>    PRIMARY KEY (`</a:t>
            </a:r>
            <a:r>
              <a:rPr lang="en-US" sz="2000" dirty="0" err="1" smtClean="0"/>
              <a:t>cno</a:t>
            </a:r>
            <a:r>
              <a:rPr lang="en-US" sz="2000" dirty="0" smtClean="0"/>
              <a:t>`, `</a:t>
            </a:r>
            <a:r>
              <a:rPr lang="en-US" sz="2000" dirty="0" err="1" smtClean="0"/>
              <a:t>sno</a:t>
            </a:r>
            <a:r>
              <a:rPr lang="en-US" sz="2000" dirty="0" smtClean="0"/>
              <a:t>`),</a:t>
            </a:r>
          </a:p>
          <a:p>
            <a:r>
              <a:rPr lang="en-US" sz="2000" dirty="0" smtClean="0"/>
              <a:t>    FOREIGN KEY (</a:t>
            </a:r>
            <a:r>
              <a:rPr lang="en-US" sz="2000" dirty="0" err="1" smtClean="0"/>
              <a:t>sno</a:t>
            </a:r>
            <a:r>
              <a:rPr lang="en-US" sz="2000" dirty="0" smtClean="0"/>
              <a:t>) REFERENCES Student(</a:t>
            </a:r>
            <a:r>
              <a:rPr lang="en-US" sz="2000" dirty="0" err="1" smtClean="0"/>
              <a:t>sno</a:t>
            </a:r>
            <a:r>
              <a:rPr lang="en-US" sz="2000" dirty="0" smtClean="0"/>
              <a:t>),</a:t>
            </a:r>
          </a:p>
          <a:p>
            <a:r>
              <a:rPr lang="en-US" sz="2000" dirty="0" smtClean="0"/>
              <a:t>    FOREIGN KEY (</a:t>
            </a:r>
            <a:r>
              <a:rPr lang="en-US" sz="2000" dirty="0" err="1" smtClean="0"/>
              <a:t>cno</a:t>
            </a:r>
            <a:r>
              <a:rPr lang="en-US" sz="2000" dirty="0" smtClean="0"/>
              <a:t>) REFERENCES Course(</a:t>
            </a:r>
            <a:r>
              <a:rPr lang="en-US" sz="2000" dirty="0" err="1" smtClean="0"/>
              <a:t>cno</a:t>
            </a:r>
            <a:r>
              <a:rPr lang="en-US" sz="2000" dirty="0" smtClean="0"/>
              <a:t>)</a:t>
            </a:r>
          </a:p>
          <a:p>
            <a:r>
              <a:rPr lang="en-US" sz="2000" dirty="0" smtClean="0"/>
              <a:t>);</a:t>
            </a:r>
          </a:p>
          <a:p>
            <a:endParaRPr lang="en-US" sz="2000" dirty="0"/>
          </a:p>
        </p:txBody>
      </p:sp>
      <p:sp>
        <p:nvSpPr>
          <p:cNvPr id="3" name="Slide Number Placeholder 2"/>
          <p:cNvSpPr>
            <a:spLocks noGrp="1"/>
          </p:cNvSpPr>
          <p:nvPr>
            <p:ph type="sldNum" sz="quarter" idx="12"/>
          </p:nvPr>
        </p:nvSpPr>
        <p:spPr/>
        <p:txBody>
          <a:bodyPr/>
          <a:lstStyle/>
          <a:p>
            <a:fld id="{C76804DE-2187-BC43-BADC-28719E08053B}" type="slidenum">
              <a:rPr lang="en-US" smtClean="0"/>
              <a:t>41</a:t>
            </a:fld>
            <a:endParaRPr lang="en-US"/>
          </a:p>
        </p:txBody>
      </p:sp>
    </p:spTree>
    <p:extLst>
      <p:ext uri="{BB962C8B-B14F-4D97-AF65-F5344CB8AC3E}">
        <p14:creationId xmlns:p14="http://schemas.microsoft.com/office/powerpoint/2010/main" val="4202012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Tables</a:t>
            </a:r>
            <a:endParaRPr lang="en-US" dirty="0"/>
          </a:p>
        </p:txBody>
      </p:sp>
      <p:sp>
        <p:nvSpPr>
          <p:cNvPr id="4" name="TextBox 3"/>
          <p:cNvSpPr txBox="1"/>
          <p:nvPr/>
        </p:nvSpPr>
        <p:spPr>
          <a:xfrm>
            <a:off x="457200" y="1580871"/>
            <a:ext cx="6838562" cy="4247317"/>
          </a:xfrm>
          <a:prstGeom prst="rect">
            <a:avLst/>
          </a:prstGeom>
          <a:noFill/>
        </p:spPr>
        <p:txBody>
          <a:bodyPr wrap="square" rtlCol="0">
            <a:spAutoFit/>
          </a:bodyPr>
          <a:lstStyle/>
          <a:p>
            <a:r>
              <a:rPr lang="en-US" dirty="0" smtClean="0"/>
              <a:t>insert into student values(1, 'AARON',20);</a:t>
            </a:r>
          </a:p>
          <a:p>
            <a:r>
              <a:rPr lang="en-US" dirty="0" smtClean="0"/>
              <a:t>insert into student values(2, 'CHUCK',21);</a:t>
            </a:r>
          </a:p>
          <a:p>
            <a:r>
              <a:rPr lang="en-US" dirty="0" smtClean="0"/>
              <a:t>…</a:t>
            </a:r>
          </a:p>
          <a:p>
            <a:r>
              <a:rPr lang="en-US" dirty="0" smtClean="0"/>
              <a:t>insert into course values('CS112', 'PHYSICS',4); </a:t>
            </a:r>
          </a:p>
          <a:p>
            <a:r>
              <a:rPr lang="en-US" dirty="0" smtClean="0"/>
              <a:t>insert into course values('CS113', 'CALCULUS',4); </a:t>
            </a:r>
          </a:p>
          <a:p>
            <a:r>
              <a:rPr lang="en-US" dirty="0" smtClean="0"/>
              <a:t>…</a:t>
            </a:r>
          </a:p>
          <a:p>
            <a:r>
              <a:rPr lang="en-US" dirty="0" smtClean="0"/>
              <a:t>insert into professor values('CHOI', 'SCIENCE',400,45); </a:t>
            </a:r>
          </a:p>
          <a:p>
            <a:r>
              <a:rPr lang="en-US" dirty="0" smtClean="0"/>
              <a:t>insert into professor values('GUNN', 'HISTORY',300,60); </a:t>
            </a:r>
          </a:p>
          <a:p>
            <a:r>
              <a:rPr lang="en-US" dirty="0" smtClean="0"/>
              <a:t>…</a:t>
            </a:r>
          </a:p>
          <a:p>
            <a:r>
              <a:rPr lang="en-US" dirty="0" smtClean="0"/>
              <a:t>insert into enroll values(1,'CS112');</a:t>
            </a:r>
          </a:p>
          <a:p>
            <a:r>
              <a:rPr lang="en-US" dirty="0" smtClean="0"/>
              <a:t>insert into enroll values(1,'CS113');</a:t>
            </a:r>
          </a:p>
          <a:p>
            <a:r>
              <a:rPr lang="en-US" dirty="0" smtClean="0"/>
              <a:t>…</a:t>
            </a:r>
          </a:p>
          <a:p>
            <a:r>
              <a:rPr lang="en-US" dirty="0" smtClean="0"/>
              <a:t>insert into teach values('CHOI','CS114');</a:t>
            </a:r>
          </a:p>
          <a:p>
            <a:r>
              <a:rPr lang="en-US" dirty="0" smtClean="0"/>
              <a:t>insert into teach values('POMEL','CS113');</a:t>
            </a:r>
          </a:p>
          <a:p>
            <a:endParaRPr lang="en-US" dirty="0"/>
          </a:p>
        </p:txBody>
      </p:sp>
      <p:sp>
        <p:nvSpPr>
          <p:cNvPr id="3" name="Slide Number Placeholder 2"/>
          <p:cNvSpPr>
            <a:spLocks noGrp="1"/>
          </p:cNvSpPr>
          <p:nvPr>
            <p:ph type="sldNum" sz="quarter" idx="12"/>
          </p:nvPr>
        </p:nvSpPr>
        <p:spPr/>
        <p:txBody>
          <a:bodyPr/>
          <a:lstStyle/>
          <a:p>
            <a:fld id="{C76804DE-2187-BC43-BADC-28719E08053B}" type="slidenum">
              <a:rPr lang="en-US" smtClean="0"/>
              <a:t>42</a:t>
            </a:fld>
            <a:endParaRPr lang="en-US"/>
          </a:p>
        </p:txBody>
      </p:sp>
    </p:spTree>
    <p:extLst>
      <p:ext uri="{BB962C8B-B14F-4D97-AF65-F5344CB8AC3E}">
        <p14:creationId xmlns:p14="http://schemas.microsoft.com/office/powerpoint/2010/main" val="3907632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Query constructs</a:t>
            </a:r>
            <a:endParaRPr lang="en-US" dirty="0"/>
          </a:p>
        </p:txBody>
      </p:sp>
      <p:sp>
        <p:nvSpPr>
          <p:cNvPr id="3" name="Content Placeholder 2"/>
          <p:cNvSpPr>
            <a:spLocks noGrp="1"/>
          </p:cNvSpPr>
          <p:nvPr>
            <p:ph idx="1"/>
          </p:nvPr>
        </p:nvSpPr>
        <p:spPr/>
        <p:txBody>
          <a:bodyPr/>
          <a:lstStyle/>
          <a:p>
            <a:r>
              <a:rPr lang="en-US" dirty="0" smtClean="0"/>
              <a:t>Select ... Where …</a:t>
            </a:r>
          </a:p>
          <a:p>
            <a:r>
              <a:rPr lang="en-US" dirty="0" err="1" smtClean="0"/>
              <a:t>Subqueries</a:t>
            </a:r>
            <a:r>
              <a:rPr lang="en-US" dirty="0" smtClean="0"/>
              <a:t>: In or not in</a:t>
            </a:r>
          </a:p>
          <a:p>
            <a:pPr marL="0" indent="0">
              <a:buNone/>
            </a:pP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43</a:t>
            </a:fld>
            <a:endParaRPr lang="en-US"/>
          </a:p>
        </p:txBody>
      </p:sp>
    </p:spTree>
    <p:extLst>
      <p:ext uri="{BB962C8B-B14F-4D97-AF65-F5344CB8AC3E}">
        <p14:creationId xmlns:p14="http://schemas.microsoft.com/office/powerpoint/2010/main" val="1831159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subquery</a:t>
            </a:r>
            <a:endParaRPr lang="en-US" dirty="0"/>
          </a:p>
        </p:txBody>
      </p:sp>
      <p:sp>
        <p:nvSpPr>
          <p:cNvPr id="4" name="Rectangle 3"/>
          <p:cNvSpPr/>
          <p:nvPr/>
        </p:nvSpPr>
        <p:spPr>
          <a:xfrm>
            <a:off x="1184508" y="1464549"/>
            <a:ext cx="6227882" cy="2862322"/>
          </a:xfrm>
          <a:prstGeom prst="rect">
            <a:avLst/>
          </a:prstGeom>
        </p:spPr>
        <p:txBody>
          <a:bodyPr wrap="square">
            <a:spAutoFit/>
          </a:bodyPr>
          <a:lstStyle/>
          <a:p>
            <a:r>
              <a:rPr lang="en-US" sz="3600" dirty="0" smtClean="0"/>
              <a:t>select *</a:t>
            </a:r>
          </a:p>
          <a:p>
            <a:r>
              <a:rPr lang="en-US" sz="3600" dirty="0" smtClean="0"/>
              <a:t>from student </a:t>
            </a:r>
          </a:p>
          <a:p>
            <a:r>
              <a:rPr lang="en-US" sz="3600" dirty="0" smtClean="0"/>
              <a:t>where </a:t>
            </a:r>
            <a:r>
              <a:rPr lang="en-US" sz="3600" dirty="0" err="1" smtClean="0"/>
              <a:t>sno</a:t>
            </a:r>
            <a:r>
              <a:rPr lang="en-US" sz="3600" dirty="0" smtClean="0"/>
              <a:t> </a:t>
            </a:r>
            <a:r>
              <a:rPr lang="en-US" sz="3600" b="1" dirty="0" smtClean="0">
                <a:solidFill>
                  <a:srgbClr val="FF0000"/>
                </a:solidFill>
              </a:rPr>
              <a:t>not</a:t>
            </a:r>
            <a:r>
              <a:rPr lang="en-US" sz="3600" dirty="0" smtClean="0"/>
              <a:t> in</a:t>
            </a:r>
          </a:p>
          <a:p>
            <a:r>
              <a:rPr lang="en-US" sz="3600" dirty="0" smtClean="0"/>
              <a:t> (select  </a:t>
            </a:r>
            <a:r>
              <a:rPr lang="en-US" sz="3600" dirty="0" err="1" smtClean="0"/>
              <a:t>sno</a:t>
            </a:r>
            <a:r>
              <a:rPr lang="en-US" sz="3600" dirty="0" smtClean="0"/>
              <a:t> from enroll</a:t>
            </a:r>
          </a:p>
          <a:p>
            <a:r>
              <a:rPr lang="en-US" sz="3600" dirty="0" smtClean="0"/>
              <a:t>where </a:t>
            </a:r>
            <a:r>
              <a:rPr lang="en-US" sz="3600" dirty="0" err="1" smtClean="0"/>
              <a:t>cno</a:t>
            </a:r>
            <a:r>
              <a:rPr lang="en-US" sz="3600" dirty="0" smtClean="0"/>
              <a:t> = 'CS112');</a:t>
            </a:r>
            <a:endParaRPr lang="en-US" sz="3600" dirty="0"/>
          </a:p>
        </p:txBody>
      </p:sp>
      <p:sp>
        <p:nvSpPr>
          <p:cNvPr id="3" name="Slide Number Placeholder 2"/>
          <p:cNvSpPr>
            <a:spLocks noGrp="1"/>
          </p:cNvSpPr>
          <p:nvPr>
            <p:ph type="sldNum" sz="quarter" idx="12"/>
          </p:nvPr>
        </p:nvSpPr>
        <p:spPr/>
        <p:txBody>
          <a:bodyPr/>
          <a:lstStyle/>
          <a:p>
            <a:fld id="{C76804DE-2187-BC43-BADC-28719E08053B}" type="slidenum">
              <a:rPr lang="en-US" smtClean="0"/>
              <a:t>44</a:t>
            </a:fld>
            <a:endParaRPr lang="en-US"/>
          </a:p>
        </p:txBody>
      </p:sp>
    </p:spTree>
    <p:extLst>
      <p:ext uri="{BB962C8B-B14F-4D97-AF65-F5344CB8AC3E}">
        <p14:creationId xmlns:p14="http://schemas.microsoft.com/office/powerpoint/2010/main" val="573099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SQL: Common Patterns*</a:t>
            </a:r>
            <a:br>
              <a:rPr lang="en-US" dirty="0" smtClean="0"/>
            </a:br>
            <a:r>
              <a:rPr lang="en-US" dirty="0"/>
              <a:t/>
            </a:r>
            <a:br>
              <a:rPr lang="en-US" dirty="0"/>
            </a:br>
            <a:r>
              <a:rPr lang="en-US" dirty="0" smtClean="0"/>
              <a:t>(all solutions are platform independent, and use only relational operators)</a:t>
            </a:r>
            <a:endParaRPr lang="en-US" dirty="0"/>
          </a:p>
        </p:txBody>
      </p:sp>
      <p:sp>
        <p:nvSpPr>
          <p:cNvPr id="3" name="Subtitle 2"/>
          <p:cNvSpPr>
            <a:spLocks noGrp="1"/>
          </p:cNvSpPr>
          <p:nvPr>
            <p:ph type="subTitle" idx="1"/>
          </p:nvPr>
        </p:nvSpPr>
        <p:spPr>
          <a:xfrm>
            <a:off x="1318126" y="4434305"/>
            <a:ext cx="6400800" cy="1752600"/>
          </a:xfrm>
        </p:spPr>
        <p:txBody>
          <a:bodyPr>
            <a:normAutofit/>
          </a:bodyPr>
          <a:lstStyle/>
          <a:p>
            <a:r>
              <a:rPr lang="en-US" b="1" dirty="0" smtClean="0"/>
              <a:t>Thinking in Sets</a:t>
            </a:r>
          </a:p>
          <a:p>
            <a:pPr algn="l"/>
            <a:r>
              <a:rPr lang="en-US" sz="1900" dirty="0" smtClean="0"/>
              <a:t>*Examples from appendix of</a:t>
            </a:r>
          </a:p>
          <a:p>
            <a:pPr algn="l"/>
            <a:r>
              <a:rPr lang="en-US" sz="1900" i="1" dirty="0"/>
              <a:t>SQL Cookbook</a:t>
            </a:r>
            <a:r>
              <a:rPr lang="en-US" sz="1900" dirty="0"/>
              <a:t>, by Anthony </a:t>
            </a:r>
            <a:r>
              <a:rPr lang="en-US" sz="1900" dirty="0" err="1" smtClean="0"/>
              <a:t>Molinaro</a:t>
            </a:r>
            <a:r>
              <a:rPr lang="en-US" sz="1900" dirty="0" smtClean="0"/>
              <a:t> (2006), O’Reilly Media</a:t>
            </a:r>
          </a:p>
          <a:p>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45</a:t>
            </a:fld>
            <a:endParaRPr lang="en-US"/>
          </a:p>
        </p:txBody>
      </p:sp>
    </p:spTree>
    <p:extLst>
      <p:ext uri="{BB962C8B-B14F-4D97-AF65-F5344CB8AC3E}">
        <p14:creationId xmlns:p14="http://schemas.microsoft.com/office/powerpoint/2010/main" val="2175735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products</a:t>
            </a:r>
            <a:endParaRPr lang="en-US" dirty="0"/>
          </a:p>
        </p:txBody>
      </p:sp>
      <p:sp>
        <p:nvSpPr>
          <p:cNvPr id="5" name="Rectangle 4"/>
          <p:cNvSpPr/>
          <p:nvPr/>
        </p:nvSpPr>
        <p:spPr>
          <a:xfrm>
            <a:off x="899416" y="1538863"/>
            <a:ext cx="6461139" cy="2062103"/>
          </a:xfrm>
          <a:prstGeom prst="rect">
            <a:avLst/>
          </a:prstGeom>
          <a:ln>
            <a:noFill/>
          </a:ln>
        </p:spPr>
        <p:txBody>
          <a:bodyPr wrap="square">
            <a:spAutoFit/>
          </a:bodyPr>
          <a:lstStyle/>
          <a:p>
            <a:r>
              <a:rPr lang="en-US" sz="3200" dirty="0" smtClean="0"/>
              <a:t>what does this return?</a:t>
            </a:r>
          </a:p>
          <a:p>
            <a:endParaRPr lang="en-US" sz="3200" dirty="0"/>
          </a:p>
          <a:p>
            <a:r>
              <a:rPr lang="en-US" sz="3200" dirty="0" smtClean="0"/>
              <a:t>select * from student s, course c</a:t>
            </a:r>
          </a:p>
          <a:p>
            <a:r>
              <a:rPr lang="en-US" sz="3200" dirty="0" smtClean="0"/>
              <a:t>	</a:t>
            </a:r>
          </a:p>
        </p:txBody>
      </p:sp>
      <p:sp>
        <p:nvSpPr>
          <p:cNvPr id="3" name="Slide Number Placeholder 2"/>
          <p:cNvSpPr>
            <a:spLocks noGrp="1"/>
          </p:cNvSpPr>
          <p:nvPr>
            <p:ph type="sldNum" sz="quarter" idx="12"/>
          </p:nvPr>
        </p:nvSpPr>
        <p:spPr/>
        <p:txBody>
          <a:bodyPr/>
          <a:lstStyle/>
          <a:p>
            <a:fld id="{C76804DE-2187-BC43-BADC-28719E08053B}" type="slidenum">
              <a:rPr lang="en-US" smtClean="0"/>
              <a:t>46</a:t>
            </a:fld>
            <a:endParaRPr lang="en-US"/>
          </a:p>
        </p:txBody>
      </p:sp>
    </p:spTree>
    <p:extLst>
      <p:ext uri="{BB962C8B-B14F-4D97-AF65-F5344CB8AC3E}">
        <p14:creationId xmlns:p14="http://schemas.microsoft.com/office/powerpoint/2010/main" val="968029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Cartesian products: useful example</a:t>
            </a:r>
            <a:br>
              <a:rPr lang="en-US" dirty="0" smtClean="0"/>
            </a:br>
            <a:endParaRPr lang="en-US" dirty="0"/>
          </a:p>
        </p:txBody>
      </p:sp>
      <p:sp>
        <p:nvSpPr>
          <p:cNvPr id="4" name="Rectangle 3"/>
          <p:cNvSpPr/>
          <p:nvPr/>
        </p:nvSpPr>
        <p:spPr>
          <a:xfrm>
            <a:off x="457200" y="1527174"/>
            <a:ext cx="6461139" cy="3539430"/>
          </a:xfrm>
          <a:prstGeom prst="rect">
            <a:avLst/>
          </a:prstGeom>
          <a:ln>
            <a:noFill/>
          </a:ln>
        </p:spPr>
        <p:txBody>
          <a:bodyPr wrap="square">
            <a:spAutoFit/>
          </a:bodyPr>
          <a:lstStyle/>
          <a:p>
            <a:r>
              <a:rPr lang="en-US" sz="3200" dirty="0" smtClean="0"/>
              <a:t>what does this return?</a:t>
            </a:r>
          </a:p>
          <a:p>
            <a:endParaRPr lang="en-US" sz="3200" dirty="0" smtClean="0"/>
          </a:p>
          <a:p>
            <a:endParaRPr lang="en-US" sz="3200" dirty="0"/>
          </a:p>
          <a:p>
            <a:r>
              <a:rPr lang="en-US" sz="3200" dirty="0" smtClean="0"/>
              <a:t>select </a:t>
            </a:r>
            <a:r>
              <a:rPr lang="en-US" sz="3200" dirty="0" err="1" smtClean="0"/>
              <a:t>s.sno</a:t>
            </a:r>
            <a:r>
              <a:rPr lang="en-US" sz="3200" dirty="0" smtClean="0"/>
              <a:t>, </a:t>
            </a:r>
            <a:r>
              <a:rPr lang="en-US" sz="3200" dirty="0" err="1" smtClean="0"/>
              <a:t>c.cno</a:t>
            </a:r>
            <a:r>
              <a:rPr lang="en-US" sz="3200" dirty="0" smtClean="0"/>
              <a:t> </a:t>
            </a:r>
          </a:p>
          <a:p>
            <a:r>
              <a:rPr lang="en-US" sz="3200" dirty="0" smtClean="0"/>
              <a:t>from student s, course c</a:t>
            </a:r>
          </a:p>
          <a:p>
            <a:r>
              <a:rPr lang="en-US" sz="3200" dirty="0" smtClean="0"/>
              <a:t>		where (</a:t>
            </a:r>
            <a:r>
              <a:rPr lang="en-US" sz="3200" dirty="0" err="1" smtClean="0"/>
              <a:t>s.sno</a:t>
            </a:r>
            <a:r>
              <a:rPr lang="en-US" sz="3200" dirty="0" smtClean="0"/>
              <a:t>, </a:t>
            </a:r>
            <a:r>
              <a:rPr lang="en-US" sz="3200" dirty="0" err="1" smtClean="0"/>
              <a:t>c.cno</a:t>
            </a:r>
            <a:r>
              <a:rPr lang="en-US" sz="3200" dirty="0" smtClean="0"/>
              <a:t>) not in (select </a:t>
            </a:r>
            <a:r>
              <a:rPr lang="en-US" sz="3200" dirty="0" err="1" smtClean="0"/>
              <a:t>sno,cno</a:t>
            </a:r>
            <a:r>
              <a:rPr lang="en-US" sz="3200" dirty="0" smtClean="0"/>
              <a:t> from enroll)</a:t>
            </a:r>
          </a:p>
        </p:txBody>
      </p:sp>
      <p:sp>
        <p:nvSpPr>
          <p:cNvPr id="3" name="Slide Number Placeholder 2"/>
          <p:cNvSpPr>
            <a:spLocks noGrp="1"/>
          </p:cNvSpPr>
          <p:nvPr>
            <p:ph type="sldNum" sz="quarter" idx="12"/>
          </p:nvPr>
        </p:nvSpPr>
        <p:spPr/>
        <p:txBody>
          <a:bodyPr/>
          <a:lstStyle/>
          <a:p>
            <a:fld id="{C76804DE-2187-BC43-BADC-28719E08053B}" type="slidenum">
              <a:rPr lang="en-US" smtClean="0"/>
              <a:t>47</a:t>
            </a:fld>
            <a:endParaRPr lang="en-US"/>
          </a:p>
        </p:txBody>
      </p:sp>
    </p:spTree>
    <p:extLst>
      <p:ext uri="{BB962C8B-B14F-4D97-AF65-F5344CB8AC3E}">
        <p14:creationId xmlns:p14="http://schemas.microsoft.com/office/powerpoint/2010/main" val="2703365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US" dirty="0"/>
          </a:p>
        </p:txBody>
      </p:sp>
      <p:sp>
        <p:nvSpPr>
          <p:cNvPr id="3" name="Content Placeholder 2"/>
          <p:cNvSpPr>
            <a:spLocks noGrp="1"/>
          </p:cNvSpPr>
          <p:nvPr>
            <p:ph idx="1"/>
          </p:nvPr>
        </p:nvSpPr>
        <p:spPr/>
        <p:txBody>
          <a:bodyPr/>
          <a:lstStyle/>
          <a:p>
            <a:r>
              <a:rPr lang="en-US" dirty="0" smtClean="0"/>
              <a:t>Full </a:t>
            </a:r>
          </a:p>
          <a:p>
            <a:r>
              <a:rPr lang="en-US" dirty="0" smtClean="0"/>
              <a:t>Left or Right</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48</a:t>
            </a:fld>
            <a:endParaRPr lang="en-US"/>
          </a:p>
        </p:txBody>
      </p:sp>
    </p:spTree>
    <p:extLst>
      <p:ext uri="{BB962C8B-B14F-4D97-AF65-F5344CB8AC3E}">
        <p14:creationId xmlns:p14="http://schemas.microsoft.com/office/powerpoint/2010/main" val="1402404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Full join: what does these return?</a:t>
            </a:r>
            <a:endParaRPr lang="en-US" dirty="0"/>
          </a:p>
        </p:txBody>
      </p:sp>
      <p:sp>
        <p:nvSpPr>
          <p:cNvPr id="5" name="Rectangle 4"/>
          <p:cNvSpPr/>
          <p:nvPr/>
        </p:nvSpPr>
        <p:spPr>
          <a:xfrm>
            <a:off x="1003086" y="1417638"/>
            <a:ext cx="5903914" cy="1384995"/>
          </a:xfrm>
          <a:prstGeom prst="rect">
            <a:avLst/>
          </a:prstGeom>
        </p:spPr>
        <p:txBody>
          <a:bodyPr wrap="square">
            <a:spAutoFit/>
          </a:bodyPr>
          <a:lstStyle/>
          <a:p>
            <a:r>
              <a:rPr lang="en-US" sz="2800" dirty="0" smtClean="0"/>
              <a:t>1) select * </a:t>
            </a:r>
          </a:p>
          <a:p>
            <a:r>
              <a:rPr lang="en-US" sz="2800" dirty="0"/>
              <a:t>	</a:t>
            </a:r>
            <a:r>
              <a:rPr lang="en-US" sz="2800" dirty="0" smtClean="0"/>
              <a:t>from student s, enroll e where </a:t>
            </a:r>
          </a:p>
          <a:p>
            <a:r>
              <a:rPr lang="en-US" sz="2800" dirty="0" smtClean="0"/>
              <a:t>	</a:t>
            </a:r>
            <a:r>
              <a:rPr lang="en-US" sz="2800" dirty="0" err="1" smtClean="0"/>
              <a:t>e.sno</a:t>
            </a:r>
            <a:r>
              <a:rPr lang="en-US" sz="2800" dirty="0" smtClean="0"/>
              <a:t> = </a:t>
            </a:r>
            <a:r>
              <a:rPr lang="en-US" sz="2800" dirty="0" err="1" smtClean="0"/>
              <a:t>s.sno</a:t>
            </a:r>
            <a:r>
              <a:rPr lang="en-US" sz="2800" dirty="0" smtClean="0"/>
              <a:t> </a:t>
            </a:r>
            <a:endParaRPr lang="en-US" sz="2800" dirty="0"/>
          </a:p>
        </p:txBody>
      </p:sp>
      <p:sp>
        <p:nvSpPr>
          <p:cNvPr id="6" name="Rectangle 5"/>
          <p:cNvSpPr/>
          <p:nvPr/>
        </p:nvSpPr>
        <p:spPr>
          <a:xfrm>
            <a:off x="756870" y="3420825"/>
            <a:ext cx="6150130" cy="1384995"/>
          </a:xfrm>
          <a:prstGeom prst="rect">
            <a:avLst/>
          </a:prstGeom>
        </p:spPr>
        <p:txBody>
          <a:bodyPr wrap="square">
            <a:spAutoFit/>
          </a:bodyPr>
          <a:lstStyle/>
          <a:p>
            <a:r>
              <a:rPr lang="en-US" sz="2800" dirty="0" smtClean="0"/>
              <a:t>2) select * </a:t>
            </a:r>
          </a:p>
          <a:p>
            <a:r>
              <a:rPr lang="en-US" sz="2800" dirty="0" smtClean="0"/>
              <a:t>	from professor p, teach t where </a:t>
            </a:r>
          </a:p>
          <a:p>
            <a:r>
              <a:rPr lang="en-US" sz="2800" dirty="0" smtClean="0"/>
              <a:t>	</a:t>
            </a:r>
            <a:r>
              <a:rPr lang="en-US" sz="2800" dirty="0" err="1" smtClean="0"/>
              <a:t>t.lname</a:t>
            </a:r>
            <a:r>
              <a:rPr lang="en-US" sz="2800" dirty="0" smtClean="0"/>
              <a:t> = </a:t>
            </a:r>
            <a:r>
              <a:rPr lang="en-US" sz="2800" dirty="0" err="1" smtClean="0"/>
              <a:t>p.lname</a:t>
            </a:r>
            <a:endParaRPr lang="en-US" sz="2800" dirty="0"/>
          </a:p>
        </p:txBody>
      </p:sp>
      <p:sp>
        <p:nvSpPr>
          <p:cNvPr id="7" name="Rectangle 6"/>
          <p:cNvSpPr/>
          <p:nvPr/>
        </p:nvSpPr>
        <p:spPr>
          <a:xfrm>
            <a:off x="756870" y="4949903"/>
            <a:ext cx="6655520" cy="1384995"/>
          </a:xfrm>
          <a:prstGeom prst="rect">
            <a:avLst/>
          </a:prstGeom>
        </p:spPr>
        <p:txBody>
          <a:bodyPr wrap="square">
            <a:spAutoFit/>
          </a:bodyPr>
          <a:lstStyle/>
          <a:p>
            <a:r>
              <a:rPr lang="en-US" sz="2800" dirty="0" smtClean="0"/>
              <a:t>3) select * </a:t>
            </a:r>
          </a:p>
          <a:p>
            <a:r>
              <a:rPr lang="en-US" sz="2800" dirty="0" smtClean="0"/>
              <a:t>	from course c, teach t where </a:t>
            </a:r>
          </a:p>
          <a:p>
            <a:r>
              <a:rPr lang="en-US" sz="2800" dirty="0" smtClean="0"/>
              <a:t>	</a:t>
            </a:r>
            <a:r>
              <a:rPr lang="en-US" sz="2800" dirty="0" err="1" smtClean="0"/>
              <a:t>c.cno</a:t>
            </a:r>
            <a:r>
              <a:rPr lang="en-US" sz="2800" dirty="0" smtClean="0"/>
              <a:t> = </a:t>
            </a:r>
            <a:r>
              <a:rPr lang="en-US" sz="2800" dirty="0" err="1" smtClean="0"/>
              <a:t>t.cno</a:t>
            </a:r>
            <a:endParaRPr lang="en-US" sz="2800" dirty="0"/>
          </a:p>
        </p:txBody>
      </p:sp>
      <p:sp>
        <p:nvSpPr>
          <p:cNvPr id="2" name="Slide Number Placeholder 1"/>
          <p:cNvSpPr>
            <a:spLocks noGrp="1"/>
          </p:cNvSpPr>
          <p:nvPr>
            <p:ph type="sldNum" sz="quarter" idx="12"/>
          </p:nvPr>
        </p:nvSpPr>
        <p:spPr/>
        <p:txBody>
          <a:bodyPr/>
          <a:lstStyle/>
          <a:p>
            <a:fld id="{C76804DE-2187-BC43-BADC-28719E08053B}" type="slidenum">
              <a:rPr lang="en-US" smtClean="0"/>
              <a:t>49</a:t>
            </a:fld>
            <a:endParaRPr lang="en-US"/>
          </a:p>
        </p:txBody>
      </p:sp>
    </p:spTree>
    <p:extLst>
      <p:ext uri="{BB962C8B-B14F-4D97-AF65-F5344CB8AC3E}">
        <p14:creationId xmlns:p14="http://schemas.microsoft.com/office/powerpoint/2010/main" val="426240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related to Decompositions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arenR"/>
            </a:pPr>
            <a:r>
              <a:rPr lang="en-US" dirty="0" smtClean="0"/>
              <a:t>Do we need to decompose a relation?</a:t>
            </a:r>
          </a:p>
          <a:p>
            <a:pPr marL="0" indent="0">
              <a:buNone/>
            </a:pPr>
            <a:endParaRPr lang="en-US" dirty="0"/>
          </a:p>
          <a:p>
            <a:pPr marL="514350" indent="-514350">
              <a:buAutoNum type="arabicParenR"/>
            </a:pPr>
            <a:r>
              <a:rPr lang="en-US" dirty="0" smtClean="0"/>
              <a:t>What problems (if any) arise with a decomposition</a:t>
            </a:r>
            <a:r>
              <a:rPr lang="en-US" dirty="0"/>
              <a:t>?</a:t>
            </a:r>
          </a:p>
          <a:p>
            <a:pPr marL="914400" lvl="1" indent="-514350"/>
            <a:r>
              <a:rPr lang="en-US" dirty="0" smtClean="0"/>
              <a:t>information can be lost</a:t>
            </a:r>
          </a:p>
          <a:p>
            <a:pPr marL="914400" lvl="1" indent="-514350"/>
            <a:r>
              <a:rPr lang="en-US" dirty="0" smtClean="0"/>
              <a:t>dependencies can be lost</a:t>
            </a:r>
          </a:p>
          <a:p>
            <a:pPr marL="914400" lvl="1" indent="-514350"/>
            <a:endParaRPr lang="en-US" dirty="0"/>
          </a:p>
          <a:p>
            <a:pPr marL="0" indent="0">
              <a:buNone/>
            </a:pPr>
            <a:r>
              <a:rPr lang="en-US" dirty="0" smtClean="0"/>
              <a:t>3) In some </a:t>
            </a:r>
            <a:r>
              <a:rPr lang="en-US" i="1" dirty="0" smtClean="0"/>
              <a:t>normal forms, </a:t>
            </a:r>
            <a:r>
              <a:rPr lang="en-US" dirty="0" smtClean="0"/>
              <a:t>we know certain problems cannot arise</a:t>
            </a:r>
          </a:p>
        </p:txBody>
      </p:sp>
      <p:sp>
        <p:nvSpPr>
          <p:cNvPr id="4" name="Slide Number Placeholder 3"/>
          <p:cNvSpPr>
            <a:spLocks noGrp="1"/>
          </p:cNvSpPr>
          <p:nvPr>
            <p:ph type="sldNum" sz="quarter" idx="12"/>
          </p:nvPr>
        </p:nvSpPr>
        <p:spPr/>
        <p:txBody>
          <a:bodyPr/>
          <a:lstStyle/>
          <a:p>
            <a:fld id="{3ADB7DDC-E690-984E-A3ED-8E653AFEABF1}" type="slidenum">
              <a:rPr lang="en-US" smtClean="0"/>
              <a:t>5</a:t>
            </a:fld>
            <a:endParaRPr lang="en-US"/>
          </a:p>
        </p:txBody>
      </p:sp>
    </p:spTree>
    <p:extLst>
      <p:ext uri="{BB962C8B-B14F-4D97-AF65-F5344CB8AC3E}">
        <p14:creationId xmlns:p14="http://schemas.microsoft.com/office/powerpoint/2010/main" val="531276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Left/right join: what do these return?</a:t>
            </a:r>
            <a:endParaRPr lang="en-US" dirty="0"/>
          </a:p>
        </p:txBody>
      </p:sp>
      <p:sp>
        <p:nvSpPr>
          <p:cNvPr id="5" name="Rectangle 4"/>
          <p:cNvSpPr/>
          <p:nvPr/>
        </p:nvSpPr>
        <p:spPr>
          <a:xfrm>
            <a:off x="1003086" y="1417638"/>
            <a:ext cx="5903914" cy="3539431"/>
          </a:xfrm>
          <a:prstGeom prst="rect">
            <a:avLst/>
          </a:prstGeom>
        </p:spPr>
        <p:txBody>
          <a:bodyPr wrap="square">
            <a:spAutoFit/>
          </a:bodyPr>
          <a:lstStyle/>
          <a:p>
            <a:r>
              <a:rPr lang="en-US" sz="2800" dirty="0" smtClean="0"/>
              <a:t>1) select * </a:t>
            </a:r>
          </a:p>
          <a:p>
            <a:r>
              <a:rPr lang="en-US" sz="2800" dirty="0"/>
              <a:t>	</a:t>
            </a:r>
            <a:r>
              <a:rPr lang="en-US" sz="2800" dirty="0" smtClean="0"/>
              <a:t>from student s</a:t>
            </a:r>
          </a:p>
          <a:p>
            <a:r>
              <a:rPr lang="en-US" sz="2800" dirty="0" smtClean="0"/>
              <a:t>left join enroll e on  </a:t>
            </a:r>
            <a:r>
              <a:rPr lang="en-US" sz="2800" dirty="0" err="1" smtClean="0"/>
              <a:t>e.sno</a:t>
            </a:r>
            <a:r>
              <a:rPr lang="en-US" sz="2800" dirty="0" smtClean="0"/>
              <a:t> = </a:t>
            </a:r>
            <a:r>
              <a:rPr lang="en-US" sz="2800" dirty="0" err="1" smtClean="0"/>
              <a:t>s.sno</a:t>
            </a:r>
            <a:endParaRPr lang="en-US" sz="2800" dirty="0" smtClean="0"/>
          </a:p>
          <a:p>
            <a:endParaRPr lang="en-US" sz="2800" dirty="0" smtClean="0"/>
          </a:p>
          <a:p>
            <a:r>
              <a:rPr lang="en-US" sz="2800" dirty="0" smtClean="0"/>
              <a:t>(all rows in the left table student, with matching rows from the right table enroll)</a:t>
            </a:r>
          </a:p>
          <a:p>
            <a:r>
              <a:rPr lang="en-US" sz="2800" dirty="0" smtClean="0"/>
              <a:t> </a:t>
            </a:r>
            <a:endParaRPr lang="en-US" sz="2800" dirty="0"/>
          </a:p>
        </p:txBody>
      </p:sp>
      <p:sp>
        <p:nvSpPr>
          <p:cNvPr id="2" name="Slide Number Placeholder 1"/>
          <p:cNvSpPr>
            <a:spLocks noGrp="1"/>
          </p:cNvSpPr>
          <p:nvPr>
            <p:ph type="sldNum" sz="quarter" idx="12"/>
          </p:nvPr>
        </p:nvSpPr>
        <p:spPr/>
        <p:txBody>
          <a:bodyPr/>
          <a:lstStyle/>
          <a:p>
            <a:fld id="{C76804DE-2187-BC43-BADC-28719E08053B}" type="slidenum">
              <a:rPr lang="en-US" smtClean="0"/>
              <a:t>50</a:t>
            </a:fld>
            <a:endParaRPr lang="en-US"/>
          </a:p>
        </p:txBody>
      </p:sp>
    </p:spTree>
    <p:extLst>
      <p:ext uri="{BB962C8B-B14F-4D97-AF65-F5344CB8AC3E}">
        <p14:creationId xmlns:p14="http://schemas.microsoft.com/office/powerpoint/2010/main" val="1569504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Left/right join: what do these return?</a:t>
            </a:r>
            <a:endParaRPr lang="en-US" dirty="0"/>
          </a:p>
        </p:txBody>
      </p:sp>
      <p:sp>
        <p:nvSpPr>
          <p:cNvPr id="6" name="Rectangle 5"/>
          <p:cNvSpPr/>
          <p:nvPr/>
        </p:nvSpPr>
        <p:spPr>
          <a:xfrm>
            <a:off x="756870" y="1516005"/>
            <a:ext cx="6150130" cy="3970318"/>
          </a:xfrm>
          <a:prstGeom prst="rect">
            <a:avLst/>
          </a:prstGeom>
        </p:spPr>
        <p:txBody>
          <a:bodyPr wrap="square">
            <a:spAutoFit/>
          </a:bodyPr>
          <a:lstStyle/>
          <a:p>
            <a:r>
              <a:rPr lang="en-US" sz="2800" dirty="0" smtClean="0"/>
              <a:t>2) select * </a:t>
            </a:r>
          </a:p>
          <a:p>
            <a:r>
              <a:rPr lang="en-US" sz="2800" dirty="0" smtClean="0"/>
              <a:t>	from student s</a:t>
            </a:r>
          </a:p>
          <a:p>
            <a:r>
              <a:rPr lang="en-US" sz="2800" dirty="0" smtClean="0"/>
              <a:t>right join enroll e on  </a:t>
            </a:r>
            <a:r>
              <a:rPr lang="en-US" sz="2800" dirty="0" err="1" smtClean="0"/>
              <a:t>e.sno</a:t>
            </a:r>
            <a:r>
              <a:rPr lang="en-US" sz="2800" dirty="0" smtClean="0"/>
              <a:t> = </a:t>
            </a:r>
            <a:r>
              <a:rPr lang="en-US" sz="2800" dirty="0" err="1" smtClean="0"/>
              <a:t>s.sno</a:t>
            </a:r>
            <a:endParaRPr lang="en-US" sz="2800" dirty="0" smtClean="0"/>
          </a:p>
          <a:p>
            <a:endParaRPr lang="en-US" sz="2800" dirty="0"/>
          </a:p>
          <a:p>
            <a:r>
              <a:rPr lang="en-US" sz="2800" dirty="0" smtClean="0"/>
              <a:t>(all rows in the right table enroll, with matching rows from the left table students)</a:t>
            </a:r>
          </a:p>
          <a:p>
            <a:r>
              <a:rPr lang="en-US" sz="2800" dirty="0" smtClean="0"/>
              <a:t> </a:t>
            </a:r>
          </a:p>
          <a:p>
            <a:r>
              <a:rPr lang="en-US" sz="2800" dirty="0" smtClean="0"/>
              <a:t> </a:t>
            </a:r>
            <a:endParaRPr lang="en-US" sz="2800" dirty="0"/>
          </a:p>
        </p:txBody>
      </p:sp>
      <p:sp>
        <p:nvSpPr>
          <p:cNvPr id="7" name="Rectangle 6"/>
          <p:cNvSpPr/>
          <p:nvPr/>
        </p:nvSpPr>
        <p:spPr>
          <a:xfrm>
            <a:off x="756870" y="4949903"/>
            <a:ext cx="6655520" cy="1384995"/>
          </a:xfrm>
          <a:prstGeom prst="rect">
            <a:avLst/>
          </a:prstGeom>
        </p:spPr>
        <p:txBody>
          <a:bodyPr wrap="square">
            <a:spAutoFit/>
          </a:bodyPr>
          <a:lstStyle/>
          <a:p>
            <a:r>
              <a:rPr lang="en-US" sz="2800" dirty="0" smtClean="0"/>
              <a:t>3) select * </a:t>
            </a:r>
          </a:p>
          <a:p>
            <a:r>
              <a:rPr lang="en-US" sz="2800" dirty="0" smtClean="0"/>
              <a:t>	from enroll e</a:t>
            </a:r>
          </a:p>
          <a:p>
            <a:r>
              <a:rPr lang="en-US" sz="2800" dirty="0" smtClean="0"/>
              <a:t>right join student s on  </a:t>
            </a:r>
            <a:r>
              <a:rPr lang="en-US" sz="2800" dirty="0" err="1" smtClean="0"/>
              <a:t>e.sno</a:t>
            </a:r>
            <a:r>
              <a:rPr lang="en-US" sz="2800" dirty="0" smtClean="0"/>
              <a:t> = </a:t>
            </a:r>
            <a:r>
              <a:rPr lang="en-US" sz="2800" dirty="0" err="1" smtClean="0"/>
              <a:t>s.sno</a:t>
            </a:r>
            <a:r>
              <a:rPr lang="en-US" sz="2800" dirty="0" smtClean="0"/>
              <a:t> </a:t>
            </a:r>
            <a:endParaRPr lang="en-US" sz="2800" dirty="0"/>
          </a:p>
        </p:txBody>
      </p:sp>
      <p:sp>
        <p:nvSpPr>
          <p:cNvPr id="2" name="Slide Number Placeholder 1"/>
          <p:cNvSpPr>
            <a:spLocks noGrp="1"/>
          </p:cNvSpPr>
          <p:nvPr>
            <p:ph type="sldNum" sz="quarter" idx="12"/>
          </p:nvPr>
        </p:nvSpPr>
        <p:spPr/>
        <p:txBody>
          <a:bodyPr/>
          <a:lstStyle/>
          <a:p>
            <a:fld id="{C76804DE-2187-BC43-BADC-28719E08053B}" type="slidenum">
              <a:rPr lang="en-US" smtClean="0"/>
              <a:t>51</a:t>
            </a:fld>
            <a:endParaRPr lang="en-US"/>
          </a:p>
        </p:txBody>
      </p:sp>
    </p:spTree>
    <p:extLst>
      <p:ext uri="{BB962C8B-B14F-4D97-AF65-F5344CB8AC3E}">
        <p14:creationId xmlns:p14="http://schemas.microsoft.com/office/powerpoint/2010/main" val="202977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covered today</a:t>
            </a:r>
            <a:endParaRPr lang="en-US" dirty="0"/>
          </a:p>
        </p:txBody>
      </p:sp>
      <p:sp>
        <p:nvSpPr>
          <p:cNvPr id="3" name="Content Placeholder 2"/>
          <p:cNvSpPr>
            <a:spLocks noGrp="1"/>
          </p:cNvSpPr>
          <p:nvPr>
            <p:ph idx="1"/>
          </p:nvPr>
        </p:nvSpPr>
        <p:spPr/>
        <p:txBody>
          <a:bodyPr/>
          <a:lstStyle/>
          <a:p>
            <a:r>
              <a:rPr lang="en-US" dirty="0" smtClean="0"/>
              <a:t>aggregate functions</a:t>
            </a:r>
          </a:p>
          <a:p>
            <a:r>
              <a:rPr lang="en-US" dirty="0" smtClean="0"/>
              <a:t>ordering</a:t>
            </a:r>
          </a:p>
          <a:p>
            <a:r>
              <a:rPr lang="en-US" dirty="0" smtClean="0"/>
              <a:t>non-relational constructs</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52</a:t>
            </a:fld>
            <a:endParaRPr lang="en-US"/>
          </a:p>
        </p:txBody>
      </p:sp>
    </p:spTree>
    <p:extLst>
      <p:ext uri="{BB962C8B-B14F-4D97-AF65-F5344CB8AC3E}">
        <p14:creationId xmlns:p14="http://schemas.microsoft.com/office/powerpoint/2010/main" val="1447410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Negation</a:t>
            </a:r>
            <a:endParaRPr lang="en-US" dirty="0"/>
          </a:p>
        </p:txBody>
      </p:sp>
      <p:sp>
        <p:nvSpPr>
          <p:cNvPr id="3" name="Subtitle 2"/>
          <p:cNvSpPr>
            <a:spLocks noGrp="1"/>
          </p:cNvSpPr>
          <p:nvPr>
            <p:ph type="subTitle" idx="1"/>
          </p:nvPr>
        </p:nvSpPr>
        <p:spPr/>
        <p:txBody>
          <a:bodyPr/>
          <a:lstStyle/>
          <a:p>
            <a:r>
              <a:rPr lang="en-US" dirty="0" smtClean="0"/>
              <a:t>Patterns in SQL</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53</a:t>
            </a:fld>
            <a:endParaRPr lang="en-US"/>
          </a:p>
        </p:txBody>
      </p:sp>
    </p:spTree>
    <p:extLst>
      <p:ext uri="{BB962C8B-B14F-4D97-AF65-F5344CB8AC3E}">
        <p14:creationId xmlns:p14="http://schemas.microsoft.com/office/powerpoint/2010/main" val="1957974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Q1: Find students who do not </a:t>
            </a:r>
            <a:br>
              <a:rPr lang="en-US" dirty="0" smtClean="0"/>
            </a:br>
            <a:r>
              <a:rPr lang="en-US" dirty="0" smtClean="0"/>
              <a:t>take CS 112</a:t>
            </a:r>
            <a:endParaRPr lang="en-US" dirty="0"/>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2554545"/>
          </a:xfrm>
          <a:prstGeom prst="rect">
            <a:avLst/>
          </a:prstGeom>
          <a:noFill/>
        </p:spPr>
        <p:txBody>
          <a:bodyPr wrap="square" rtlCol="0">
            <a:spAutoFit/>
          </a:bodyPr>
          <a:lstStyle/>
          <a:p>
            <a:r>
              <a:rPr lang="en-US" sz="3200" dirty="0" smtClean="0"/>
              <a:t>select *</a:t>
            </a:r>
          </a:p>
          <a:p>
            <a:r>
              <a:rPr lang="en-US" sz="3200" dirty="0" smtClean="0"/>
              <a:t>from student  where </a:t>
            </a:r>
            <a:r>
              <a:rPr lang="en-US" sz="3200" dirty="0" err="1" smtClean="0"/>
              <a:t>sno</a:t>
            </a:r>
            <a:r>
              <a:rPr lang="en-US" sz="3200" dirty="0" smtClean="0"/>
              <a:t> in</a:t>
            </a:r>
          </a:p>
          <a:p>
            <a:r>
              <a:rPr lang="en-US" sz="3200" dirty="0" smtClean="0"/>
              <a:t> (select </a:t>
            </a:r>
            <a:r>
              <a:rPr lang="en-US" sz="3200" dirty="0" err="1" smtClean="0"/>
              <a:t>sno</a:t>
            </a:r>
            <a:r>
              <a:rPr lang="en-US" sz="3200" dirty="0" smtClean="0"/>
              <a:t> </a:t>
            </a:r>
          </a:p>
          <a:p>
            <a:r>
              <a:rPr lang="en-US" sz="3200" dirty="0"/>
              <a:t>	</a:t>
            </a:r>
            <a:r>
              <a:rPr lang="en-US" sz="3200" dirty="0" smtClean="0"/>
              <a:t>from enroll</a:t>
            </a:r>
          </a:p>
          <a:p>
            <a:r>
              <a:rPr lang="en-US" sz="3200" dirty="0" smtClean="0"/>
              <a:t>where </a:t>
            </a:r>
            <a:r>
              <a:rPr lang="en-US" sz="3200" dirty="0" err="1" smtClean="0"/>
              <a:t>cno</a:t>
            </a:r>
            <a:r>
              <a:rPr lang="en-US" sz="3200" dirty="0" smtClean="0"/>
              <a:t> != 'CS112');</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54</a:t>
            </a:fld>
            <a:endParaRPr lang="en-US"/>
          </a:p>
        </p:txBody>
      </p:sp>
    </p:spTree>
    <p:extLst>
      <p:ext uri="{BB962C8B-B14F-4D97-AF65-F5344CB8AC3E}">
        <p14:creationId xmlns:p14="http://schemas.microsoft.com/office/powerpoint/2010/main" val="253068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Q1: Find students who do not </a:t>
            </a:r>
            <a:br>
              <a:rPr lang="en-US" dirty="0" smtClean="0"/>
            </a:br>
            <a:r>
              <a:rPr lang="en-US" dirty="0" smtClean="0"/>
              <a:t>take CS 112</a:t>
            </a:r>
            <a:endParaRPr lang="en-US" dirty="0"/>
          </a:p>
        </p:txBody>
      </p:sp>
      <p:sp>
        <p:nvSpPr>
          <p:cNvPr id="3" name="Content Placeholder 2"/>
          <p:cNvSpPr>
            <a:spLocks noGrp="1"/>
          </p:cNvSpPr>
          <p:nvPr>
            <p:ph idx="1"/>
          </p:nvPr>
        </p:nvSpPr>
        <p:spPr/>
        <p:txBody>
          <a:bodyPr/>
          <a:lstStyle/>
          <a:p>
            <a:r>
              <a:rPr lang="en-US" dirty="0" smtClean="0"/>
              <a:t>Solution 2: Is this correct? Why or why not?</a:t>
            </a:r>
          </a:p>
          <a:p>
            <a:endParaRPr lang="en-US" dirty="0"/>
          </a:p>
          <a:p>
            <a:pPr marL="0" indent="0">
              <a:buNone/>
            </a:pPr>
            <a:endParaRPr lang="en-US" dirty="0"/>
          </a:p>
        </p:txBody>
      </p:sp>
      <p:sp>
        <p:nvSpPr>
          <p:cNvPr id="4" name="TextBox 3"/>
          <p:cNvSpPr txBox="1"/>
          <p:nvPr/>
        </p:nvSpPr>
        <p:spPr>
          <a:xfrm>
            <a:off x="705853" y="2449847"/>
            <a:ext cx="6579936" cy="2554545"/>
          </a:xfrm>
          <a:prstGeom prst="rect">
            <a:avLst/>
          </a:prstGeom>
          <a:noFill/>
        </p:spPr>
        <p:txBody>
          <a:bodyPr wrap="square" rtlCol="0">
            <a:spAutoFit/>
          </a:bodyPr>
          <a:lstStyle/>
          <a:p>
            <a:r>
              <a:rPr lang="en-US" sz="3200" dirty="0" smtClean="0"/>
              <a:t>select *</a:t>
            </a:r>
          </a:p>
          <a:p>
            <a:r>
              <a:rPr lang="en-US" sz="3200" dirty="0" smtClean="0"/>
              <a:t>from student </a:t>
            </a:r>
          </a:p>
          <a:p>
            <a:r>
              <a:rPr lang="en-US" sz="3200" dirty="0" smtClean="0"/>
              <a:t>where </a:t>
            </a:r>
            <a:r>
              <a:rPr lang="en-US" sz="3200" dirty="0" err="1" smtClean="0"/>
              <a:t>sno</a:t>
            </a:r>
            <a:r>
              <a:rPr lang="en-US" sz="3200" dirty="0" smtClean="0"/>
              <a:t> not in</a:t>
            </a:r>
          </a:p>
          <a:p>
            <a:r>
              <a:rPr lang="en-US" sz="3200" dirty="0" smtClean="0"/>
              <a:t> (select  </a:t>
            </a:r>
            <a:r>
              <a:rPr lang="en-US" sz="3200" dirty="0" err="1" smtClean="0"/>
              <a:t>sno</a:t>
            </a:r>
            <a:r>
              <a:rPr lang="en-US" sz="3200" dirty="0" smtClean="0"/>
              <a:t> from enroll</a:t>
            </a:r>
          </a:p>
          <a:p>
            <a:r>
              <a:rPr lang="en-US" sz="3200" dirty="0" smtClean="0"/>
              <a:t>where </a:t>
            </a:r>
            <a:r>
              <a:rPr lang="en-US" sz="3200" dirty="0" err="1" smtClean="0"/>
              <a:t>cno</a:t>
            </a:r>
            <a:r>
              <a:rPr lang="en-US" sz="3200" dirty="0" smtClean="0"/>
              <a:t> = 'CS112');</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55</a:t>
            </a:fld>
            <a:endParaRPr lang="en-US"/>
          </a:p>
        </p:txBody>
      </p:sp>
    </p:spTree>
    <p:extLst>
      <p:ext uri="{BB962C8B-B14F-4D97-AF65-F5344CB8AC3E}">
        <p14:creationId xmlns:p14="http://schemas.microsoft.com/office/powerpoint/2010/main" val="365930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Q2: Find students who take CS 112 or CS 114 but not both</a:t>
            </a:r>
            <a:endParaRPr lang="en-US" dirty="0"/>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2554545"/>
          </a:xfrm>
          <a:prstGeom prst="rect">
            <a:avLst/>
          </a:prstGeom>
          <a:noFill/>
        </p:spPr>
        <p:txBody>
          <a:bodyPr wrap="square" rtlCol="0">
            <a:spAutoFit/>
          </a:bodyPr>
          <a:lstStyle/>
          <a:p>
            <a:r>
              <a:rPr lang="en-US" sz="3200" dirty="0" smtClean="0"/>
              <a:t>select * from student </a:t>
            </a:r>
          </a:p>
          <a:p>
            <a:r>
              <a:rPr lang="en-US" sz="3200" dirty="0" smtClean="0"/>
              <a:t>	where </a:t>
            </a:r>
            <a:r>
              <a:rPr lang="en-US" sz="3200" dirty="0" err="1" smtClean="0"/>
              <a:t>sno</a:t>
            </a:r>
            <a:r>
              <a:rPr lang="en-US" sz="3200" dirty="0" smtClean="0"/>
              <a:t> in ( select </a:t>
            </a:r>
            <a:r>
              <a:rPr lang="en-US" sz="3200" dirty="0" err="1" smtClean="0"/>
              <a:t>sno</a:t>
            </a:r>
            <a:endParaRPr lang="en-US" sz="3200" dirty="0" smtClean="0"/>
          </a:p>
          <a:p>
            <a:r>
              <a:rPr lang="en-US" sz="3200" dirty="0" smtClean="0"/>
              <a:t>		from enroll </a:t>
            </a:r>
          </a:p>
          <a:p>
            <a:r>
              <a:rPr lang="en-US" sz="3200" dirty="0" smtClean="0"/>
              <a:t>		where </a:t>
            </a:r>
            <a:r>
              <a:rPr lang="en-US" sz="3200" dirty="0" err="1" smtClean="0"/>
              <a:t>cno</a:t>
            </a:r>
            <a:r>
              <a:rPr lang="en-US" sz="3200" dirty="0" smtClean="0"/>
              <a:t> != 'CS112'</a:t>
            </a:r>
          </a:p>
          <a:p>
            <a:r>
              <a:rPr lang="en-US" sz="3200" dirty="0" smtClean="0"/>
              <a:t>		and </a:t>
            </a:r>
            <a:r>
              <a:rPr lang="en-US" sz="3200" dirty="0" err="1" smtClean="0"/>
              <a:t>cno</a:t>
            </a:r>
            <a:r>
              <a:rPr lang="en-US" sz="3200" dirty="0" smtClean="0"/>
              <a:t> != 'CS114')</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56</a:t>
            </a:fld>
            <a:endParaRPr lang="en-US"/>
          </a:p>
        </p:txBody>
      </p:sp>
    </p:spTree>
    <p:extLst>
      <p:ext uri="{BB962C8B-B14F-4D97-AF65-F5344CB8AC3E}">
        <p14:creationId xmlns:p14="http://schemas.microsoft.com/office/powerpoint/2010/main" val="3208478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Q2: Find students who take CS 112 or CS 114 but not both</a:t>
            </a:r>
            <a:endParaRPr lang="en-US" dirty="0"/>
          </a:p>
        </p:txBody>
      </p:sp>
      <p:sp>
        <p:nvSpPr>
          <p:cNvPr id="3" name="Content Placeholder 2"/>
          <p:cNvSpPr>
            <a:spLocks noGrp="1"/>
          </p:cNvSpPr>
          <p:nvPr>
            <p:ph idx="1"/>
          </p:nvPr>
        </p:nvSpPr>
        <p:spPr/>
        <p:txBody>
          <a:bodyPr/>
          <a:lstStyle/>
          <a:p>
            <a:r>
              <a:rPr lang="en-US" dirty="0" smtClean="0"/>
              <a:t>Solution 2: Is this correct? Why or why not?</a:t>
            </a:r>
          </a:p>
          <a:p>
            <a:endParaRPr lang="en-US" dirty="0"/>
          </a:p>
          <a:p>
            <a:pPr marL="0" indent="0">
              <a:buNone/>
            </a:pPr>
            <a:endParaRPr lang="en-US" dirty="0"/>
          </a:p>
        </p:txBody>
      </p:sp>
      <p:sp>
        <p:nvSpPr>
          <p:cNvPr id="4" name="TextBox 3"/>
          <p:cNvSpPr txBox="1"/>
          <p:nvPr/>
        </p:nvSpPr>
        <p:spPr>
          <a:xfrm>
            <a:off x="705853" y="2449847"/>
            <a:ext cx="6579936" cy="4031873"/>
          </a:xfrm>
          <a:prstGeom prst="rect">
            <a:avLst/>
          </a:prstGeom>
          <a:noFill/>
        </p:spPr>
        <p:txBody>
          <a:bodyPr wrap="square" rtlCol="0">
            <a:spAutoFit/>
          </a:bodyPr>
          <a:lstStyle/>
          <a:p>
            <a:r>
              <a:rPr lang="en-US" sz="3200" dirty="0" smtClean="0"/>
              <a:t>select * from student s, enroll e </a:t>
            </a:r>
          </a:p>
          <a:p>
            <a:r>
              <a:rPr lang="en-US" sz="3200" dirty="0" smtClean="0"/>
              <a:t>where </a:t>
            </a:r>
            <a:r>
              <a:rPr lang="en-US" sz="3200" dirty="0" err="1" smtClean="0"/>
              <a:t>s.sno</a:t>
            </a:r>
            <a:r>
              <a:rPr lang="en-US" sz="3200" dirty="0" smtClean="0"/>
              <a:t> = </a:t>
            </a:r>
            <a:r>
              <a:rPr lang="en-US" sz="3200" dirty="0" err="1" smtClean="0"/>
              <a:t>e.sno</a:t>
            </a:r>
            <a:r>
              <a:rPr lang="en-US" sz="3200" dirty="0" smtClean="0"/>
              <a:t> </a:t>
            </a:r>
          </a:p>
          <a:p>
            <a:r>
              <a:rPr lang="en-US" sz="3200" dirty="0" smtClean="0"/>
              <a:t>and </a:t>
            </a:r>
            <a:r>
              <a:rPr lang="en-US" sz="3200" dirty="0" err="1" smtClean="0"/>
              <a:t>e.cno</a:t>
            </a:r>
            <a:r>
              <a:rPr lang="en-US" sz="3200" dirty="0" smtClean="0"/>
              <a:t> in ('CS112', 'CS114')</a:t>
            </a:r>
          </a:p>
          <a:p>
            <a:r>
              <a:rPr lang="en-US" sz="3200" dirty="0" smtClean="0"/>
              <a:t>and </a:t>
            </a:r>
            <a:r>
              <a:rPr lang="en-US" sz="3200" dirty="0" err="1" smtClean="0"/>
              <a:t>s.sno</a:t>
            </a:r>
            <a:r>
              <a:rPr lang="en-US" sz="3200" dirty="0" smtClean="0"/>
              <a:t> not in </a:t>
            </a:r>
          </a:p>
          <a:p>
            <a:r>
              <a:rPr lang="en-US" sz="3200" dirty="0" smtClean="0"/>
              <a:t>	(select </a:t>
            </a:r>
            <a:r>
              <a:rPr lang="en-US" sz="3200" dirty="0" err="1" smtClean="0"/>
              <a:t>a.sno</a:t>
            </a:r>
            <a:r>
              <a:rPr lang="en-US" sz="3200" dirty="0" smtClean="0"/>
              <a:t> from enroll a, enroll b </a:t>
            </a:r>
          </a:p>
          <a:p>
            <a:r>
              <a:rPr lang="en-US" sz="3200" dirty="0" smtClean="0"/>
              <a:t>		where </a:t>
            </a:r>
            <a:r>
              <a:rPr lang="en-US" sz="3200" dirty="0" err="1" smtClean="0"/>
              <a:t>a.sno</a:t>
            </a:r>
            <a:r>
              <a:rPr lang="en-US" sz="3200" dirty="0" smtClean="0"/>
              <a:t> = </a:t>
            </a:r>
            <a:r>
              <a:rPr lang="en-US" sz="3200" dirty="0" err="1" smtClean="0"/>
              <a:t>b.sno</a:t>
            </a:r>
            <a:endParaRPr lang="en-US" sz="3200" dirty="0" smtClean="0"/>
          </a:p>
          <a:p>
            <a:r>
              <a:rPr lang="en-US" sz="3200" dirty="0" smtClean="0"/>
              <a:t>		and </a:t>
            </a:r>
            <a:r>
              <a:rPr lang="en-US" sz="3200" dirty="0" err="1" smtClean="0"/>
              <a:t>a.cno</a:t>
            </a:r>
            <a:r>
              <a:rPr lang="en-US" sz="3200" dirty="0" smtClean="0"/>
              <a:t> = 'CS112' and </a:t>
            </a:r>
          </a:p>
          <a:p>
            <a:r>
              <a:rPr lang="en-US" sz="3200" dirty="0"/>
              <a:t> </a:t>
            </a:r>
            <a:r>
              <a:rPr lang="en-US" sz="3200" dirty="0" smtClean="0"/>
              <a:t>         </a:t>
            </a:r>
            <a:r>
              <a:rPr lang="en-US" sz="3200" dirty="0" err="1" smtClean="0"/>
              <a:t>b.cno</a:t>
            </a:r>
            <a:r>
              <a:rPr lang="en-US" sz="3200" dirty="0" smtClean="0"/>
              <a:t> = 'CS114’)</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57</a:t>
            </a:fld>
            <a:endParaRPr lang="en-US"/>
          </a:p>
        </p:txBody>
      </p:sp>
    </p:spTree>
    <p:extLst>
      <p:ext uri="{BB962C8B-B14F-4D97-AF65-F5344CB8AC3E}">
        <p14:creationId xmlns:p14="http://schemas.microsoft.com/office/powerpoint/2010/main" val="1836701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Q3: Find students who take CS 112 and no other courses</a:t>
            </a:r>
            <a:endParaRPr lang="en-US" dirty="0"/>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1569660"/>
          </a:xfrm>
          <a:prstGeom prst="rect">
            <a:avLst/>
          </a:prstGeom>
          <a:noFill/>
        </p:spPr>
        <p:txBody>
          <a:bodyPr wrap="square" rtlCol="0">
            <a:spAutoFit/>
          </a:bodyPr>
          <a:lstStyle/>
          <a:p>
            <a:r>
              <a:rPr lang="en-US" sz="3200" dirty="0" smtClean="0"/>
              <a:t>select * from student s, enroll e where </a:t>
            </a:r>
          </a:p>
          <a:p>
            <a:r>
              <a:rPr lang="en-US" sz="3200" dirty="0" smtClean="0"/>
              <a:t>	</a:t>
            </a:r>
            <a:r>
              <a:rPr lang="en-US" sz="3200" dirty="0" err="1" smtClean="0"/>
              <a:t>e.sno</a:t>
            </a:r>
            <a:r>
              <a:rPr lang="en-US" sz="3200" dirty="0" smtClean="0"/>
              <a:t> = </a:t>
            </a:r>
            <a:r>
              <a:rPr lang="en-US" sz="3200" dirty="0" err="1" smtClean="0"/>
              <a:t>s.sno</a:t>
            </a:r>
            <a:r>
              <a:rPr lang="en-US" sz="3200" dirty="0" smtClean="0"/>
              <a:t> </a:t>
            </a:r>
          </a:p>
          <a:p>
            <a:r>
              <a:rPr lang="en-US" sz="3200" dirty="0" smtClean="0"/>
              <a:t>	and </a:t>
            </a:r>
            <a:r>
              <a:rPr lang="en-US" sz="3200" dirty="0" err="1" smtClean="0"/>
              <a:t>e.cno</a:t>
            </a:r>
            <a:r>
              <a:rPr lang="en-US" sz="3200" dirty="0" smtClean="0"/>
              <a:t> = 'CS112';</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58</a:t>
            </a:fld>
            <a:endParaRPr lang="en-US"/>
          </a:p>
        </p:txBody>
      </p:sp>
    </p:spTree>
    <p:extLst>
      <p:ext uri="{BB962C8B-B14F-4D97-AF65-F5344CB8AC3E}">
        <p14:creationId xmlns:p14="http://schemas.microsoft.com/office/powerpoint/2010/main" val="3405324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Q3: Find students who take CS 112 and no other courses</a:t>
            </a:r>
            <a:endParaRPr lang="en-US" dirty="0"/>
          </a:p>
        </p:txBody>
      </p:sp>
      <p:sp>
        <p:nvSpPr>
          <p:cNvPr id="3" name="Content Placeholder 2"/>
          <p:cNvSpPr>
            <a:spLocks noGrp="1"/>
          </p:cNvSpPr>
          <p:nvPr>
            <p:ph idx="1"/>
          </p:nvPr>
        </p:nvSpPr>
        <p:spPr/>
        <p:txBody>
          <a:bodyPr/>
          <a:lstStyle/>
          <a:p>
            <a:r>
              <a:rPr lang="en-US" dirty="0" smtClean="0"/>
              <a:t>Solution 2: Is this correct? Why or why not?</a:t>
            </a:r>
          </a:p>
          <a:p>
            <a:endParaRPr lang="en-US" dirty="0"/>
          </a:p>
          <a:p>
            <a:pPr marL="0" indent="0">
              <a:buNone/>
            </a:pPr>
            <a:endParaRPr lang="en-US" dirty="0"/>
          </a:p>
        </p:txBody>
      </p:sp>
      <p:sp>
        <p:nvSpPr>
          <p:cNvPr id="4" name="TextBox 3"/>
          <p:cNvSpPr txBox="1"/>
          <p:nvPr/>
        </p:nvSpPr>
        <p:spPr>
          <a:xfrm>
            <a:off x="705853" y="2449847"/>
            <a:ext cx="6579936" cy="3046988"/>
          </a:xfrm>
          <a:prstGeom prst="rect">
            <a:avLst/>
          </a:prstGeom>
          <a:noFill/>
        </p:spPr>
        <p:txBody>
          <a:bodyPr wrap="square" rtlCol="0">
            <a:spAutoFit/>
          </a:bodyPr>
          <a:lstStyle/>
          <a:p>
            <a:r>
              <a:rPr lang="en-US" sz="3200" dirty="0" smtClean="0"/>
              <a:t>select * from student s, enroll e where </a:t>
            </a:r>
          </a:p>
          <a:p>
            <a:r>
              <a:rPr lang="en-US" sz="3200" dirty="0" smtClean="0"/>
              <a:t>	</a:t>
            </a:r>
            <a:r>
              <a:rPr lang="en-US" sz="3200" dirty="0" err="1" smtClean="0"/>
              <a:t>e.sno</a:t>
            </a:r>
            <a:r>
              <a:rPr lang="en-US" sz="3200" dirty="0" smtClean="0"/>
              <a:t> = </a:t>
            </a:r>
            <a:r>
              <a:rPr lang="en-US" sz="3200" dirty="0" err="1" smtClean="0"/>
              <a:t>s.sno</a:t>
            </a:r>
            <a:r>
              <a:rPr lang="en-US" sz="3200" dirty="0" smtClean="0"/>
              <a:t> </a:t>
            </a:r>
          </a:p>
          <a:p>
            <a:r>
              <a:rPr lang="en-US" sz="3200" dirty="0" smtClean="0"/>
              <a:t>	and </a:t>
            </a:r>
            <a:r>
              <a:rPr lang="en-US" sz="3200" dirty="0" err="1" smtClean="0"/>
              <a:t>e.cno</a:t>
            </a:r>
            <a:r>
              <a:rPr lang="en-US" sz="3200" dirty="0" smtClean="0"/>
              <a:t> = 'CS112' and</a:t>
            </a:r>
          </a:p>
          <a:p>
            <a:r>
              <a:rPr lang="en-US" sz="3200" dirty="0" err="1" smtClean="0"/>
              <a:t>s.sno</a:t>
            </a:r>
            <a:r>
              <a:rPr lang="en-US" sz="3200" dirty="0" smtClean="0"/>
              <a:t> not in (</a:t>
            </a:r>
          </a:p>
          <a:p>
            <a:r>
              <a:rPr lang="en-US" sz="3200" dirty="0" smtClean="0"/>
              <a:t>	select </a:t>
            </a:r>
            <a:r>
              <a:rPr lang="en-US" sz="3200" dirty="0" err="1" smtClean="0"/>
              <a:t>sno</a:t>
            </a:r>
            <a:r>
              <a:rPr lang="en-US" sz="3200" dirty="0" smtClean="0"/>
              <a:t> from enroll </a:t>
            </a:r>
          </a:p>
          <a:p>
            <a:r>
              <a:rPr lang="en-US" sz="3200" dirty="0"/>
              <a:t>	</a:t>
            </a:r>
            <a:r>
              <a:rPr lang="en-US" sz="3200" dirty="0" smtClean="0"/>
              <a:t>where </a:t>
            </a:r>
            <a:r>
              <a:rPr lang="en-US" sz="3200" dirty="0" err="1" smtClean="0"/>
              <a:t>cno</a:t>
            </a:r>
            <a:r>
              <a:rPr lang="en-US" sz="3200" dirty="0" smtClean="0"/>
              <a:t> != 'CS112')</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59</a:t>
            </a:fld>
            <a:endParaRPr lang="en-US"/>
          </a:p>
        </p:txBody>
      </p:sp>
    </p:spTree>
    <p:extLst>
      <p:ext uri="{BB962C8B-B14F-4D97-AF65-F5344CB8AC3E}">
        <p14:creationId xmlns:p14="http://schemas.microsoft.com/office/powerpoint/2010/main" val="2755401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Dependency (FD)</a:t>
            </a:r>
            <a:endParaRPr lang="en-US" dirty="0"/>
          </a:p>
        </p:txBody>
      </p:sp>
      <p:sp>
        <p:nvSpPr>
          <p:cNvPr id="3" name="Content Placeholder 2"/>
          <p:cNvSpPr>
            <a:spLocks noGrp="1"/>
          </p:cNvSpPr>
          <p:nvPr>
            <p:ph idx="1"/>
          </p:nvPr>
        </p:nvSpPr>
        <p:spPr/>
        <p:txBody>
          <a:bodyPr/>
          <a:lstStyle/>
          <a:p>
            <a:r>
              <a:rPr lang="en-US" sz="2400" dirty="0" smtClean="0"/>
              <a:t>An integrity constraint that generalizes the concept of a key</a:t>
            </a:r>
          </a:p>
          <a:p>
            <a:endParaRPr lang="en-US" sz="2400" dirty="0" smtClean="0"/>
          </a:p>
          <a:p>
            <a:r>
              <a:rPr lang="en-US" sz="2400" dirty="0" smtClean="0"/>
              <a:t>Let R be a relation schema, and X and Y be nonempty sets of attributes of R.</a:t>
            </a:r>
          </a:p>
          <a:p>
            <a:endParaRPr lang="en-US" sz="2400" dirty="0" smtClean="0"/>
          </a:p>
          <a:p>
            <a:r>
              <a:rPr lang="en-US" sz="2400" dirty="0" smtClean="0"/>
              <a:t>An instance r of R satisfies the FD X </a:t>
            </a:r>
            <a:r>
              <a:rPr lang="en-US" sz="2400" dirty="0" smtClean="0">
                <a:sym typeface="Wingdings"/>
              </a:rPr>
              <a:t> Y if the following is true for every pair of tuples t1 and t2 in r:</a:t>
            </a:r>
          </a:p>
          <a:p>
            <a:pPr lvl="1"/>
            <a:r>
              <a:rPr lang="en-US" sz="2000" dirty="0" smtClean="0">
                <a:sym typeface="Wingdings"/>
              </a:rPr>
              <a:t>If t1.X = t2.X, then t1.Y = t2.Y</a:t>
            </a:r>
            <a:endParaRPr lang="en-US" sz="2000" dirty="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6</a:t>
            </a:fld>
            <a:endParaRPr lang="en-US"/>
          </a:p>
        </p:txBody>
      </p:sp>
    </p:spTree>
    <p:extLst>
      <p:ext uri="{BB962C8B-B14F-4D97-AF65-F5344CB8AC3E}">
        <p14:creationId xmlns:p14="http://schemas.microsoft.com/office/powerpoint/2010/main" val="3078538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Q3: Find students who take CS 112 and no other courses</a:t>
            </a:r>
            <a:endParaRPr lang="en-US" dirty="0"/>
          </a:p>
        </p:txBody>
      </p:sp>
      <p:sp>
        <p:nvSpPr>
          <p:cNvPr id="3" name="Content Placeholder 2"/>
          <p:cNvSpPr>
            <a:spLocks noGrp="1"/>
          </p:cNvSpPr>
          <p:nvPr>
            <p:ph idx="1"/>
          </p:nvPr>
        </p:nvSpPr>
        <p:spPr/>
        <p:txBody>
          <a:bodyPr/>
          <a:lstStyle/>
          <a:p>
            <a:r>
              <a:rPr lang="en-US" dirty="0" smtClean="0"/>
              <a:t>Solution 3: Is this correct? Why or why not?</a:t>
            </a:r>
          </a:p>
          <a:p>
            <a:endParaRPr lang="en-US" dirty="0"/>
          </a:p>
          <a:p>
            <a:pPr marL="0" indent="0">
              <a:buNone/>
            </a:pPr>
            <a:endParaRPr lang="en-US" dirty="0"/>
          </a:p>
        </p:txBody>
      </p:sp>
      <p:sp>
        <p:nvSpPr>
          <p:cNvPr id="4" name="TextBox 3"/>
          <p:cNvSpPr txBox="1"/>
          <p:nvPr/>
        </p:nvSpPr>
        <p:spPr>
          <a:xfrm>
            <a:off x="705853" y="2449847"/>
            <a:ext cx="6579936" cy="3046988"/>
          </a:xfrm>
          <a:prstGeom prst="rect">
            <a:avLst/>
          </a:prstGeom>
          <a:noFill/>
        </p:spPr>
        <p:txBody>
          <a:bodyPr wrap="square" rtlCol="0">
            <a:spAutoFit/>
          </a:bodyPr>
          <a:lstStyle/>
          <a:p>
            <a:r>
              <a:rPr lang="en-US" sz="3200" dirty="0" smtClean="0"/>
              <a:t>select * from student s, enroll e where </a:t>
            </a:r>
          </a:p>
          <a:p>
            <a:r>
              <a:rPr lang="en-US" sz="3200" dirty="0" smtClean="0"/>
              <a:t>	</a:t>
            </a:r>
            <a:r>
              <a:rPr lang="en-US" sz="3200" dirty="0" err="1" smtClean="0"/>
              <a:t>e.sno</a:t>
            </a:r>
            <a:r>
              <a:rPr lang="en-US" sz="3200" dirty="0" smtClean="0"/>
              <a:t> = </a:t>
            </a:r>
            <a:r>
              <a:rPr lang="en-US" sz="3200" dirty="0" err="1" smtClean="0"/>
              <a:t>s.sno</a:t>
            </a:r>
            <a:r>
              <a:rPr lang="en-US" sz="3200" dirty="0" smtClean="0"/>
              <a:t> </a:t>
            </a:r>
          </a:p>
          <a:p>
            <a:r>
              <a:rPr lang="en-US" sz="3200" dirty="0" smtClean="0"/>
              <a:t>	</a:t>
            </a:r>
            <a:r>
              <a:rPr lang="en-US" sz="3200" strike="sngStrike" dirty="0" smtClean="0"/>
              <a:t>and </a:t>
            </a:r>
            <a:r>
              <a:rPr lang="en-US" sz="3200" strike="sngStrike" dirty="0" err="1" smtClean="0"/>
              <a:t>e.cno</a:t>
            </a:r>
            <a:r>
              <a:rPr lang="en-US" sz="3200" strike="sngStrike" dirty="0" smtClean="0"/>
              <a:t> = 'CS112'</a:t>
            </a:r>
            <a:r>
              <a:rPr lang="en-US" sz="3200" dirty="0" smtClean="0"/>
              <a:t> and</a:t>
            </a:r>
          </a:p>
          <a:p>
            <a:r>
              <a:rPr lang="en-US" sz="3200" dirty="0" err="1" smtClean="0"/>
              <a:t>s.sno</a:t>
            </a:r>
            <a:r>
              <a:rPr lang="en-US" sz="3200" dirty="0" smtClean="0"/>
              <a:t> not in (</a:t>
            </a:r>
          </a:p>
          <a:p>
            <a:r>
              <a:rPr lang="en-US" sz="3200" dirty="0" smtClean="0"/>
              <a:t>	select </a:t>
            </a:r>
            <a:r>
              <a:rPr lang="en-US" sz="3200" dirty="0" err="1" smtClean="0"/>
              <a:t>sno</a:t>
            </a:r>
            <a:r>
              <a:rPr lang="en-US" sz="3200" dirty="0" smtClean="0"/>
              <a:t> from enroll </a:t>
            </a:r>
          </a:p>
          <a:p>
            <a:r>
              <a:rPr lang="en-US" sz="3200" dirty="0"/>
              <a:t>	</a:t>
            </a:r>
            <a:r>
              <a:rPr lang="en-US" sz="3200" dirty="0" smtClean="0"/>
              <a:t>where </a:t>
            </a:r>
            <a:r>
              <a:rPr lang="en-US" sz="3200" dirty="0" err="1" smtClean="0"/>
              <a:t>cno</a:t>
            </a:r>
            <a:r>
              <a:rPr lang="en-US" sz="3200" dirty="0" smtClean="0"/>
              <a:t> != 'CS112')</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60</a:t>
            </a:fld>
            <a:endParaRPr lang="en-US"/>
          </a:p>
        </p:txBody>
      </p:sp>
    </p:spTree>
    <p:extLst>
      <p:ext uri="{BB962C8B-B14F-4D97-AF65-F5344CB8AC3E}">
        <p14:creationId xmlns:p14="http://schemas.microsoft.com/office/powerpoint/2010/main" val="811384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 Most</a:t>
            </a:r>
            <a:endParaRPr lang="en-US" dirty="0"/>
          </a:p>
        </p:txBody>
      </p:sp>
      <p:sp>
        <p:nvSpPr>
          <p:cNvPr id="3" name="Subtitle 2"/>
          <p:cNvSpPr>
            <a:spLocks noGrp="1"/>
          </p:cNvSpPr>
          <p:nvPr>
            <p:ph type="subTitle" idx="1"/>
          </p:nvPr>
        </p:nvSpPr>
        <p:spPr/>
        <p:txBody>
          <a:bodyPr/>
          <a:lstStyle/>
          <a:p>
            <a:r>
              <a:rPr lang="en-US" dirty="0" smtClean="0"/>
              <a:t>Patterns in SQL</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61</a:t>
            </a:fld>
            <a:endParaRPr lang="en-US"/>
          </a:p>
        </p:txBody>
      </p:sp>
    </p:spTree>
    <p:extLst>
      <p:ext uri="{BB962C8B-B14F-4D97-AF65-F5344CB8AC3E}">
        <p14:creationId xmlns:p14="http://schemas.microsoft.com/office/powerpoint/2010/main" val="3931363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Q4: Students who take at most two courses, excluding students who do not take any courses.</a:t>
            </a:r>
            <a:endParaRPr lang="en-US" sz="3200" dirty="0"/>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3539431"/>
          </a:xfrm>
          <a:prstGeom prst="rect">
            <a:avLst/>
          </a:prstGeom>
          <a:noFill/>
        </p:spPr>
        <p:txBody>
          <a:bodyPr wrap="square" rtlCol="0">
            <a:spAutoFit/>
          </a:bodyPr>
          <a:lstStyle/>
          <a:p>
            <a:r>
              <a:rPr lang="en-US" sz="2400" dirty="0" smtClean="0"/>
              <a:t>select * from student s, enroll e where </a:t>
            </a:r>
          </a:p>
          <a:p>
            <a:r>
              <a:rPr lang="en-US" sz="2400" dirty="0" smtClean="0"/>
              <a:t>	</a:t>
            </a:r>
            <a:r>
              <a:rPr lang="en-US" sz="2400" dirty="0" err="1" smtClean="0"/>
              <a:t>e.sno</a:t>
            </a:r>
            <a:r>
              <a:rPr lang="en-US" sz="2400" dirty="0" smtClean="0"/>
              <a:t> = </a:t>
            </a:r>
            <a:r>
              <a:rPr lang="en-US" sz="2400" dirty="0" err="1" smtClean="0"/>
              <a:t>s.sno</a:t>
            </a:r>
            <a:endParaRPr lang="en-US" sz="2400" dirty="0" smtClean="0"/>
          </a:p>
          <a:p>
            <a:r>
              <a:rPr lang="en-US" sz="2400" dirty="0" smtClean="0"/>
              <a:t>and</a:t>
            </a:r>
          </a:p>
          <a:p>
            <a:r>
              <a:rPr lang="en-US" sz="2400" dirty="0" err="1" smtClean="0"/>
              <a:t>s.sno</a:t>
            </a:r>
            <a:r>
              <a:rPr lang="en-US" sz="2400" dirty="0" smtClean="0"/>
              <a:t> not in (</a:t>
            </a:r>
          </a:p>
          <a:p>
            <a:r>
              <a:rPr lang="en-US" sz="2400" dirty="0" smtClean="0"/>
              <a:t>select e1.sno from enroll e1, enroll e2, enroll e3</a:t>
            </a:r>
          </a:p>
          <a:p>
            <a:r>
              <a:rPr lang="en-US" sz="2400" dirty="0" smtClean="0"/>
              <a:t>	where e1.sno = e2.sno and</a:t>
            </a:r>
          </a:p>
          <a:p>
            <a:r>
              <a:rPr lang="en-US" sz="2400" dirty="0" smtClean="0"/>
              <a:t>	     e2.sno = e3.sno and</a:t>
            </a:r>
          </a:p>
          <a:p>
            <a:r>
              <a:rPr lang="en-US" sz="2400" dirty="0" smtClean="0"/>
              <a:t>	     e1.cno &lt; e2.cno and</a:t>
            </a:r>
          </a:p>
          <a:p>
            <a:r>
              <a:rPr lang="en-US" sz="2400" dirty="0" smtClean="0"/>
              <a:t>	     e2.cno &lt; e3.cno)</a:t>
            </a:r>
            <a:r>
              <a:rPr lang="en-US" sz="3200" dirty="0" smtClean="0"/>
              <a:t> </a:t>
            </a:r>
            <a:endParaRPr lang="en-US" sz="3200" dirty="0"/>
          </a:p>
        </p:txBody>
      </p:sp>
      <p:sp>
        <p:nvSpPr>
          <p:cNvPr id="5" name="Slide Number Placeholder 4"/>
          <p:cNvSpPr>
            <a:spLocks noGrp="1"/>
          </p:cNvSpPr>
          <p:nvPr>
            <p:ph type="sldNum" sz="quarter" idx="12"/>
          </p:nvPr>
        </p:nvSpPr>
        <p:spPr/>
        <p:txBody>
          <a:bodyPr/>
          <a:lstStyle/>
          <a:p>
            <a:fld id="{C76804DE-2187-BC43-BADC-28719E08053B}" type="slidenum">
              <a:rPr lang="en-US" smtClean="0"/>
              <a:t>62</a:t>
            </a:fld>
            <a:endParaRPr lang="en-US"/>
          </a:p>
        </p:txBody>
      </p:sp>
    </p:spTree>
    <p:extLst>
      <p:ext uri="{BB962C8B-B14F-4D97-AF65-F5344CB8AC3E}">
        <p14:creationId xmlns:p14="http://schemas.microsoft.com/office/powerpoint/2010/main" val="1692300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Q4: Students who take at most two courses, excluding students who do not take any courses.</a:t>
            </a:r>
            <a:endParaRPr lang="en-US" sz="3200" dirty="0"/>
          </a:p>
        </p:txBody>
      </p:sp>
      <p:sp>
        <p:nvSpPr>
          <p:cNvPr id="3" name="Content Placeholder 2"/>
          <p:cNvSpPr>
            <a:spLocks noGrp="1"/>
          </p:cNvSpPr>
          <p:nvPr>
            <p:ph idx="1"/>
          </p:nvPr>
        </p:nvSpPr>
        <p:spPr/>
        <p:txBody>
          <a:bodyPr/>
          <a:lstStyle/>
          <a:p>
            <a:r>
              <a:rPr lang="en-US" dirty="0" smtClean="0"/>
              <a:t>Solution 2: Is this correct? Why or why not?</a:t>
            </a:r>
          </a:p>
          <a:p>
            <a:endParaRPr lang="en-US" dirty="0"/>
          </a:p>
          <a:p>
            <a:pPr marL="0" indent="0">
              <a:buNone/>
            </a:pPr>
            <a:endParaRPr lang="en-US" dirty="0"/>
          </a:p>
        </p:txBody>
      </p:sp>
      <p:sp>
        <p:nvSpPr>
          <p:cNvPr id="4" name="TextBox 3"/>
          <p:cNvSpPr txBox="1"/>
          <p:nvPr/>
        </p:nvSpPr>
        <p:spPr>
          <a:xfrm>
            <a:off x="705853" y="2449847"/>
            <a:ext cx="6579936" cy="3539431"/>
          </a:xfrm>
          <a:prstGeom prst="rect">
            <a:avLst/>
          </a:prstGeom>
          <a:noFill/>
        </p:spPr>
        <p:txBody>
          <a:bodyPr wrap="square" rtlCol="0">
            <a:spAutoFit/>
          </a:bodyPr>
          <a:lstStyle/>
          <a:p>
            <a:r>
              <a:rPr lang="en-US" sz="2400" dirty="0" smtClean="0"/>
              <a:t>select </a:t>
            </a:r>
            <a:r>
              <a:rPr lang="en-US" sz="2400" b="1" dirty="0" smtClean="0">
                <a:solidFill>
                  <a:srgbClr val="FF0000"/>
                </a:solidFill>
              </a:rPr>
              <a:t>distinct s</a:t>
            </a:r>
            <a:r>
              <a:rPr lang="en-US" sz="2400" dirty="0" smtClean="0"/>
              <a:t>.* from student s, enroll e where </a:t>
            </a:r>
          </a:p>
          <a:p>
            <a:r>
              <a:rPr lang="en-US" sz="2400" dirty="0" smtClean="0"/>
              <a:t>	</a:t>
            </a:r>
            <a:r>
              <a:rPr lang="en-US" sz="2400" dirty="0" err="1" smtClean="0"/>
              <a:t>e.sno</a:t>
            </a:r>
            <a:r>
              <a:rPr lang="en-US" sz="2400" dirty="0" smtClean="0"/>
              <a:t> = </a:t>
            </a:r>
            <a:r>
              <a:rPr lang="en-US" sz="2400" dirty="0" err="1" smtClean="0"/>
              <a:t>s.sno</a:t>
            </a:r>
            <a:endParaRPr lang="en-US" sz="2400" dirty="0" smtClean="0"/>
          </a:p>
          <a:p>
            <a:r>
              <a:rPr lang="en-US" sz="2400" dirty="0" smtClean="0"/>
              <a:t>and</a:t>
            </a:r>
          </a:p>
          <a:p>
            <a:r>
              <a:rPr lang="en-US" sz="2400" dirty="0" err="1" smtClean="0"/>
              <a:t>s.sno</a:t>
            </a:r>
            <a:r>
              <a:rPr lang="en-US" sz="2400" dirty="0" smtClean="0"/>
              <a:t> not in (</a:t>
            </a:r>
          </a:p>
          <a:p>
            <a:r>
              <a:rPr lang="en-US" sz="2400" dirty="0" smtClean="0"/>
              <a:t>select e1.sno from enroll e1, enroll e2, enroll e3</a:t>
            </a:r>
          </a:p>
          <a:p>
            <a:r>
              <a:rPr lang="en-US" sz="2400" dirty="0" smtClean="0"/>
              <a:t>	where e1.sno = e2.sno and</a:t>
            </a:r>
          </a:p>
          <a:p>
            <a:r>
              <a:rPr lang="en-US" sz="2400" dirty="0" smtClean="0"/>
              <a:t>	     e2.sno = e3.sno and</a:t>
            </a:r>
          </a:p>
          <a:p>
            <a:r>
              <a:rPr lang="en-US" sz="2400" dirty="0" smtClean="0"/>
              <a:t>	     e1.cno &lt; e2.cno and</a:t>
            </a:r>
          </a:p>
          <a:p>
            <a:r>
              <a:rPr lang="en-US" sz="2400" dirty="0" smtClean="0"/>
              <a:t>	     e2.cno &lt; e3.cno) </a:t>
            </a:r>
          </a:p>
        </p:txBody>
      </p:sp>
      <p:sp>
        <p:nvSpPr>
          <p:cNvPr id="5" name="Slide Number Placeholder 4"/>
          <p:cNvSpPr>
            <a:spLocks noGrp="1"/>
          </p:cNvSpPr>
          <p:nvPr>
            <p:ph type="sldNum" sz="quarter" idx="12"/>
          </p:nvPr>
        </p:nvSpPr>
        <p:spPr/>
        <p:txBody>
          <a:bodyPr/>
          <a:lstStyle/>
          <a:p>
            <a:fld id="{C76804DE-2187-BC43-BADC-28719E08053B}" type="slidenum">
              <a:rPr lang="en-US" smtClean="0"/>
              <a:t>63</a:t>
            </a:fld>
            <a:endParaRPr lang="en-US"/>
          </a:p>
        </p:txBody>
      </p:sp>
    </p:spTree>
    <p:extLst>
      <p:ext uri="{BB962C8B-B14F-4D97-AF65-F5344CB8AC3E}">
        <p14:creationId xmlns:p14="http://schemas.microsoft.com/office/powerpoint/2010/main" val="1793284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Q5: Students who are older than at most two students. </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2677656"/>
          </a:xfrm>
          <a:prstGeom prst="rect">
            <a:avLst/>
          </a:prstGeom>
          <a:noFill/>
        </p:spPr>
        <p:txBody>
          <a:bodyPr wrap="square" rtlCol="0">
            <a:spAutoFit/>
          </a:bodyPr>
          <a:lstStyle/>
          <a:p>
            <a:r>
              <a:rPr lang="en-US" sz="2400" dirty="0" smtClean="0"/>
              <a:t>Select * from student where </a:t>
            </a:r>
            <a:r>
              <a:rPr lang="en-US" sz="2400" dirty="0" err="1" smtClean="0"/>
              <a:t>sno</a:t>
            </a:r>
            <a:r>
              <a:rPr lang="en-US" sz="2400" dirty="0" smtClean="0"/>
              <a:t> not in (</a:t>
            </a:r>
          </a:p>
          <a:p>
            <a:r>
              <a:rPr lang="en-US" sz="2400" dirty="0" smtClean="0"/>
              <a:t>	Select s1.sno from student s1, student s2, 			student s3, student s4 where</a:t>
            </a:r>
          </a:p>
          <a:p>
            <a:r>
              <a:rPr lang="en-US" sz="2400" dirty="0" smtClean="0"/>
              <a:t>			s1.age &gt; s2.age and</a:t>
            </a:r>
          </a:p>
          <a:p>
            <a:r>
              <a:rPr lang="en-US" sz="2400" dirty="0" smtClean="0"/>
              <a:t>			s2.age &gt; s3.age and </a:t>
            </a:r>
          </a:p>
          <a:p>
            <a:r>
              <a:rPr lang="en-US" sz="2400" dirty="0" smtClean="0"/>
              <a:t>			s3.age &gt; s4.age</a:t>
            </a:r>
          </a:p>
          <a:p>
            <a:r>
              <a:rPr lang="en-US" sz="2400" dirty="0" smtClean="0"/>
              <a:t>)</a:t>
            </a:r>
          </a:p>
        </p:txBody>
      </p:sp>
      <p:sp>
        <p:nvSpPr>
          <p:cNvPr id="5" name="Slide Number Placeholder 4"/>
          <p:cNvSpPr>
            <a:spLocks noGrp="1"/>
          </p:cNvSpPr>
          <p:nvPr>
            <p:ph type="sldNum" sz="quarter" idx="12"/>
          </p:nvPr>
        </p:nvSpPr>
        <p:spPr/>
        <p:txBody>
          <a:bodyPr/>
          <a:lstStyle/>
          <a:p>
            <a:fld id="{C76804DE-2187-BC43-BADC-28719E08053B}" type="slidenum">
              <a:rPr lang="en-US" smtClean="0"/>
              <a:t>64</a:t>
            </a:fld>
            <a:endParaRPr lang="en-US"/>
          </a:p>
        </p:txBody>
      </p:sp>
    </p:spTree>
    <p:extLst>
      <p:ext uri="{BB962C8B-B14F-4D97-AF65-F5344CB8AC3E}">
        <p14:creationId xmlns:p14="http://schemas.microsoft.com/office/powerpoint/2010/main" val="1614016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 Least</a:t>
            </a:r>
            <a:endParaRPr lang="en-US" dirty="0"/>
          </a:p>
        </p:txBody>
      </p:sp>
      <p:sp>
        <p:nvSpPr>
          <p:cNvPr id="3" name="Subtitle 2"/>
          <p:cNvSpPr>
            <a:spLocks noGrp="1"/>
          </p:cNvSpPr>
          <p:nvPr>
            <p:ph type="subTitle" idx="1"/>
          </p:nvPr>
        </p:nvSpPr>
        <p:spPr/>
        <p:txBody>
          <a:bodyPr/>
          <a:lstStyle/>
          <a:p>
            <a:r>
              <a:rPr lang="en-US" dirty="0" smtClean="0"/>
              <a:t>Patterns in SQL</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65</a:t>
            </a:fld>
            <a:endParaRPr lang="en-US"/>
          </a:p>
        </p:txBody>
      </p:sp>
    </p:spTree>
    <p:extLst>
      <p:ext uri="{BB962C8B-B14F-4D97-AF65-F5344CB8AC3E}">
        <p14:creationId xmlns:p14="http://schemas.microsoft.com/office/powerpoint/2010/main" val="2528977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Q6: Students who take at least two courses.</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1938992"/>
          </a:xfrm>
          <a:prstGeom prst="rect">
            <a:avLst/>
          </a:prstGeom>
          <a:noFill/>
        </p:spPr>
        <p:txBody>
          <a:bodyPr wrap="square" rtlCol="0">
            <a:spAutoFit/>
          </a:bodyPr>
          <a:lstStyle/>
          <a:p>
            <a:r>
              <a:rPr lang="en-US" sz="2400" dirty="0"/>
              <a:t>S</a:t>
            </a:r>
            <a:r>
              <a:rPr lang="en-US" sz="2400" dirty="0" smtClean="0"/>
              <a:t>elect * from student where </a:t>
            </a:r>
            <a:r>
              <a:rPr lang="en-US" sz="2400" dirty="0" err="1" smtClean="0"/>
              <a:t>sno</a:t>
            </a:r>
            <a:r>
              <a:rPr lang="en-US" sz="2400" dirty="0" smtClean="0"/>
              <a:t> in (</a:t>
            </a:r>
          </a:p>
          <a:p>
            <a:r>
              <a:rPr lang="en-US" sz="2400" dirty="0"/>
              <a:t>S</a:t>
            </a:r>
            <a:r>
              <a:rPr lang="en-US" sz="2400" dirty="0" smtClean="0"/>
              <a:t>elect e1.sno from enroll e1, enroll e2</a:t>
            </a:r>
          </a:p>
          <a:p>
            <a:r>
              <a:rPr lang="en-US" sz="2400" dirty="0" smtClean="0"/>
              <a:t>	where e1.sno = e2.sno and</a:t>
            </a:r>
          </a:p>
          <a:p>
            <a:r>
              <a:rPr lang="en-US" sz="2400" dirty="0" smtClean="0"/>
              <a:t>	     e1.cno &lt; e2.cno </a:t>
            </a:r>
          </a:p>
          <a:p>
            <a:r>
              <a:rPr lang="en-US" sz="2400" dirty="0" smtClean="0"/>
              <a:t>)</a:t>
            </a:r>
          </a:p>
        </p:txBody>
      </p:sp>
      <p:sp>
        <p:nvSpPr>
          <p:cNvPr id="5" name="Slide Number Placeholder 4"/>
          <p:cNvSpPr>
            <a:spLocks noGrp="1"/>
          </p:cNvSpPr>
          <p:nvPr>
            <p:ph type="sldNum" sz="quarter" idx="12"/>
          </p:nvPr>
        </p:nvSpPr>
        <p:spPr/>
        <p:txBody>
          <a:bodyPr/>
          <a:lstStyle/>
          <a:p>
            <a:fld id="{C76804DE-2187-BC43-BADC-28719E08053B}" type="slidenum">
              <a:rPr lang="en-US" smtClean="0"/>
              <a:t>66</a:t>
            </a:fld>
            <a:endParaRPr lang="en-US"/>
          </a:p>
        </p:txBody>
      </p:sp>
    </p:spTree>
    <p:extLst>
      <p:ext uri="{BB962C8B-B14F-4D97-AF65-F5344CB8AC3E}">
        <p14:creationId xmlns:p14="http://schemas.microsoft.com/office/powerpoint/2010/main" val="2791638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Q7: Students who take both CS112 and CS114.</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1938992"/>
          </a:xfrm>
          <a:prstGeom prst="rect">
            <a:avLst/>
          </a:prstGeom>
          <a:noFill/>
        </p:spPr>
        <p:txBody>
          <a:bodyPr wrap="square" rtlCol="0">
            <a:spAutoFit/>
          </a:bodyPr>
          <a:lstStyle/>
          <a:p>
            <a:r>
              <a:rPr lang="en-US" sz="2400" dirty="0" smtClean="0"/>
              <a:t>Select * from student where </a:t>
            </a:r>
            <a:r>
              <a:rPr lang="en-US" sz="2400" dirty="0" err="1" smtClean="0"/>
              <a:t>sno</a:t>
            </a:r>
            <a:r>
              <a:rPr lang="en-US" sz="2400" dirty="0" smtClean="0"/>
              <a:t> in (</a:t>
            </a:r>
          </a:p>
          <a:p>
            <a:r>
              <a:rPr lang="en-US" sz="2400" dirty="0" smtClean="0"/>
              <a:t>	Select e1.sno from enroll e1, enroll e2</a:t>
            </a:r>
          </a:p>
          <a:p>
            <a:r>
              <a:rPr lang="en-US" sz="2400" dirty="0" smtClean="0"/>
              <a:t>		where e1.sno = e2.sno and</a:t>
            </a:r>
          </a:p>
          <a:p>
            <a:r>
              <a:rPr lang="en-US" sz="2400" dirty="0" smtClean="0"/>
              <a:t>		     e1.cno = 'CS112' and e2.cno = 'CS114'</a:t>
            </a:r>
          </a:p>
          <a:p>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C76804DE-2187-BC43-BADC-28719E08053B}" type="slidenum">
              <a:rPr lang="en-US" smtClean="0"/>
              <a:t>67</a:t>
            </a:fld>
            <a:endParaRPr lang="en-US"/>
          </a:p>
        </p:txBody>
      </p:sp>
    </p:spTree>
    <p:extLst>
      <p:ext uri="{BB962C8B-B14F-4D97-AF65-F5344CB8AC3E}">
        <p14:creationId xmlns:p14="http://schemas.microsoft.com/office/powerpoint/2010/main" val="1102632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Q8: Students who are older than at least two other students.</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2308324"/>
          </a:xfrm>
          <a:prstGeom prst="rect">
            <a:avLst/>
          </a:prstGeom>
          <a:noFill/>
        </p:spPr>
        <p:txBody>
          <a:bodyPr wrap="square" rtlCol="0">
            <a:spAutoFit/>
          </a:bodyPr>
          <a:lstStyle/>
          <a:p>
            <a:endParaRPr lang="en-US" sz="2400" dirty="0" smtClean="0"/>
          </a:p>
          <a:p>
            <a:r>
              <a:rPr lang="en-US" sz="2400" dirty="0" smtClean="0"/>
              <a:t>Select * from student where </a:t>
            </a:r>
            <a:r>
              <a:rPr lang="en-US" sz="2400" dirty="0" err="1" smtClean="0"/>
              <a:t>sno</a:t>
            </a:r>
            <a:r>
              <a:rPr lang="en-US" sz="2400" dirty="0" smtClean="0"/>
              <a:t> in (</a:t>
            </a:r>
          </a:p>
          <a:p>
            <a:r>
              <a:rPr lang="en-US" sz="2400" dirty="0" smtClean="0"/>
              <a:t>Select s1.sno from student s1, student s2, student 	s3 where</a:t>
            </a:r>
          </a:p>
          <a:p>
            <a:r>
              <a:rPr lang="en-US" sz="2400" dirty="0" smtClean="0"/>
              <a:t>	s1.age &gt; s2.age and</a:t>
            </a:r>
          </a:p>
          <a:p>
            <a:r>
              <a:rPr lang="en-US" sz="2400" dirty="0" smtClean="0"/>
              <a:t>	s2.age &gt; s3.age)</a:t>
            </a:r>
            <a:endParaRPr lang="en-US" sz="2400" dirty="0"/>
          </a:p>
        </p:txBody>
      </p:sp>
      <p:sp>
        <p:nvSpPr>
          <p:cNvPr id="5" name="Slide Number Placeholder 4"/>
          <p:cNvSpPr>
            <a:spLocks noGrp="1"/>
          </p:cNvSpPr>
          <p:nvPr>
            <p:ph type="sldNum" sz="quarter" idx="12"/>
          </p:nvPr>
        </p:nvSpPr>
        <p:spPr/>
        <p:txBody>
          <a:bodyPr/>
          <a:lstStyle/>
          <a:p>
            <a:fld id="{C76804DE-2187-BC43-BADC-28719E08053B}" type="slidenum">
              <a:rPr lang="en-US" smtClean="0"/>
              <a:t>68</a:t>
            </a:fld>
            <a:endParaRPr lang="en-US"/>
          </a:p>
        </p:txBody>
      </p:sp>
    </p:spTree>
    <p:extLst>
      <p:ext uri="{BB962C8B-B14F-4D97-AF65-F5344CB8AC3E}">
        <p14:creationId xmlns:p14="http://schemas.microsoft.com/office/powerpoint/2010/main" val="7723036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Exactly</a:t>
            </a:r>
            <a:endParaRPr lang="en-US" dirty="0"/>
          </a:p>
        </p:txBody>
      </p:sp>
      <p:sp>
        <p:nvSpPr>
          <p:cNvPr id="3" name="Subtitle 2"/>
          <p:cNvSpPr>
            <a:spLocks noGrp="1"/>
          </p:cNvSpPr>
          <p:nvPr>
            <p:ph type="subTitle" idx="1"/>
          </p:nvPr>
        </p:nvSpPr>
        <p:spPr/>
        <p:txBody>
          <a:bodyPr/>
          <a:lstStyle/>
          <a:p>
            <a:r>
              <a:rPr lang="en-US" dirty="0" smtClean="0"/>
              <a:t>Patterns in SQL</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69</a:t>
            </a:fld>
            <a:endParaRPr lang="en-US"/>
          </a:p>
        </p:txBody>
      </p:sp>
    </p:spTree>
    <p:extLst>
      <p:ext uri="{BB962C8B-B14F-4D97-AF65-F5344CB8AC3E}">
        <p14:creationId xmlns:p14="http://schemas.microsoft.com/office/powerpoint/2010/main" val="310034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Satisfies AB -&gt; C</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94249750"/>
              </p:ext>
            </p:extLst>
          </p:nvPr>
        </p:nvGraphicFramePr>
        <p:xfrm>
          <a:off x="1524000" y="2105526"/>
          <a:ext cx="6096000" cy="22860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D</a:t>
                      </a:r>
                      <a:endParaRPr lang="en-US" sz="2400" dirty="0"/>
                    </a:p>
                  </a:txBody>
                  <a:tcPr/>
                </a:tc>
              </a:tr>
              <a:tr h="370840">
                <a:tc>
                  <a:txBody>
                    <a:bodyPr/>
                    <a:lstStyle/>
                    <a:p>
                      <a:r>
                        <a:rPr lang="en-US" sz="2400" dirty="0" smtClean="0"/>
                        <a:t>a1</a:t>
                      </a:r>
                      <a:endParaRPr lang="en-US" sz="2400" dirty="0"/>
                    </a:p>
                  </a:txBody>
                  <a:tcPr/>
                </a:tc>
                <a:tc>
                  <a:txBody>
                    <a:bodyPr/>
                    <a:lstStyle/>
                    <a:p>
                      <a:r>
                        <a:rPr lang="en-US" sz="2400" dirty="0" smtClean="0"/>
                        <a:t>b1</a:t>
                      </a:r>
                      <a:endParaRPr lang="en-US" sz="2400" dirty="0"/>
                    </a:p>
                  </a:txBody>
                  <a:tcPr/>
                </a:tc>
                <a:tc>
                  <a:txBody>
                    <a:bodyPr/>
                    <a:lstStyle/>
                    <a:p>
                      <a:r>
                        <a:rPr lang="en-US" sz="2400" dirty="0" smtClean="0"/>
                        <a:t>c1</a:t>
                      </a:r>
                      <a:endParaRPr lang="en-US" sz="2400" dirty="0"/>
                    </a:p>
                  </a:txBody>
                  <a:tcPr/>
                </a:tc>
                <a:tc>
                  <a:txBody>
                    <a:bodyPr/>
                    <a:lstStyle/>
                    <a:p>
                      <a:r>
                        <a:rPr lang="en-US" sz="2400" dirty="0" smtClean="0"/>
                        <a:t>d1</a:t>
                      </a:r>
                      <a:endParaRPr lang="en-US" sz="2400" dirty="0"/>
                    </a:p>
                  </a:txBody>
                  <a:tcPr/>
                </a:tc>
              </a:tr>
              <a:tr h="370840">
                <a:tc>
                  <a:txBody>
                    <a:bodyPr/>
                    <a:lstStyle/>
                    <a:p>
                      <a:r>
                        <a:rPr kumimoji="0" lang="en-US" sz="2400" b="0" i="0" u="none" strike="noStrike" kern="1200" cap="none" spc="0" normalizeH="0" baseline="0" noProof="0" dirty="0" smtClean="0">
                          <a:ln>
                            <a:noFill/>
                          </a:ln>
                          <a:solidFill>
                            <a:prstClr val="black"/>
                          </a:solidFill>
                          <a:effectLst/>
                          <a:uLnTx/>
                          <a:uFillTx/>
                          <a:latin typeface="+mn-lt"/>
                          <a:ea typeface="+mn-ea"/>
                          <a:cs typeface="+mn-cs"/>
                        </a:rPr>
                        <a:t>a1</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b1</a:t>
                      </a:r>
                    </a:p>
                  </a:txBody>
                  <a:tcPr/>
                </a:tc>
                <a:tc>
                  <a:txBody>
                    <a:bodyPr/>
                    <a:lstStyle/>
                    <a:p>
                      <a:r>
                        <a:rPr lang="en-US" sz="2400" dirty="0" smtClean="0"/>
                        <a:t>c1</a:t>
                      </a:r>
                      <a:endParaRPr lang="en-US" sz="2400" dirty="0"/>
                    </a:p>
                  </a:txBody>
                  <a:tcPr/>
                </a:tc>
                <a:tc>
                  <a:txBody>
                    <a:bodyPr/>
                    <a:lstStyle/>
                    <a:p>
                      <a:r>
                        <a:rPr lang="en-US" sz="2400" dirty="0" smtClean="0"/>
                        <a:t>d2</a:t>
                      </a:r>
                      <a:endParaRPr lang="en-US" sz="2400" dirty="0"/>
                    </a:p>
                  </a:txBody>
                  <a:tcPr/>
                </a:tc>
              </a:tr>
              <a:tr h="370840">
                <a:tc>
                  <a:txBody>
                    <a:bodyPr/>
                    <a:lstStyle/>
                    <a:p>
                      <a:r>
                        <a:rPr lang="en-US" sz="2400" dirty="0" smtClean="0"/>
                        <a:t>a1</a:t>
                      </a:r>
                      <a:endParaRPr lang="en-US" sz="2400" dirty="0"/>
                    </a:p>
                  </a:txBody>
                  <a:tcPr/>
                </a:tc>
                <a:tc>
                  <a:txBody>
                    <a:bodyPr/>
                    <a:lstStyle/>
                    <a:p>
                      <a:r>
                        <a:rPr lang="en-US" sz="2400" dirty="0" smtClean="0"/>
                        <a:t>b2</a:t>
                      </a:r>
                      <a:endParaRPr lang="en-US" sz="2400" dirty="0"/>
                    </a:p>
                  </a:txBody>
                  <a:tcPr/>
                </a:tc>
                <a:tc>
                  <a:txBody>
                    <a:bodyPr/>
                    <a:lstStyle/>
                    <a:p>
                      <a:r>
                        <a:rPr lang="en-US" sz="2400" dirty="0" smtClean="0"/>
                        <a:t>c2</a:t>
                      </a:r>
                      <a:endParaRPr lang="en-US" sz="2400" dirty="0"/>
                    </a:p>
                  </a:txBody>
                  <a:tcPr/>
                </a:tc>
                <a:tc>
                  <a:txBody>
                    <a:bodyPr/>
                    <a:lstStyle/>
                    <a:p>
                      <a:r>
                        <a:rPr lang="en-US" sz="2400" dirty="0" smtClean="0"/>
                        <a:t>d1</a:t>
                      </a:r>
                      <a:endParaRPr lang="en-US" sz="2400" dirty="0"/>
                    </a:p>
                  </a:txBody>
                  <a:tcPr/>
                </a:tc>
              </a:tr>
              <a:tr h="370840">
                <a:tc>
                  <a:txBody>
                    <a:bodyPr/>
                    <a:lstStyle/>
                    <a:p>
                      <a:r>
                        <a:rPr lang="en-US" sz="2400" dirty="0" smtClean="0"/>
                        <a:t>a2</a:t>
                      </a:r>
                      <a:endParaRPr lang="en-US" sz="2400" dirty="0"/>
                    </a:p>
                  </a:txBody>
                  <a:tcPr/>
                </a:tc>
                <a:tc>
                  <a:txBody>
                    <a:bodyPr/>
                    <a:lstStyle/>
                    <a:p>
                      <a:r>
                        <a:rPr lang="en-US" sz="2400" dirty="0" smtClean="0"/>
                        <a:t>b1</a:t>
                      </a:r>
                      <a:endParaRPr lang="en-US" sz="2400" dirty="0"/>
                    </a:p>
                  </a:txBody>
                  <a:tcPr/>
                </a:tc>
                <a:tc>
                  <a:txBody>
                    <a:bodyPr/>
                    <a:lstStyle/>
                    <a:p>
                      <a:r>
                        <a:rPr lang="en-US" sz="2400" dirty="0" smtClean="0"/>
                        <a:t>c3</a:t>
                      </a:r>
                      <a:endParaRPr lang="en-US" sz="2400" dirty="0"/>
                    </a:p>
                  </a:txBody>
                  <a:tcPr/>
                </a:tc>
                <a:tc>
                  <a:txBody>
                    <a:bodyPr/>
                    <a:lstStyle/>
                    <a:p>
                      <a:r>
                        <a:rPr lang="en-US" sz="2400" dirty="0" smtClean="0"/>
                        <a:t>d1</a:t>
                      </a:r>
                      <a:endParaRPr lang="en-US" sz="2400" dirty="0"/>
                    </a:p>
                  </a:txBody>
                  <a:tcPr/>
                </a:tc>
              </a:tr>
            </a:tbl>
          </a:graphicData>
        </a:graphic>
      </p:graphicFrame>
      <p:sp>
        <p:nvSpPr>
          <p:cNvPr id="5" name="TextBox 4"/>
          <p:cNvSpPr txBox="1"/>
          <p:nvPr/>
        </p:nvSpPr>
        <p:spPr>
          <a:xfrm>
            <a:off x="894906" y="4921836"/>
            <a:ext cx="6540712" cy="1200329"/>
          </a:xfrm>
          <a:prstGeom prst="rect">
            <a:avLst/>
          </a:prstGeom>
          <a:noFill/>
        </p:spPr>
        <p:txBody>
          <a:bodyPr wrap="square" rtlCol="0">
            <a:spAutoFit/>
          </a:bodyPr>
          <a:lstStyle/>
          <a:p>
            <a:r>
              <a:rPr lang="en-US" dirty="0" smtClean="0"/>
              <a:t>Is AB a Key for this relation?</a:t>
            </a:r>
          </a:p>
          <a:p>
            <a:endParaRPr lang="en-US" dirty="0" smtClean="0"/>
          </a:p>
          <a:p>
            <a:r>
              <a:rPr lang="en-US" dirty="0" smtClean="0"/>
              <a:t>Can this cause any problems for efficient and accurate storage of information?</a:t>
            </a:r>
            <a:endParaRPr lang="en-US" dirty="0"/>
          </a:p>
        </p:txBody>
      </p:sp>
    </p:spTree>
    <p:extLst>
      <p:ext uri="{BB962C8B-B14F-4D97-AF65-F5344CB8AC3E}">
        <p14:creationId xmlns:p14="http://schemas.microsoft.com/office/powerpoint/2010/main" val="1382259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Q9: Professors who teach exactly one course </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2677656"/>
          </a:xfrm>
          <a:prstGeom prst="rect">
            <a:avLst/>
          </a:prstGeom>
          <a:noFill/>
        </p:spPr>
        <p:txBody>
          <a:bodyPr wrap="square" rtlCol="0">
            <a:spAutoFit/>
          </a:bodyPr>
          <a:lstStyle/>
          <a:p>
            <a:r>
              <a:rPr lang="en-US" sz="2400" dirty="0" smtClean="0"/>
              <a:t>Select p.* from professor p, teach t</a:t>
            </a:r>
          </a:p>
          <a:p>
            <a:r>
              <a:rPr lang="en-US" sz="2400" dirty="0" smtClean="0"/>
              <a:t>	where </a:t>
            </a:r>
            <a:r>
              <a:rPr lang="en-US" sz="2400" dirty="0" err="1" smtClean="0"/>
              <a:t>p.lname</a:t>
            </a:r>
            <a:r>
              <a:rPr lang="en-US" sz="2400" dirty="0" smtClean="0"/>
              <a:t> = </a:t>
            </a:r>
            <a:r>
              <a:rPr lang="en-US" sz="2400" dirty="0" err="1" smtClean="0"/>
              <a:t>t.lname</a:t>
            </a:r>
            <a:r>
              <a:rPr lang="en-US" sz="2400" dirty="0" smtClean="0"/>
              <a:t> and</a:t>
            </a:r>
          </a:p>
          <a:p>
            <a:r>
              <a:rPr lang="en-US" sz="2400" dirty="0" smtClean="0"/>
              <a:t>	</a:t>
            </a:r>
            <a:r>
              <a:rPr lang="en-US" sz="2400" dirty="0" err="1" smtClean="0"/>
              <a:t>p.lname</a:t>
            </a:r>
            <a:r>
              <a:rPr lang="en-US" sz="2400" dirty="0" smtClean="0"/>
              <a:t> not in (</a:t>
            </a:r>
          </a:p>
          <a:p>
            <a:r>
              <a:rPr lang="en-US" sz="2400" dirty="0" smtClean="0"/>
              <a:t>		select t1.lname from teach t1, teach t2 </a:t>
            </a:r>
          </a:p>
          <a:p>
            <a:r>
              <a:rPr lang="en-US" sz="2400" dirty="0" smtClean="0"/>
              <a:t>		where t1.lname = t2.lname </a:t>
            </a:r>
          </a:p>
          <a:p>
            <a:r>
              <a:rPr lang="en-US" sz="2400" dirty="0"/>
              <a:t>	</a:t>
            </a:r>
            <a:r>
              <a:rPr lang="en-US" sz="2400" dirty="0" smtClean="0"/>
              <a:t>	and t1.cno &lt; t2.cno</a:t>
            </a:r>
          </a:p>
          <a:p>
            <a:r>
              <a:rPr lang="en-US" sz="2400" dirty="0" smtClean="0"/>
              <a:t>)</a:t>
            </a:r>
          </a:p>
        </p:txBody>
      </p:sp>
      <p:sp>
        <p:nvSpPr>
          <p:cNvPr id="5" name="Slide Number Placeholder 4"/>
          <p:cNvSpPr>
            <a:spLocks noGrp="1"/>
          </p:cNvSpPr>
          <p:nvPr>
            <p:ph type="sldNum" sz="quarter" idx="12"/>
          </p:nvPr>
        </p:nvSpPr>
        <p:spPr/>
        <p:txBody>
          <a:bodyPr/>
          <a:lstStyle/>
          <a:p>
            <a:fld id="{C76804DE-2187-BC43-BADC-28719E08053B}" type="slidenum">
              <a:rPr lang="en-US" smtClean="0"/>
              <a:t>70</a:t>
            </a:fld>
            <a:endParaRPr lang="en-US"/>
          </a:p>
        </p:txBody>
      </p:sp>
    </p:spTree>
    <p:extLst>
      <p:ext uri="{BB962C8B-B14F-4D97-AF65-F5344CB8AC3E}">
        <p14:creationId xmlns:p14="http://schemas.microsoft.com/office/powerpoint/2010/main" val="36968441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Q10: Students who take only CS112 and CS114 (exactly these two courses)</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2308324"/>
          </a:xfrm>
          <a:prstGeom prst="rect">
            <a:avLst/>
          </a:prstGeom>
          <a:noFill/>
        </p:spPr>
        <p:txBody>
          <a:bodyPr wrap="square" rtlCol="0">
            <a:spAutoFit/>
          </a:bodyPr>
          <a:lstStyle/>
          <a:p>
            <a:r>
              <a:rPr lang="en-US" sz="2400" dirty="0" smtClean="0"/>
              <a:t>select * from student where </a:t>
            </a:r>
            <a:r>
              <a:rPr lang="en-US" sz="2400" dirty="0" err="1" smtClean="0"/>
              <a:t>sno</a:t>
            </a:r>
            <a:r>
              <a:rPr lang="en-US" sz="2400" dirty="0" smtClean="0"/>
              <a:t> in (</a:t>
            </a:r>
          </a:p>
          <a:p>
            <a:r>
              <a:rPr lang="en-US" sz="2400" dirty="0" smtClean="0"/>
              <a:t>select e1.sno from enroll e1, enroll e2</a:t>
            </a:r>
          </a:p>
          <a:p>
            <a:r>
              <a:rPr lang="en-US" sz="2400" dirty="0" smtClean="0"/>
              <a:t>	where e1.sno = e2.sno</a:t>
            </a:r>
          </a:p>
          <a:p>
            <a:r>
              <a:rPr lang="en-US" sz="2400" dirty="0" smtClean="0"/>
              <a:t>	and e1.cno = 'CS112' and</a:t>
            </a:r>
          </a:p>
          <a:p>
            <a:r>
              <a:rPr lang="en-US" sz="2400" dirty="0" smtClean="0"/>
              <a:t>	e2.cno = 'CS114'</a:t>
            </a:r>
          </a:p>
          <a:p>
            <a:r>
              <a:rPr lang="en-US" sz="2400" dirty="0" smtClean="0"/>
              <a:t>)</a:t>
            </a:r>
          </a:p>
        </p:txBody>
      </p:sp>
      <p:sp>
        <p:nvSpPr>
          <p:cNvPr id="5" name="Slide Number Placeholder 4"/>
          <p:cNvSpPr>
            <a:spLocks noGrp="1"/>
          </p:cNvSpPr>
          <p:nvPr>
            <p:ph type="sldNum" sz="quarter" idx="12"/>
          </p:nvPr>
        </p:nvSpPr>
        <p:spPr/>
        <p:txBody>
          <a:bodyPr/>
          <a:lstStyle/>
          <a:p>
            <a:fld id="{C76804DE-2187-BC43-BADC-28719E08053B}" type="slidenum">
              <a:rPr lang="en-US" smtClean="0"/>
              <a:t>71</a:t>
            </a:fld>
            <a:endParaRPr lang="en-US"/>
          </a:p>
        </p:txBody>
      </p:sp>
    </p:spTree>
    <p:extLst>
      <p:ext uri="{BB962C8B-B14F-4D97-AF65-F5344CB8AC3E}">
        <p14:creationId xmlns:p14="http://schemas.microsoft.com/office/powerpoint/2010/main" val="30746930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Q10: Students who take only CS112 and CS114 (exactly these two courses)</a:t>
            </a:r>
          </a:p>
        </p:txBody>
      </p:sp>
      <p:sp>
        <p:nvSpPr>
          <p:cNvPr id="3" name="Content Placeholder 2"/>
          <p:cNvSpPr>
            <a:spLocks noGrp="1"/>
          </p:cNvSpPr>
          <p:nvPr>
            <p:ph idx="1"/>
          </p:nvPr>
        </p:nvSpPr>
        <p:spPr/>
        <p:txBody>
          <a:bodyPr/>
          <a:lstStyle/>
          <a:p>
            <a:r>
              <a:rPr lang="en-US" dirty="0" smtClean="0"/>
              <a:t>Solution 2: Is this correct? Why or why not?</a:t>
            </a:r>
          </a:p>
          <a:p>
            <a:endParaRPr lang="en-US" dirty="0"/>
          </a:p>
          <a:p>
            <a:pPr marL="0" indent="0">
              <a:buNone/>
            </a:pPr>
            <a:endParaRPr lang="en-US" dirty="0"/>
          </a:p>
        </p:txBody>
      </p:sp>
      <p:sp>
        <p:nvSpPr>
          <p:cNvPr id="4" name="TextBox 3"/>
          <p:cNvSpPr txBox="1"/>
          <p:nvPr/>
        </p:nvSpPr>
        <p:spPr>
          <a:xfrm>
            <a:off x="705853" y="2449847"/>
            <a:ext cx="6579936" cy="4154983"/>
          </a:xfrm>
          <a:prstGeom prst="rect">
            <a:avLst/>
          </a:prstGeom>
          <a:noFill/>
        </p:spPr>
        <p:txBody>
          <a:bodyPr wrap="square" rtlCol="0">
            <a:spAutoFit/>
          </a:bodyPr>
          <a:lstStyle/>
          <a:p>
            <a:r>
              <a:rPr lang="en-US" sz="2400" dirty="0" smtClean="0"/>
              <a:t>select * from student where </a:t>
            </a:r>
            <a:r>
              <a:rPr lang="en-US" sz="2400" dirty="0" err="1" smtClean="0"/>
              <a:t>sno</a:t>
            </a:r>
            <a:r>
              <a:rPr lang="en-US" sz="2400" dirty="0" smtClean="0"/>
              <a:t> in (</a:t>
            </a:r>
          </a:p>
          <a:p>
            <a:r>
              <a:rPr lang="en-US" sz="2400" dirty="0" smtClean="0"/>
              <a:t>select e1.sno from enroll e1, enroll e2</a:t>
            </a:r>
          </a:p>
          <a:p>
            <a:r>
              <a:rPr lang="en-US" sz="2400" dirty="0" smtClean="0"/>
              <a:t>	where e1.sno = e2.sno</a:t>
            </a:r>
          </a:p>
          <a:p>
            <a:r>
              <a:rPr lang="en-US" sz="2400" dirty="0" smtClean="0"/>
              <a:t>	and e1.cno = 'CS112' and</a:t>
            </a:r>
          </a:p>
          <a:p>
            <a:r>
              <a:rPr lang="en-US" sz="2400" dirty="0" smtClean="0"/>
              <a:t>	e2.cno = 'CS114'</a:t>
            </a:r>
          </a:p>
          <a:p>
            <a:r>
              <a:rPr lang="en-US" sz="2400" dirty="0" smtClean="0"/>
              <a:t>)</a:t>
            </a:r>
          </a:p>
          <a:p>
            <a:r>
              <a:rPr lang="en-US" sz="2400" b="1" dirty="0" smtClean="0">
                <a:solidFill>
                  <a:srgbClr val="FF0000"/>
                </a:solidFill>
              </a:rPr>
              <a:t>and </a:t>
            </a:r>
            <a:r>
              <a:rPr lang="en-US" sz="2400" b="1" dirty="0" err="1" smtClean="0">
                <a:solidFill>
                  <a:srgbClr val="FF0000"/>
                </a:solidFill>
              </a:rPr>
              <a:t>sno</a:t>
            </a:r>
            <a:r>
              <a:rPr lang="en-US" sz="2400" b="1" dirty="0" smtClean="0">
                <a:solidFill>
                  <a:srgbClr val="FF0000"/>
                </a:solidFill>
              </a:rPr>
              <a:t> not in </a:t>
            </a:r>
          </a:p>
          <a:p>
            <a:r>
              <a:rPr lang="en-US" sz="2400" b="1" dirty="0" smtClean="0">
                <a:solidFill>
                  <a:srgbClr val="FF0000"/>
                </a:solidFill>
              </a:rPr>
              <a:t>	(</a:t>
            </a:r>
          </a:p>
          <a:p>
            <a:r>
              <a:rPr lang="en-US" sz="2400" b="1" dirty="0" smtClean="0">
                <a:solidFill>
                  <a:srgbClr val="FF0000"/>
                </a:solidFill>
              </a:rPr>
              <a:t>select </a:t>
            </a:r>
            <a:r>
              <a:rPr lang="en-US" sz="2400" b="1" dirty="0" err="1" smtClean="0">
                <a:solidFill>
                  <a:srgbClr val="FF0000"/>
                </a:solidFill>
              </a:rPr>
              <a:t>e.sno</a:t>
            </a:r>
            <a:r>
              <a:rPr lang="en-US" sz="2400" b="1" dirty="0" smtClean="0">
                <a:solidFill>
                  <a:srgbClr val="FF0000"/>
                </a:solidFill>
              </a:rPr>
              <a:t> from enroll e </a:t>
            </a:r>
          </a:p>
          <a:p>
            <a:r>
              <a:rPr lang="en-US" sz="2400" b="1" dirty="0">
                <a:solidFill>
                  <a:srgbClr val="FF0000"/>
                </a:solidFill>
              </a:rPr>
              <a:t>	</a:t>
            </a:r>
            <a:r>
              <a:rPr lang="en-US" sz="2400" b="1" dirty="0" smtClean="0">
                <a:solidFill>
                  <a:srgbClr val="FF0000"/>
                </a:solidFill>
              </a:rPr>
              <a:t>where </a:t>
            </a:r>
            <a:r>
              <a:rPr lang="en-US" sz="2400" b="1" dirty="0" err="1" smtClean="0">
                <a:solidFill>
                  <a:srgbClr val="FF0000"/>
                </a:solidFill>
              </a:rPr>
              <a:t>e.cno</a:t>
            </a:r>
            <a:r>
              <a:rPr lang="en-US" sz="2400" b="1" dirty="0" smtClean="0">
                <a:solidFill>
                  <a:srgbClr val="FF0000"/>
                </a:solidFill>
              </a:rPr>
              <a:t> != 'CS112' and </a:t>
            </a:r>
            <a:r>
              <a:rPr lang="en-US" sz="2400" b="1" dirty="0" err="1" smtClean="0">
                <a:solidFill>
                  <a:srgbClr val="FF0000"/>
                </a:solidFill>
              </a:rPr>
              <a:t>e.cno</a:t>
            </a:r>
            <a:r>
              <a:rPr lang="en-US" sz="2400" b="1" dirty="0" smtClean="0">
                <a:solidFill>
                  <a:srgbClr val="FF0000"/>
                </a:solidFill>
              </a:rPr>
              <a:t> != 'CS114'</a:t>
            </a:r>
          </a:p>
          <a:p>
            <a:r>
              <a:rPr lang="en-US" sz="2400" b="1" dirty="0" smtClean="0">
                <a:solidFill>
                  <a:srgbClr val="FF0000"/>
                </a:solidFill>
              </a:rPr>
              <a:t>)</a:t>
            </a:r>
          </a:p>
        </p:txBody>
      </p:sp>
      <p:sp>
        <p:nvSpPr>
          <p:cNvPr id="5" name="Slide Number Placeholder 4"/>
          <p:cNvSpPr>
            <a:spLocks noGrp="1"/>
          </p:cNvSpPr>
          <p:nvPr>
            <p:ph type="sldNum" sz="quarter" idx="12"/>
          </p:nvPr>
        </p:nvSpPr>
        <p:spPr/>
        <p:txBody>
          <a:bodyPr/>
          <a:lstStyle/>
          <a:p>
            <a:fld id="{C76804DE-2187-BC43-BADC-28719E08053B}" type="slidenum">
              <a:rPr lang="en-US" smtClean="0"/>
              <a:t>72</a:t>
            </a:fld>
            <a:endParaRPr lang="en-US"/>
          </a:p>
        </p:txBody>
      </p:sp>
    </p:spTree>
    <p:extLst>
      <p:ext uri="{BB962C8B-B14F-4D97-AF65-F5344CB8AC3E}">
        <p14:creationId xmlns:p14="http://schemas.microsoft.com/office/powerpoint/2010/main" val="4144671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Q11: Students who are older than exactly two other students.</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3416320"/>
          </a:xfrm>
          <a:prstGeom prst="rect">
            <a:avLst/>
          </a:prstGeom>
          <a:noFill/>
        </p:spPr>
        <p:txBody>
          <a:bodyPr wrap="square" rtlCol="0">
            <a:spAutoFit/>
          </a:bodyPr>
          <a:lstStyle/>
          <a:p>
            <a:r>
              <a:rPr lang="en-US" sz="2400" dirty="0" smtClean="0"/>
              <a:t>select s1.* from student s1, student s2, student s3 </a:t>
            </a:r>
          </a:p>
          <a:p>
            <a:r>
              <a:rPr lang="en-US" sz="2400" dirty="0" smtClean="0"/>
              <a:t>	where s1.age &gt; s2.age and s2.age &gt; s3.age </a:t>
            </a:r>
          </a:p>
          <a:p>
            <a:r>
              <a:rPr lang="en-US" sz="2400" dirty="0" smtClean="0"/>
              <a:t>and s1.sno not in </a:t>
            </a:r>
          </a:p>
          <a:p>
            <a:r>
              <a:rPr lang="en-US" sz="2400" dirty="0" smtClean="0"/>
              <a:t>( select st1.sno from student st1, student st2, 					student st3, student st4</a:t>
            </a:r>
          </a:p>
          <a:p>
            <a:r>
              <a:rPr lang="en-US" sz="2400" dirty="0" smtClean="0"/>
              <a:t>		where st1.age &gt; st2.age </a:t>
            </a:r>
          </a:p>
          <a:p>
            <a:r>
              <a:rPr lang="en-US" sz="2400" dirty="0"/>
              <a:t>	</a:t>
            </a:r>
            <a:r>
              <a:rPr lang="en-US" sz="2400" dirty="0" smtClean="0"/>
              <a:t>	and st2.age &gt; st3.age </a:t>
            </a:r>
          </a:p>
          <a:p>
            <a:r>
              <a:rPr lang="en-US" sz="2400" dirty="0" smtClean="0"/>
              <a:t>		and st3.age &gt; st4.age</a:t>
            </a:r>
          </a:p>
          <a:p>
            <a:r>
              <a:rPr lang="en-US" sz="2400" dirty="0" smtClean="0"/>
              <a:t>)</a:t>
            </a:r>
            <a:endParaRPr lang="en-US" sz="2400" b="1" dirty="0" smtClean="0">
              <a:solidFill>
                <a:srgbClr val="FF0000"/>
              </a:solidFill>
            </a:endParaRPr>
          </a:p>
        </p:txBody>
      </p:sp>
      <p:sp>
        <p:nvSpPr>
          <p:cNvPr id="5" name="Slide Number Placeholder 4"/>
          <p:cNvSpPr>
            <a:spLocks noGrp="1"/>
          </p:cNvSpPr>
          <p:nvPr>
            <p:ph type="sldNum" sz="quarter" idx="12"/>
          </p:nvPr>
        </p:nvSpPr>
        <p:spPr/>
        <p:txBody>
          <a:bodyPr/>
          <a:lstStyle/>
          <a:p>
            <a:fld id="{C76804DE-2187-BC43-BADC-28719E08053B}" type="slidenum">
              <a:rPr lang="en-US" smtClean="0"/>
              <a:t>73</a:t>
            </a:fld>
            <a:endParaRPr lang="en-US"/>
          </a:p>
        </p:txBody>
      </p:sp>
    </p:spTree>
    <p:extLst>
      <p:ext uri="{BB962C8B-B14F-4D97-AF65-F5344CB8AC3E}">
        <p14:creationId xmlns:p14="http://schemas.microsoft.com/office/powerpoint/2010/main" val="34190545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Any or All</a:t>
            </a:r>
            <a:endParaRPr lang="en-US" dirty="0"/>
          </a:p>
        </p:txBody>
      </p:sp>
      <p:sp>
        <p:nvSpPr>
          <p:cNvPr id="3" name="Subtitle 2"/>
          <p:cNvSpPr>
            <a:spLocks noGrp="1"/>
          </p:cNvSpPr>
          <p:nvPr>
            <p:ph type="subTitle" idx="1"/>
          </p:nvPr>
        </p:nvSpPr>
        <p:spPr/>
        <p:txBody>
          <a:bodyPr/>
          <a:lstStyle/>
          <a:p>
            <a:r>
              <a:rPr lang="en-US" dirty="0" smtClean="0"/>
              <a:t>Patterns in SQL</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74</a:t>
            </a:fld>
            <a:endParaRPr lang="en-US"/>
          </a:p>
        </p:txBody>
      </p:sp>
    </p:spTree>
    <p:extLst>
      <p:ext uri="{BB962C8B-B14F-4D97-AF65-F5344CB8AC3E}">
        <p14:creationId xmlns:p14="http://schemas.microsoft.com/office/powerpoint/2010/main" val="20715434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Q12: Students who take all courses</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1938992"/>
          </a:xfrm>
          <a:prstGeom prst="rect">
            <a:avLst/>
          </a:prstGeom>
          <a:noFill/>
        </p:spPr>
        <p:txBody>
          <a:bodyPr wrap="square" rtlCol="0">
            <a:spAutoFit/>
          </a:bodyPr>
          <a:lstStyle/>
          <a:p>
            <a:r>
              <a:rPr lang="en-US" sz="2400" dirty="0" smtClean="0"/>
              <a:t>select * from student where </a:t>
            </a:r>
            <a:r>
              <a:rPr lang="en-US" sz="2400" dirty="0" err="1" smtClean="0"/>
              <a:t>sno</a:t>
            </a:r>
            <a:r>
              <a:rPr lang="en-US" sz="2400" dirty="0" smtClean="0"/>
              <a:t> not in (</a:t>
            </a:r>
          </a:p>
          <a:p>
            <a:r>
              <a:rPr lang="en-US" sz="2400" dirty="0" smtClean="0"/>
              <a:t>	select </a:t>
            </a:r>
            <a:r>
              <a:rPr lang="en-US" sz="2400" dirty="0" err="1" smtClean="0"/>
              <a:t>s.sno</a:t>
            </a:r>
            <a:r>
              <a:rPr lang="en-US" sz="2400" dirty="0" smtClean="0"/>
              <a:t> from student s, course c</a:t>
            </a:r>
          </a:p>
          <a:p>
            <a:r>
              <a:rPr lang="en-US" sz="2400" dirty="0" smtClean="0"/>
              <a:t>		where (</a:t>
            </a:r>
            <a:r>
              <a:rPr lang="en-US" sz="2400" dirty="0" err="1" smtClean="0"/>
              <a:t>s.sno</a:t>
            </a:r>
            <a:r>
              <a:rPr lang="en-US" sz="2400" dirty="0" smtClean="0"/>
              <a:t>, </a:t>
            </a:r>
            <a:r>
              <a:rPr lang="en-US" sz="2400" dirty="0" err="1" smtClean="0"/>
              <a:t>c.cno</a:t>
            </a:r>
            <a:r>
              <a:rPr lang="en-US" sz="2400" dirty="0" smtClean="0"/>
              <a:t>) not in (select </a:t>
            </a:r>
            <a:r>
              <a:rPr lang="en-US" sz="2400" dirty="0" err="1" smtClean="0"/>
              <a:t>sno,cno</a:t>
            </a:r>
            <a:r>
              <a:rPr lang="en-US" sz="2400" dirty="0" smtClean="0"/>
              <a:t> from enroll)</a:t>
            </a:r>
          </a:p>
          <a:p>
            <a:r>
              <a:rPr lang="en-US" sz="2400" dirty="0" smtClean="0"/>
              <a:t>)</a:t>
            </a:r>
          </a:p>
        </p:txBody>
      </p:sp>
      <p:sp>
        <p:nvSpPr>
          <p:cNvPr id="5" name="Slide Number Placeholder 4"/>
          <p:cNvSpPr>
            <a:spLocks noGrp="1"/>
          </p:cNvSpPr>
          <p:nvPr>
            <p:ph type="sldNum" sz="quarter" idx="12"/>
          </p:nvPr>
        </p:nvSpPr>
        <p:spPr/>
        <p:txBody>
          <a:bodyPr/>
          <a:lstStyle/>
          <a:p>
            <a:fld id="{C76804DE-2187-BC43-BADC-28719E08053B}" type="slidenum">
              <a:rPr lang="en-US" smtClean="0"/>
              <a:t>75</a:t>
            </a:fld>
            <a:endParaRPr lang="en-US"/>
          </a:p>
        </p:txBody>
      </p:sp>
    </p:spTree>
    <p:extLst>
      <p:ext uri="{BB962C8B-B14F-4D97-AF65-F5344CB8AC3E}">
        <p14:creationId xmlns:p14="http://schemas.microsoft.com/office/powerpoint/2010/main" val="4139870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Q13: The oldest student</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1569660"/>
          </a:xfrm>
          <a:prstGeom prst="rect">
            <a:avLst/>
          </a:prstGeom>
          <a:noFill/>
        </p:spPr>
        <p:txBody>
          <a:bodyPr wrap="square" rtlCol="0">
            <a:spAutoFit/>
          </a:bodyPr>
          <a:lstStyle/>
          <a:p>
            <a:r>
              <a:rPr lang="en-US" sz="2400" dirty="0" smtClean="0"/>
              <a:t>select * from student where </a:t>
            </a:r>
            <a:r>
              <a:rPr lang="en-US" sz="2400" dirty="0" err="1" smtClean="0"/>
              <a:t>sno</a:t>
            </a:r>
            <a:r>
              <a:rPr lang="en-US" sz="2400" dirty="0" smtClean="0"/>
              <a:t> not in ( </a:t>
            </a:r>
          </a:p>
          <a:p>
            <a:r>
              <a:rPr lang="en-US" sz="2400" dirty="0" smtClean="0"/>
              <a:t>	select s2.sno from student s1, student s2 </a:t>
            </a:r>
          </a:p>
          <a:p>
            <a:r>
              <a:rPr lang="en-US" sz="2400" dirty="0" smtClean="0"/>
              <a:t>	where s1.age &gt; s2.age</a:t>
            </a:r>
          </a:p>
          <a:p>
            <a:r>
              <a:rPr lang="en-US" sz="2400" dirty="0" smtClean="0"/>
              <a:t>);</a:t>
            </a:r>
          </a:p>
        </p:txBody>
      </p:sp>
      <p:sp>
        <p:nvSpPr>
          <p:cNvPr id="5" name="Slide Number Placeholder 4"/>
          <p:cNvSpPr>
            <a:spLocks noGrp="1"/>
          </p:cNvSpPr>
          <p:nvPr>
            <p:ph type="sldNum" sz="quarter" idx="12"/>
          </p:nvPr>
        </p:nvSpPr>
        <p:spPr/>
        <p:txBody>
          <a:bodyPr/>
          <a:lstStyle/>
          <a:p>
            <a:fld id="{C76804DE-2187-BC43-BADC-28719E08053B}" type="slidenum">
              <a:rPr lang="en-US" smtClean="0"/>
              <a:t>76</a:t>
            </a:fld>
            <a:endParaRPr lang="en-US"/>
          </a:p>
        </p:txBody>
      </p:sp>
    </p:spTree>
    <p:extLst>
      <p:ext uri="{BB962C8B-B14F-4D97-AF65-F5344CB8AC3E}">
        <p14:creationId xmlns:p14="http://schemas.microsoft.com/office/powerpoint/2010/main" val="25866996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Q13: The youngest student</a:t>
            </a:r>
          </a:p>
        </p:txBody>
      </p:sp>
      <p:sp>
        <p:nvSpPr>
          <p:cNvPr id="3" name="Content Placeholder 2"/>
          <p:cNvSpPr>
            <a:spLocks noGrp="1"/>
          </p:cNvSpPr>
          <p:nvPr>
            <p:ph idx="1"/>
          </p:nvPr>
        </p:nvSpPr>
        <p:spPr/>
        <p:txBody>
          <a:bodyPr/>
          <a:lstStyle/>
          <a:p>
            <a:r>
              <a:rPr lang="en-US" dirty="0" smtClean="0"/>
              <a:t>Solution 1: Is this correct? Why or why not?</a:t>
            </a:r>
          </a:p>
          <a:p>
            <a:endParaRPr lang="en-US" dirty="0"/>
          </a:p>
          <a:p>
            <a:pPr marL="0" indent="0">
              <a:buNone/>
            </a:pPr>
            <a:endParaRPr lang="en-US" dirty="0"/>
          </a:p>
        </p:txBody>
      </p:sp>
      <p:sp>
        <p:nvSpPr>
          <p:cNvPr id="4" name="TextBox 3"/>
          <p:cNvSpPr txBox="1"/>
          <p:nvPr/>
        </p:nvSpPr>
        <p:spPr>
          <a:xfrm>
            <a:off x="705853" y="2449847"/>
            <a:ext cx="6579936" cy="1569660"/>
          </a:xfrm>
          <a:prstGeom prst="rect">
            <a:avLst/>
          </a:prstGeom>
          <a:noFill/>
        </p:spPr>
        <p:txBody>
          <a:bodyPr wrap="square" rtlCol="0">
            <a:spAutoFit/>
          </a:bodyPr>
          <a:lstStyle/>
          <a:p>
            <a:r>
              <a:rPr lang="en-US" sz="2400" dirty="0" smtClean="0"/>
              <a:t>select * from student where </a:t>
            </a:r>
            <a:r>
              <a:rPr lang="en-US" sz="2400" dirty="0" err="1" smtClean="0"/>
              <a:t>sno</a:t>
            </a:r>
            <a:r>
              <a:rPr lang="en-US" sz="2400" dirty="0" smtClean="0"/>
              <a:t> not in ( </a:t>
            </a:r>
          </a:p>
          <a:p>
            <a:r>
              <a:rPr lang="en-US" sz="2400" dirty="0" smtClean="0"/>
              <a:t>	select s1.sno from student s1, student s2 </a:t>
            </a:r>
          </a:p>
          <a:p>
            <a:r>
              <a:rPr lang="en-US" sz="2400" dirty="0" smtClean="0"/>
              <a:t>	where s1.age &gt; s2.age</a:t>
            </a:r>
          </a:p>
          <a:p>
            <a:r>
              <a:rPr lang="en-US" sz="2400" dirty="0" smtClean="0"/>
              <a:t>);</a:t>
            </a:r>
          </a:p>
        </p:txBody>
      </p:sp>
      <p:sp>
        <p:nvSpPr>
          <p:cNvPr id="5" name="Slide Number Placeholder 4"/>
          <p:cNvSpPr>
            <a:spLocks noGrp="1"/>
          </p:cNvSpPr>
          <p:nvPr>
            <p:ph type="sldNum" sz="quarter" idx="12"/>
          </p:nvPr>
        </p:nvSpPr>
        <p:spPr/>
        <p:txBody>
          <a:bodyPr/>
          <a:lstStyle/>
          <a:p>
            <a:fld id="{C76804DE-2187-BC43-BADC-28719E08053B}" type="slidenum">
              <a:rPr lang="en-US" smtClean="0"/>
              <a:t>77</a:t>
            </a:fld>
            <a:endParaRPr lang="en-US"/>
          </a:p>
        </p:txBody>
      </p:sp>
    </p:spTree>
    <p:extLst>
      <p:ext uri="{BB962C8B-B14F-4D97-AF65-F5344CB8AC3E}">
        <p14:creationId xmlns:p14="http://schemas.microsoft.com/office/powerpoint/2010/main" val="42012151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Multiple Tables</a:t>
            </a:r>
            <a:endParaRPr lang="en-US" dirty="0"/>
          </a:p>
        </p:txBody>
      </p:sp>
      <p:sp>
        <p:nvSpPr>
          <p:cNvPr id="3" name="Subtitle 2"/>
          <p:cNvSpPr>
            <a:spLocks noGrp="1"/>
          </p:cNvSpPr>
          <p:nvPr>
            <p:ph type="subTitle" idx="1"/>
          </p:nvPr>
        </p:nvSpPr>
        <p:spPr/>
        <p:txBody>
          <a:bodyPr/>
          <a:lstStyle/>
          <a:p>
            <a:r>
              <a:rPr lang="en-US" dirty="0" smtClean="0"/>
              <a:t>More set operators</a:t>
            </a:r>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78</a:t>
            </a:fld>
            <a:endParaRPr lang="en-US"/>
          </a:p>
        </p:txBody>
      </p:sp>
    </p:spTree>
    <p:extLst>
      <p:ext uri="{BB962C8B-B14F-4D97-AF65-F5344CB8AC3E}">
        <p14:creationId xmlns:p14="http://schemas.microsoft.com/office/powerpoint/2010/main" val="1323928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76804DE-2187-BC43-BADC-28719E08053B}" type="slidenum">
              <a:rPr lang="en-US" smtClean="0"/>
              <a:t>79</a:t>
            </a:fld>
            <a:endParaRPr lang="en-US"/>
          </a:p>
        </p:txBody>
      </p:sp>
    </p:spTree>
    <p:extLst>
      <p:ext uri="{BB962C8B-B14F-4D97-AF65-F5344CB8AC3E}">
        <p14:creationId xmlns:p14="http://schemas.microsoft.com/office/powerpoint/2010/main" val="174990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on an entity set</a:t>
            </a:r>
            <a:endParaRPr lang="en-US" dirty="0"/>
          </a:p>
        </p:txBody>
      </p:sp>
      <p:sp>
        <p:nvSpPr>
          <p:cNvPr id="3" name="Content Placeholder 2"/>
          <p:cNvSpPr>
            <a:spLocks noGrp="1"/>
          </p:cNvSpPr>
          <p:nvPr>
            <p:ph idx="1"/>
          </p:nvPr>
        </p:nvSpPr>
        <p:spPr/>
        <p:txBody>
          <a:bodyPr/>
          <a:lstStyle/>
          <a:p>
            <a:r>
              <a:rPr lang="en-US" dirty="0" smtClean="0"/>
              <a:t>Consider </a:t>
            </a:r>
            <a:r>
              <a:rPr lang="en-US" dirty="0" err="1" smtClean="0"/>
              <a:t>Hourly_Emps</a:t>
            </a:r>
            <a:r>
              <a:rPr lang="en-US" dirty="0" smtClean="0"/>
              <a:t> again</a:t>
            </a:r>
          </a:p>
          <a:p>
            <a:r>
              <a:rPr lang="en-US" dirty="0" smtClean="0"/>
              <a:t>Constraint that </a:t>
            </a:r>
            <a:r>
              <a:rPr lang="en-US" dirty="0" err="1" smtClean="0"/>
              <a:t>ssn</a:t>
            </a:r>
            <a:r>
              <a:rPr lang="en-US" dirty="0" smtClean="0"/>
              <a:t> is a key:</a:t>
            </a:r>
          </a:p>
          <a:p>
            <a:pPr marL="457200" lvl="1" indent="0">
              <a:buNone/>
            </a:pPr>
            <a:endParaRPr lang="en-US" sz="2000"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8</a:t>
            </a:fld>
            <a:endParaRPr lang="en-US"/>
          </a:p>
        </p:txBody>
      </p:sp>
      <p:sp>
        <p:nvSpPr>
          <p:cNvPr id="5" name="TextBox 4"/>
          <p:cNvSpPr txBox="1"/>
          <p:nvPr/>
        </p:nvSpPr>
        <p:spPr>
          <a:xfrm>
            <a:off x="457200" y="2994525"/>
            <a:ext cx="9248274" cy="2677656"/>
          </a:xfrm>
          <a:prstGeom prst="rect">
            <a:avLst/>
          </a:prstGeom>
          <a:noFill/>
        </p:spPr>
        <p:txBody>
          <a:bodyPr wrap="square" rtlCol="0">
            <a:spAutoFit/>
          </a:bodyPr>
          <a:lstStyle/>
          <a:p>
            <a:pPr marL="0" lvl="1"/>
            <a:r>
              <a:rPr lang="en-US" sz="2400" dirty="0"/>
              <a:t>{</a:t>
            </a:r>
            <a:r>
              <a:rPr lang="en-US" sz="2400" dirty="0" err="1"/>
              <a:t>ssn</a:t>
            </a:r>
            <a:r>
              <a:rPr lang="en-US" sz="2400" dirty="0"/>
              <a:t>} </a:t>
            </a:r>
            <a:r>
              <a:rPr lang="en-US" sz="2400" dirty="0">
                <a:sym typeface="Wingdings"/>
              </a:rPr>
              <a:t> {</a:t>
            </a:r>
            <a:r>
              <a:rPr lang="en-US" sz="2400" dirty="0" err="1">
                <a:sym typeface="Wingdings"/>
              </a:rPr>
              <a:t>ssn</a:t>
            </a:r>
            <a:r>
              <a:rPr lang="en-US" sz="2400" dirty="0">
                <a:sym typeface="Wingdings"/>
              </a:rPr>
              <a:t>, name, lot, rating, </a:t>
            </a:r>
            <a:r>
              <a:rPr lang="en-US" sz="2400" dirty="0" err="1">
                <a:sym typeface="Wingdings"/>
              </a:rPr>
              <a:t>hourly_wages</a:t>
            </a:r>
            <a:r>
              <a:rPr lang="en-US" sz="2400" dirty="0">
                <a:sym typeface="Wingdings"/>
              </a:rPr>
              <a:t>, </a:t>
            </a:r>
            <a:r>
              <a:rPr lang="en-US" sz="2400" dirty="0" err="1">
                <a:sym typeface="Wingdings"/>
              </a:rPr>
              <a:t>hours_worked</a:t>
            </a:r>
            <a:r>
              <a:rPr lang="en-US" sz="2400" dirty="0">
                <a:sym typeface="Wingdings"/>
              </a:rPr>
              <a:t>}</a:t>
            </a:r>
            <a:endParaRPr lang="en-US" sz="2400" dirty="0"/>
          </a:p>
          <a:p>
            <a:endParaRPr lang="en-US" sz="2400" dirty="0" smtClean="0"/>
          </a:p>
          <a:p>
            <a:r>
              <a:rPr lang="en-US" sz="2400" dirty="0" smtClean="0"/>
              <a:t>For brevity, we will write this as:</a:t>
            </a:r>
            <a:endParaRPr lang="en-US" sz="2400" dirty="0"/>
          </a:p>
          <a:p>
            <a:r>
              <a:rPr lang="en-US" sz="2400" dirty="0" smtClean="0"/>
              <a:t>S </a:t>
            </a:r>
            <a:r>
              <a:rPr lang="en-US" sz="2400" dirty="0" smtClean="0">
                <a:sym typeface="Wingdings"/>
              </a:rPr>
              <a:t> SNLRWH</a:t>
            </a:r>
          </a:p>
          <a:p>
            <a:endParaRPr lang="en-US" sz="2400" dirty="0" smtClean="0">
              <a:sym typeface="Wingdings"/>
            </a:endParaRPr>
          </a:p>
          <a:p>
            <a:r>
              <a:rPr lang="en-US" sz="2400" dirty="0" smtClean="0">
                <a:sym typeface="Wingdings"/>
              </a:rPr>
              <a:t>We also had: R W  </a:t>
            </a:r>
          </a:p>
          <a:p>
            <a:r>
              <a:rPr lang="en-US" sz="2400" dirty="0">
                <a:sym typeface="Wingdings"/>
              </a:rPr>
              <a:t>	</a:t>
            </a:r>
            <a:r>
              <a:rPr lang="en-US" sz="2400" dirty="0" smtClean="0">
                <a:sym typeface="Wingdings"/>
              </a:rPr>
              <a:t>( this could </a:t>
            </a:r>
            <a:r>
              <a:rPr lang="en-US" sz="2400" i="1" dirty="0" smtClean="0">
                <a:sym typeface="Wingdings"/>
              </a:rPr>
              <a:t>not be </a:t>
            </a:r>
            <a:r>
              <a:rPr lang="en-US" sz="2400" dirty="0" smtClean="0">
                <a:sym typeface="Wingdings"/>
              </a:rPr>
              <a:t>expressed in the Entity-Relation model)</a:t>
            </a:r>
            <a:endParaRPr lang="en-US" sz="2400" i="1" dirty="0"/>
          </a:p>
        </p:txBody>
      </p:sp>
    </p:spTree>
    <p:extLst>
      <p:ext uri="{BB962C8B-B14F-4D97-AF65-F5344CB8AC3E}">
        <p14:creationId xmlns:p14="http://schemas.microsoft.com/office/powerpoint/2010/main" val="2340030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76804DE-2187-BC43-BADC-28719E08053B}" type="slidenum">
              <a:rPr lang="en-US" smtClean="0"/>
              <a:t>80</a:t>
            </a:fld>
            <a:endParaRPr lang="en-US"/>
          </a:p>
        </p:txBody>
      </p:sp>
    </p:spTree>
    <p:extLst>
      <p:ext uri="{BB962C8B-B14F-4D97-AF65-F5344CB8AC3E}">
        <p14:creationId xmlns:p14="http://schemas.microsoft.com/office/powerpoint/2010/main" val="1054128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76804DE-2187-BC43-BADC-28719E08053B}" type="slidenum">
              <a:rPr lang="en-US" smtClean="0"/>
              <a:t>81</a:t>
            </a:fld>
            <a:endParaRPr lang="en-US"/>
          </a:p>
        </p:txBody>
      </p:sp>
    </p:spTree>
    <p:extLst>
      <p:ext uri="{BB962C8B-B14F-4D97-AF65-F5344CB8AC3E}">
        <p14:creationId xmlns:p14="http://schemas.microsoft.com/office/powerpoint/2010/main" val="28651597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exercise (ungraded)</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dirty="0" smtClean="0"/>
              <a:t>Set up </a:t>
            </a:r>
            <a:r>
              <a:rPr lang="en-US" dirty="0" err="1" smtClean="0"/>
              <a:t>MySql</a:t>
            </a:r>
            <a:r>
              <a:rPr lang="en-US" dirty="0" smtClean="0"/>
              <a:t>, and use the provided SQL script to create the Enrollment database. </a:t>
            </a:r>
          </a:p>
          <a:p>
            <a:pPr marL="514350" indent="-514350">
              <a:buFont typeface="+mj-lt"/>
              <a:buAutoNum type="arabicPeriod"/>
            </a:pPr>
            <a:endParaRPr lang="en-US" dirty="0" smtClean="0"/>
          </a:p>
          <a:p>
            <a:pPr marL="514350" indent="-514350">
              <a:buFont typeface="+mj-lt"/>
              <a:buAutoNum type="arabicPeriod"/>
            </a:pPr>
            <a:r>
              <a:rPr lang="en-US" dirty="0" smtClean="0"/>
              <a:t>Practice the queries covered here; modify them as you see fit for your learning. </a:t>
            </a:r>
          </a:p>
          <a:p>
            <a:pPr marL="514350" indent="-514350">
              <a:buFont typeface="+mj-lt"/>
              <a:buAutoNum type="arabicPeriod"/>
            </a:pPr>
            <a:endParaRPr lang="en-US" dirty="0" smtClean="0"/>
          </a:p>
          <a:p>
            <a:pPr marL="514350" indent="-514350">
              <a:buFont typeface="+mj-lt"/>
              <a:buAutoNum type="arabicPeriod"/>
            </a:pPr>
            <a:r>
              <a:rPr lang="en-US" dirty="0" smtClean="0"/>
              <a:t>Construct queries to retrieve the following:</a:t>
            </a:r>
            <a:endParaRPr lang="en-US" dirty="0"/>
          </a:p>
          <a:p>
            <a:pPr lvl="1"/>
            <a:r>
              <a:rPr lang="en-US" dirty="0" smtClean="0"/>
              <a:t>Students </a:t>
            </a:r>
            <a:r>
              <a:rPr lang="en-US" dirty="0"/>
              <a:t>who take at least two courses, excluding students who take all courses. </a:t>
            </a:r>
            <a:endParaRPr lang="en-US" dirty="0" smtClean="0"/>
          </a:p>
          <a:p>
            <a:pPr lvl="1"/>
            <a:r>
              <a:rPr lang="en-US" dirty="0" smtClean="0"/>
              <a:t>The </a:t>
            </a:r>
            <a:r>
              <a:rPr lang="en-US" dirty="0"/>
              <a:t>youngest student(s) who takes more than one course. </a:t>
            </a:r>
            <a:endParaRPr lang="en-US" dirty="0" smtClean="0"/>
          </a:p>
          <a:p>
            <a:pPr lvl="1"/>
            <a:r>
              <a:rPr lang="en-US" dirty="0" smtClean="0"/>
              <a:t>Professors </a:t>
            </a:r>
            <a:r>
              <a:rPr lang="en-US" dirty="0"/>
              <a:t>who teach exactly two </a:t>
            </a:r>
            <a:r>
              <a:rPr lang="en-US" dirty="0" smtClean="0"/>
              <a:t>courses.</a:t>
            </a:r>
          </a:p>
          <a:p>
            <a:pPr lvl="1"/>
            <a:r>
              <a:rPr lang="en-US" dirty="0" smtClean="0"/>
              <a:t>Professors who teach all courses. </a:t>
            </a:r>
          </a:p>
          <a:p>
            <a:pPr lvl="1"/>
            <a:r>
              <a:rPr lang="en-US" dirty="0" smtClean="0"/>
              <a:t>Courses taught by two or more professors.</a:t>
            </a:r>
          </a:p>
          <a:p>
            <a:pPr lvl="1"/>
            <a:r>
              <a:rPr lang="en-US" dirty="0" smtClean="0"/>
              <a:t>The </a:t>
            </a:r>
            <a:r>
              <a:rPr lang="en-US" dirty="0"/>
              <a:t>2nd highest paid professor. </a:t>
            </a:r>
          </a:p>
          <a:p>
            <a:endParaRPr lang="en-US" dirty="0" smtClean="0"/>
          </a:p>
          <a:p>
            <a:r>
              <a:rPr lang="en-US" dirty="0" smtClean="0"/>
              <a:t>Suggested reading: </a:t>
            </a:r>
          </a:p>
          <a:p>
            <a:pPr lvl="1"/>
            <a:r>
              <a:rPr lang="en-US" sz="2600" dirty="0" smtClean="0"/>
              <a:t>Appendix of </a:t>
            </a:r>
            <a:r>
              <a:rPr lang="en-US" sz="2600" i="1" dirty="0" smtClean="0"/>
              <a:t>SQL </a:t>
            </a:r>
            <a:r>
              <a:rPr lang="en-US" sz="2600" i="1" dirty="0"/>
              <a:t>Cookbook</a:t>
            </a:r>
            <a:r>
              <a:rPr lang="en-US" sz="2600" dirty="0"/>
              <a:t>, by Anthony </a:t>
            </a:r>
            <a:r>
              <a:rPr lang="en-US" sz="2600" dirty="0" err="1"/>
              <a:t>Molinaro</a:t>
            </a:r>
            <a:r>
              <a:rPr lang="en-US" sz="2600" dirty="0"/>
              <a:t> (2006), O’Reilly </a:t>
            </a:r>
            <a:r>
              <a:rPr lang="en-US" sz="2600" dirty="0" smtClean="0"/>
              <a:t>Media</a:t>
            </a:r>
          </a:p>
        </p:txBody>
      </p:sp>
      <p:sp>
        <p:nvSpPr>
          <p:cNvPr id="4" name="Slide Number Placeholder 3"/>
          <p:cNvSpPr>
            <a:spLocks noGrp="1"/>
          </p:cNvSpPr>
          <p:nvPr>
            <p:ph type="sldNum" sz="quarter" idx="12"/>
          </p:nvPr>
        </p:nvSpPr>
        <p:spPr/>
        <p:txBody>
          <a:bodyPr/>
          <a:lstStyle/>
          <a:p>
            <a:fld id="{C76804DE-2187-BC43-BADC-28719E08053B}" type="slidenum">
              <a:rPr lang="en-US" smtClean="0"/>
              <a:t>82</a:t>
            </a:fld>
            <a:endParaRPr lang="en-US"/>
          </a:p>
        </p:txBody>
      </p:sp>
    </p:spTree>
    <p:extLst>
      <p:ext uri="{BB962C8B-B14F-4D97-AF65-F5344CB8AC3E}">
        <p14:creationId xmlns:p14="http://schemas.microsoft.com/office/powerpoint/2010/main" val="308365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on relationship set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Consider </a:t>
            </a:r>
            <a:r>
              <a:rPr lang="en-US" sz="2400" b="1" dirty="0" smtClean="0"/>
              <a:t>[P]</a:t>
            </a:r>
            <a:r>
              <a:rPr lang="en-US" sz="2400" dirty="0" smtClean="0"/>
              <a:t>artId, </a:t>
            </a:r>
            <a:r>
              <a:rPr lang="en-US" sz="2400" b="1" dirty="0" err="1"/>
              <a:t>[Q]</a:t>
            </a:r>
            <a:r>
              <a:rPr lang="en-US" sz="2400" dirty="0" err="1"/>
              <a:t>uantity, </a:t>
            </a:r>
            <a:r>
              <a:rPr lang="en-US" sz="2400" b="1" dirty="0" smtClean="0"/>
              <a:t>[C]</a:t>
            </a:r>
            <a:r>
              <a:rPr lang="en-US" sz="2400" dirty="0" err="1" smtClean="0"/>
              <a:t>ontractId</a:t>
            </a:r>
            <a:r>
              <a:rPr lang="en-US" sz="2400" dirty="0" smtClean="0"/>
              <a:t>, </a:t>
            </a:r>
            <a:r>
              <a:rPr lang="en-US" sz="2400" b="1" dirty="0" smtClean="0"/>
              <a:t>[S]</a:t>
            </a:r>
            <a:r>
              <a:rPr lang="en-US" sz="2400" dirty="0" err="1" smtClean="0"/>
              <a:t>uppliers, </a:t>
            </a:r>
            <a:r>
              <a:rPr lang="en-US" sz="2400" dirty="0" smtClean="0"/>
              <a:t>and </a:t>
            </a:r>
            <a:r>
              <a:rPr lang="en-US" sz="2400" b="1" dirty="0" smtClean="0"/>
              <a:t>[D]</a:t>
            </a:r>
            <a:r>
              <a:rPr lang="en-US" sz="2400" dirty="0" err="1" smtClean="0"/>
              <a:t>epartments</a:t>
            </a:r>
            <a:endParaRPr lang="en-US" sz="2400" dirty="0" smtClean="0"/>
          </a:p>
          <a:p>
            <a:endParaRPr lang="en-US" sz="2400" dirty="0" smtClean="0"/>
          </a:p>
          <a:p>
            <a:r>
              <a:rPr lang="en-US" sz="2400" dirty="0" smtClean="0"/>
              <a:t>Relation Schema for Contracts: CQPSD</a:t>
            </a:r>
          </a:p>
          <a:p>
            <a:endParaRPr lang="en-US" sz="2400" dirty="0" smtClean="0"/>
          </a:p>
          <a:p>
            <a:r>
              <a:rPr lang="en-US" sz="2400" dirty="0" smtClean="0"/>
              <a:t>Constraint that department purchases at most one part from any given supplier: DS</a:t>
            </a:r>
            <a:r>
              <a:rPr lang="en-US" sz="2400" dirty="0" smtClean="0">
                <a:sym typeface="Wingdings"/>
              </a:rPr>
              <a:t> P</a:t>
            </a:r>
          </a:p>
          <a:p>
            <a:pPr lvl="1"/>
            <a:r>
              <a:rPr lang="en-US" sz="2400" dirty="0" smtClean="0">
                <a:sym typeface="Wingdings"/>
              </a:rPr>
              <a:t>creates redundancies and its associated problems</a:t>
            </a:r>
          </a:p>
          <a:p>
            <a:endParaRPr lang="en-US" sz="2400" dirty="0" smtClean="0">
              <a:sym typeface="Wingdings"/>
            </a:endParaRPr>
          </a:p>
          <a:p>
            <a:r>
              <a:rPr lang="en-US" sz="2400" dirty="0" smtClean="0">
                <a:sym typeface="Wingdings"/>
              </a:rPr>
              <a:t>Solution: Decompose Contracts into two relations CQSD and SDP </a:t>
            </a:r>
          </a:p>
          <a:p>
            <a:endParaRPr lang="en-US"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9</a:t>
            </a:fld>
            <a:endParaRPr lang="en-US"/>
          </a:p>
        </p:txBody>
      </p:sp>
    </p:spTree>
    <p:extLst>
      <p:ext uri="{BB962C8B-B14F-4D97-AF65-F5344CB8AC3E}">
        <p14:creationId xmlns:p14="http://schemas.microsoft.com/office/powerpoint/2010/main" val="370112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1854</TotalTime>
  <Words>4594</Words>
  <Application>Microsoft Macintosh PowerPoint</Application>
  <PresentationFormat>On-screen Show (4:3)</PresentationFormat>
  <Paragraphs>878</Paragraphs>
  <Slides>82</Slides>
  <Notes>9</Notes>
  <HiddenSlides>11</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Normal Forms</vt:lpstr>
      <vt:lpstr>Problems caused by Redundancy</vt:lpstr>
      <vt:lpstr>Anomalies in Hourly_Emp</vt:lpstr>
      <vt:lpstr>Decompositions</vt:lpstr>
      <vt:lpstr>Problems related to Decompositions</vt:lpstr>
      <vt:lpstr>Functional Dependency (FD)</vt:lpstr>
      <vt:lpstr>Satisfies AB -&gt; C</vt:lpstr>
      <vt:lpstr>Constraints on an entity set</vt:lpstr>
      <vt:lpstr>Constraints on relationship set</vt:lpstr>
      <vt:lpstr>Closure of a set of FDs</vt:lpstr>
      <vt:lpstr>Boyce-Codd Normal Form (BCNF)</vt:lpstr>
      <vt:lpstr>Example: BCNF</vt:lpstr>
      <vt:lpstr>Third Normal Form (3NF)</vt:lpstr>
      <vt:lpstr>Second Normal Form (2NF)</vt:lpstr>
      <vt:lpstr>Second Normal Form (2NF)</vt:lpstr>
      <vt:lpstr>Second Normal Form (2NF)</vt:lpstr>
      <vt:lpstr>Second Normal Form (2NF)</vt:lpstr>
      <vt:lpstr>Second Normal Form (2NF)</vt:lpstr>
      <vt:lpstr>1st Normal Form (1NF)</vt:lpstr>
      <vt:lpstr>Example: BCNF vs. 3NF</vt:lpstr>
      <vt:lpstr>Decomposition algorithms</vt:lpstr>
      <vt:lpstr>2nd Normal Form (2NF)</vt:lpstr>
      <vt:lpstr>Information Loss1</vt:lpstr>
      <vt:lpstr>Dependency (within-relation) Preservation 1, consider:  S#  City and City  Status; therefore also, S#  Status.</vt:lpstr>
      <vt:lpstr>Decomposition properties</vt:lpstr>
      <vt:lpstr>Decomposition properties (BCNF vs. 3NF)</vt:lpstr>
      <vt:lpstr>Homework</vt:lpstr>
      <vt:lpstr>Ex. 15.5 Ramakrishnan (1997): For each set of FDs below for relation R of columns ABCD, a) Identify the candidate keys, b) Identify the strictest normal form that R satisfies with the set of FDs, and c) Decompose into a set of BCNF relations if it is not already.</vt:lpstr>
      <vt:lpstr>Normal form exercise</vt:lpstr>
      <vt:lpstr>Assume the following : </vt:lpstr>
      <vt:lpstr>What combination of tables that would create a relational database of 3NF?   </vt:lpstr>
      <vt:lpstr>Is this in 3NF?  (Choice A)</vt:lpstr>
      <vt:lpstr>Is this in 3NF?  (Choice B)</vt:lpstr>
      <vt:lpstr>Why think in Sets</vt:lpstr>
      <vt:lpstr>SQL and Relational model*</vt:lpstr>
      <vt:lpstr>Relational model and query optimization</vt:lpstr>
      <vt:lpstr>Relational model and query optimization*</vt:lpstr>
      <vt:lpstr>Session 3: SQL Basic Vocabulary</vt:lpstr>
      <vt:lpstr>Schema – Class Enrollments</vt:lpstr>
      <vt:lpstr>Creating Tables (entities) </vt:lpstr>
      <vt:lpstr>Creating Tables (relationships)</vt:lpstr>
      <vt:lpstr>Populating Tables</vt:lpstr>
      <vt:lpstr>Basic Query constructs</vt:lpstr>
      <vt:lpstr>Example: subquery</vt:lpstr>
      <vt:lpstr>SQL: Common Patterns*  (all solutions are platform independent, and use only relational operators)</vt:lpstr>
      <vt:lpstr>Cartesian products</vt:lpstr>
      <vt:lpstr>Cartesian products: useful example </vt:lpstr>
      <vt:lpstr>Joins</vt:lpstr>
      <vt:lpstr>Full join: what does these return?</vt:lpstr>
      <vt:lpstr>Left/right join: what do these return?</vt:lpstr>
      <vt:lpstr>Left/right join: what do these return?</vt:lpstr>
      <vt:lpstr>Not covered today</vt:lpstr>
      <vt:lpstr>Negation</vt:lpstr>
      <vt:lpstr>Q1: Find students who do not  take CS 112</vt:lpstr>
      <vt:lpstr>Q1: Find students who do not  take CS 112</vt:lpstr>
      <vt:lpstr>Q2: Find students who take CS 112 or CS 114 but not both</vt:lpstr>
      <vt:lpstr>Q2: Find students who take CS 112 or CS 114 but not both</vt:lpstr>
      <vt:lpstr>Q3: Find students who take CS 112 and no other courses</vt:lpstr>
      <vt:lpstr>Q3: Find students who take CS 112 and no other courses</vt:lpstr>
      <vt:lpstr>Q3: Find students who take CS 112 and no other courses</vt:lpstr>
      <vt:lpstr>At Most</vt:lpstr>
      <vt:lpstr>Q4: Students who take at most two courses, excluding students who do not take any courses.</vt:lpstr>
      <vt:lpstr>Q4: Students who take at most two courses, excluding students who do not take any courses.</vt:lpstr>
      <vt:lpstr>Q5: Students who are older than at most two students. </vt:lpstr>
      <vt:lpstr>At Least</vt:lpstr>
      <vt:lpstr>Q6: Students who take at least two courses.</vt:lpstr>
      <vt:lpstr>Q7: Students who take both CS112 and CS114.</vt:lpstr>
      <vt:lpstr>Q8: Students who are older than at least two other students.</vt:lpstr>
      <vt:lpstr>Exactly</vt:lpstr>
      <vt:lpstr>Q9: Professors who teach exactly one course </vt:lpstr>
      <vt:lpstr>Q10: Students who take only CS112 and CS114 (exactly these two courses)</vt:lpstr>
      <vt:lpstr>Q10: Students who take only CS112 and CS114 (exactly these two courses)</vt:lpstr>
      <vt:lpstr>Q11: Students who are older than exactly two other students.</vt:lpstr>
      <vt:lpstr>Any or All</vt:lpstr>
      <vt:lpstr>Q12: Students who take all courses</vt:lpstr>
      <vt:lpstr>Q13: The oldest student</vt:lpstr>
      <vt:lpstr>Q13: The youngest student</vt:lpstr>
      <vt:lpstr>Multiple Tables</vt:lpstr>
      <vt:lpstr>Exists</vt:lpstr>
      <vt:lpstr>Union</vt:lpstr>
      <vt:lpstr>Further reading</vt:lpstr>
      <vt:lpstr>Homework exercise (ungraded)</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Tafti</dc:creator>
  <cp:lastModifiedBy>Ali Tafti</cp:lastModifiedBy>
  <cp:revision>157</cp:revision>
  <dcterms:created xsi:type="dcterms:W3CDTF">2014-09-03T15:17:03Z</dcterms:created>
  <dcterms:modified xsi:type="dcterms:W3CDTF">2015-08-31T15:44:12Z</dcterms:modified>
</cp:coreProperties>
</file>