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5FF3C-2B8A-7F41-B66E-EE186FEC09F0}" type="datetimeFigureOut"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A86E0-B4BE-FF48-8E2D-F1D50E02C6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sz="1200" dirty="0" smtClean="0"/>
              <a:t>(all rows in the right table students</a:t>
            </a:r>
            <a:r>
              <a:rPr lang="en-US" sz="1200" baseline="0" dirty="0" smtClean="0"/>
              <a:t> </a:t>
            </a:r>
            <a:r>
              <a:rPr lang="en-US" sz="1200" dirty="0" smtClean="0"/>
              <a:t>, with matching rows from the left table enroll)</a:t>
            </a:r>
          </a:p>
          <a:p>
            <a:r>
              <a:rPr lang="en-US" sz="12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3309-55D7-5548-95D1-CABF392863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3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DB74-B249-1F46-8E80-FBD40450FA91}" type="datetimeFigureOut"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F758-24A2-044C-9A85-76370F69F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think in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Query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... Where …</a:t>
            </a:r>
          </a:p>
          <a:p>
            <a:r>
              <a:rPr lang="en-US" dirty="0" err="1" smtClean="0"/>
              <a:t>Subqueries</a:t>
            </a:r>
            <a:r>
              <a:rPr lang="en-US" dirty="0" smtClean="0"/>
              <a:t>: In or not 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4508" y="1464549"/>
            <a:ext cx="62278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select *</a:t>
            </a:r>
          </a:p>
          <a:p>
            <a:r>
              <a:rPr lang="en-US" sz="3600" dirty="0" smtClean="0"/>
              <a:t>from student </a:t>
            </a:r>
          </a:p>
          <a:p>
            <a:r>
              <a:rPr lang="en-US" sz="3600" dirty="0" smtClean="0"/>
              <a:t>where </a:t>
            </a:r>
            <a:r>
              <a:rPr lang="en-US" sz="3600" dirty="0" err="1" smtClean="0"/>
              <a:t>sno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not</a:t>
            </a:r>
            <a:r>
              <a:rPr lang="en-US" sz="3600" dirty="0" smtClean="0"/>
              <a:t> in</a:t>
            </a:r>
          </a:p>
          <a:p>
            <a:r>
              <a:rPr lang="en-US" sz="3600" dirty="0" smtClean="0"/>
              <a:t> (select  </a:t>
            </a:r>
            <a:r>
              <a:rPr lang="en-US" sz="3600" dirty="0" err="1" smtClean="0"/>
              <a:t>sno</a:t>
            </a:r>
            <a:r>
              <a:rPr lang="en-US" sz="3600" dirty="0" smtClean="0"/>
              <a:t> from enroll</a:t>
            </a:r>
          </a:p>
          <a:p>
            <a:r>
              <a:rPr lang="en-US" sz="3600" dirty="0" smtClean="0"/>
              <a:t>where </a:t>
            </a:r>
            <a:r>
              <a:rPr lang="en-US" sz="3600" dirty="0" err="1" smtClean="0"/>
              <a:t>cno</a:t>
            </a:r>
            <a:r>
              <a:rPr lang="en-US" sz="3600" dirty="0" smtClean="0"/>
              <a:t> = 'CS112');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9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SQL: Common Patterns*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(all solutions are platform independent, and use only relational operators)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126" y="4434305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Thinking in Sets</a:t>
            </a:r>
          </a:p>
          <a:p>
            <a:pPr algn="l"/>
            <a:r>
              <a:rPr lang="en-US" sz="1900" dirty="0" smtClean="0"/>
              <a:t>*Examples from appendix of</a:t>
            </a:r>
          </a:p>
          <a:p>
            <a:pPr algn="l"/>
            <a:r>
              <a:rPr lang="en-US" sz="1900" i="1" dirty="0"/>
              <a:t>SQL Cookbook</a:t>
            </a:r>
            <a:r>
              <a:rPr lang="en-US" sz="1900" dirty="0"/>
              <a:t>, by Anthony </a:t>
            </a:r>
            <a:r>
              <a:rPr lang="en-US" sz="1900" dirty="0" err="1" smtClean="0"/>
              <a:t>Molinaro</a:t>
            </a:r>
            <a:r>
              <a:rPr lang="en-US" sz="1900" dirty="0" smtClean="0"/>
              <a:t> (2006), O’Reilly Media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3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416" y="1538863"/>
            <a:ext cx="6461139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what does this return?</a:t>
            </a:r>
          </a:p>
          <a:p>
            <a:endParaRPr lang="en-US" sz="3200" dirty="0"/>
          </a:p>
          <a:p>
            <a:r>
              <a:rPr lang="en-US" sz="3200" dirty="0" smtClean="0"/>
              <a:t>select * from student s, course c</a:t>
            </a:r>
          </a:p>
          <a:p>
            <a:r>
              <a:rPr lang="en-US" sz="3200" dirty="0" smtClean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Cartesian products: useful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7174"/>
            <a:ext cx="6461139" cy="35394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what does this return?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select </a:t>
            </a:r>
            <a:r>
              <a:rPr lang="en-US" sz="3200" dirty="0" err="1" smtClean="0"/>
              <a:t>s.sno</a:t>
            </a:r>
            <a:r>
              <a:rPr lang="en-US" sz="3200" dirty="0" smtClean="0"/>
              <a:t>, </a:t>
            </a:r>
            <a:r>
              <a:rPr lang="en-US" sz="3200" dirty="0" err="1" smtClean="0"/>
              <a:t>c.cno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from student s, course c</a:t>
            </a:r>
          </a:p>
          <a:p>
            <a:r>
              <a:rPr lang="en-US" sz="3200" dirty="0" smtClean="0"/>
              <a:t>		where (</a:t>
            </a:r>
            <a:r>
              <a:rPr lang="en-US" sz="3200" dirty="0" err="1" smtClean="0"/>
              <a:t>s.sno</a:t>
            </a:r>
            <a:r>
              <a:rPr lang="en-US" sz="3200" dirty="0" smtClean="0"/>
              <a:t>, </a:t>
            </a:r>
            <a:r>
              <a:rPr lang="en-US" sz="3200" dirty="0" err="1" smtClean="0"/>
              <a:t>c.cno</a:t>
            </a:r>
            <a:r>
              <a:rPr lang="en-US" sz="3200" dirty="0" smtClean="0"/>
              <a:t>) not in (select </a:t>
            </a:r>
            <a:r>
              <a:rPr lang="en-US" sz="3200" dirty="0" err="1" smtClean="0"/>
              <a:t>sno,cno</a:t>
            </a:r>
            <a:r>
              <a:rPr lang="en-US" sz="3200" dirty="0" smtClean="0"/>
              <a:t> from enroll)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4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</a:p>
          <a:p>
            <a:r>
              <a:rPr lang="en-US" dirty="0" smtClean="0"/>
              <a:t>Left or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join: what does these return?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3086" y="1417638"/>
            <a:ext cx="59039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1) select *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from student s, enroll e where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e.sno</a:t>
            </a:r>
            <a:r>
              <a:rPr lang="en-US" sz="2800" dirty="0" smtClean="0"/>
              <a:t> = </a:t>
            </a:r>
            <a:r>
              <a:rPr lang="en-US" sz="2800" dirty="0" err="1" smtClean="0"/>
              <a:t>s.sno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56870" y="3420825"/>
            <a:ext cx="61501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2) select * </a:t>
            </a:r>
          </a:p>
          <a:p>
            <a:r>
              <a:rPr lang="en-US" sz="2800" dirty="0" smtClean="0"/>
              <a:t>	from professor p, teach t where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t.lname</a:t>
            </a:r>
            <a:r>
              <a:rPr lang="en-US" sz="2800" dirty="0" smtClean="0"/>
              <a:t> = </a:t>
            </a:r>
            <a:r>
              <a:rPr lang="en-US" sz="2800" dirty="0" err="1" smtClean="0"/>
              <a:t>p.lname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56870" y="4949903"/>
            <a:ext cx="6655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3) select * </a:t>
            </a:r>
          </a:p>
          <a:p>
            <a:r>
              <a:rPr lang="en-US" sz="2800" dirty="0" smtClean="0"/>
              <a:t>	from course c, teach t where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c.cno</a:t>
            </a:r>
            <a:r>
              <a:rPr lang="en-US" sz="2800" dirty="0" smtClean="0"/>
              <a:t> = </a:t>
            </a:r>
            <a:r>
              <a:rPr lang="en-US" sz="2800" dirty="0" err="1" smtClean="0"/>
              <a:t>t.cno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Left/right join: what do these return?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3086" y="1417638"/>
            <a:ext cx="590391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1) select *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from student s</a:t>
            </a:r>
          </a:p>
          <a:p>
            <a:r>
              <a:rPr lang="en-US" sz="2800" dirty="0" smtClean="0"/>
              <a:t>left join enroll e on  </a:t>
            </a:r>
            <a:r>
              <a:rPr lang="en-US" sz="2800" dirty="0" err="1" smtClean="0"/>
              <a:t>e.sno</a:t>
            </a:r>
            <a:r>
              <a:rPr lang="en-US" sz="2800" dirty="0" smtClean="0"/>
              <a:t> = </a:t>
            </a:r>
            <a:r>
              <a:rPr lang="en-US" sz="2800" dirty="0" err="1" smtClean="0"/>
              <a:t>s.sno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(all rows in the left table student, with matching rows from the right table enroll)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Left/right join: what do these return?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6870" y="1516005"/>
            <a:ext cx="61501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2) select * </a:t>
            </a:r>
          </a:p>
          <a:p>
            <a:r>
              <a:rPr lang="en-US" sz="2800" dirty="0" smtClean="0"/>
              <a:t>	from student s</a:t>
            </a:r>
          </a:p>
          <a:p>
            <a:r>
              <a:rPr lang="en-US" sz="2800" dirty="0" smtClean="0"/>
              <a:t>right join enroll e on  </a:t>
            </a:r>
            <a:r>
              <a:rPr lang="en-US" sz="2800" dirty="0" err="1" smtClean="0"/>
              <a:t>e.sno</a:t>
            </a:r>
            <a:r>
              <a:rPr lang="en-US" sz="2800" dirty="0" smtClean="0"/>
              <a:t> = </a:t>
            </a:r>
            <a:r>
              <a:rPr lang="en-US" sz="2800" dirty="0" err="1" smtClean="0"/>
              <a:t>s.sno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(all rows in the right table enroll, with matching rows from the left table students)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56870" y="4949903"/>
            <a:ext cx="6655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3) select * </a:t>
            </a:r>
          </a:p>
          <a:p>
            <a:r>
              <a:rPr lang="en-US" sz="2800" dirty="0" smtClean="0"/>
              <a:t>	from enroll e</a:t>
            </a:r>
          </a:p>
          <a:p>
            <a:r>
              <a:rPr lang="en-US" sz="2800" dirty="0" smtClean="0"/>
              <a:t>right join student s on  </a:t>
            </a:r>
            <a:r>
              <a:rPr lang="en-US" sz="2800" dirty="0" err="1" smtClean="0"/>
              <a:t>e.sno</a:t>
            </a:r>
            <a:r>
              <a:rPr lang="en-US" sz="2800" dirty="0" smtClean="0"/>
              <a:t> = </a:t>
            </a:r>
            <a:r>
              <a:rPr lang="en-US" sz="2800" dirty="0" err="1" smtClean="0"/>
              <a:t>s.sno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smtClean="0"/>
              <a:t>non-relational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and Relational model*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31" y="3064042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SQL: Structured Query Language</a:t>
            </a:r>
          </a:p>
          <a:p>
            <a:r>
              <a:rPr lang="en-US" sz="1800" dirty="0" smtClean="0"/>
              <a:t>Relational theory operates on a set. </a:t>
            </a:r>
          </a:p>
          <a:p>
            <a:pPr lvl="1"/>
            <a:r>
              <a:rPr lang="en-US" sz="1800" dirty="0" smtClean="0"/>
              <a:t>Identify and return data that matches criteria</a:t>
            </a:r>
          </a:p>
          <a:p>
            <a:r>
              <a:rPr lang="en-US" sz="1800" dirty="0" smtClean="0"/>
              <a:t>Relational theory knows nothing about:</a:t>
            </a:r>
          </a:p>
          <a:p>
            <a:pPr lvl="1"/>
            <a:r>
              <a:rPr lang="en-US" sz="1800" dirty="0" smtClean="0"/>
              <a:t> Ordering of items in the set</a:t>
            </a:r>
          </a:p>
          <a:p>
            <a:pPr lvl="1"/>
            <a:r>
              <a:rPr lang="en-US" sz="1800" dirty="0" smtClean="0"/>
              <a:t>Statistical or aggregate functions: Max, </a:t>
            </a:r>
            <a:r>
              <a:rPr lang="en-US" sz="1800" dirty="0" err="1" smtClean="0"/>
              <a:t>Avg</a:t>
            </a:r>
            <a:r>
              <a:rPr lang="en-US" sz="1800" dirty="0" smtClean="0"/>
              <a:t>, Min,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949158" y="1497263"/>
            <a:ext cx="2967789" cy="842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Requirements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84842" y="1677737"/>
            <a:ext cx="2185737" cy="882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Relational Theory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97842" y="2219158"/>
            <a:ext cx="1818105" cy="48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cxnSp>
        <p:nvCxnSpPr>
          <p:cNvPr id="8" name="Elbow Connector 7"/>
          <p:cNvCxnSpPr>
            <a:stCxn id="4" idx="2"/>
            <a:endCxn id="5" idx="4"/>
          </p:cNvCxnSpPr>
          <p:nvPr/>
        </p:nvCxnSpPr>
        <p:spPr>
          <a:xfrm rot="16200000" flipH="1">
            <a:off x="3845093" y="927434"/>
            <a:ext cx="220579" cy="3044658"/>
          </a:xfrm>
          <a:prstGeom prst="bentConnector3">
            <a:avLst>
              <a:gd name="adj1" fmla="val 2036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5"/>
            <a:endCxn id="6" idx="2"/>
          </p:cNvCxnSpPr>
          <p:nvPr/>
        </p:nvCxnSpPr>
        <p:spPr>
          <a:xfrm rot="16200000" flipH="1">
            <a:off x="6840558" y="1840768"/>
            <a:ext cx="276264" cy="1456410"/>
          </a:xfrm>
          <a:prstGeom prst="bentConnector3">
            <a:avLst>
              <a:gd name="adj1" fmla="val 1827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5210" y="2453384"/>
            <a:ext cx="11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8557" y="2879376"/>
            <a:ext cx="199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optimizer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76" y="6443242"/>
            <a:ext cx="8872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*Based on </a:t>
            </a:r>
            <a:r>
              <a:rPr lang="en-US" sz="1400" dirty="0" err="1" smtClean="0"/>
              <a:t>ch.</a:t>
            </a:r>
            <a:r>
              <a:rPr lang="en-US" sz="1400" dirty="0" smtClean="0"/>
              <a:t> 4 of </a:t>
            </a:r>
            <a:r>
              <a:rPr lang="en-US" sz="1400" i="1" dirty="0" smtClean="0"/>
              <a:t>Art of SQL, </a:t>
            </a:r>
            <a:r>
              <a:rPr lang="en-US" sz="1400" dirty="0"/>
              <a:t>by </a:t>
            </a:r>
            <a:r>
              <a:rPr lang="en-US" sz="1400" dirty="0" err="1"/>
              <a:t>Stephane</a:t>
            </a:r>
            <a:r>
              <a:rPr lang="en-US" sz="1400" dirty="0"/>
              <a:t> </a:t>
            </a:r>
            <a:r>
              <a:rPr lang="en-US" sz="1400" dirty="0" err="1"/>
              <a:t>Faroult</a:t>
            </a:r>
            <a:r>
              <a:rPr lang="en-US" sz="1400" dirty="0"/>
              <a:t>, 1st edition (publication date: March 1, 2006</a:t>
            </a:r>
            <a:r>
              <a:rPr lang="en-US" sz="1400" dirty="0" smtClean="0"/>
              <a:t>). See Fig. 4-1.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946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Q1: Find students who do not </a:t>
            </a:r>
            <a:br>
              <a:rPr lang="en-US" dirty="0" smtClean="0"/>
            </a:br>
            <a:r>
              <a:rPr lang="en-US" dirty="0" smtClean="0"/>
              <a:t>take CS 112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select *</a:t>
            </a:r>
          </a:p>
          <a:p>
            <a:r>
              <a:rPr lang="en-US" sz="3200" dirty="0" smtClean="0"/>
              <a:t>from student  where </a:t>
            </a:r>
            <a:r>
              <a:rPr lang="en-US" sz="3200" dirty="0" err="1" smtClean="0"/>
              <a:t>sno</a:t>
            </a:r>
            <a:r>
              <a:rPr lang="en-US" sz="3200" dirty="0" smtClean="0"/>
              <a:t> in</a:t>
            </a:r>
          </a:p>
          <a:p>
            <a:r>
              <a:rPr lang="en-US" sz="3200" dirty="0" smtClean="0"/>
              <a:t> (select </a:t>
            </a:r>
            <a:r>
              <a:rPr lang="en-US" sz="3200" dirty="0" err="1" smtClean="0"/>
              <a:t>sno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from enroll</a:t>
            </a:r>
          </a:p>
          <a:p>
            <a:r>
              <a:rPr lang="en-US" sz="3200" dirty="0" smtClean="0"/>
              <a:t>where </a:t>
            </a:r>
            <a:r>
              <a:rPr lang="en-US" sz="3200" dirty="0" err="1" smtClean="0"/>
              <a:t>cno</a:t>
            </a:r>
            <a:r>
              <a:rPr lang="en-US" sz="3200" dirty="0" smtClean="0"/>
              <a:t> != 'CS112');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Q1: Find students who do not </a:t>
            </a:r>
            <a:br>
              <a:rPr lang="en-US" dirty="0" smtClean="0"/>
            </a:br>
            <a:r>
              <a:rPr lang="en-US" dirty="0" smtClean="0"/>
              <a:t>take CS 112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2: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select *</a:t>
            </a:r>
          </a:p>
          <a:p>
            <a:r>
              <a:rPr lang="en-US" sz="3200" dirty="0" smtClean="0"/>
              <a:t>from student </a:t>
            </a:r>
          </a:p>
          <a:p>
            <a:r>
              <a:rPr lang="en-US" sz="3200" dirty="0" smtClean="0"/>
              <a:t>where </a:t>
            </a:r>
            <a:r>
              <a:rPr lang="en-US" sz="3200" dirty="0" err="1" smtClean="0"/>
              <a:t>sno</a:t>
            </a:r>
            <a:r>
              <a:rPr lang="en-US" sz="3200" dirty="0" smtClean="0"/>
              <a:t> not in</a:t>
            </a:r>
          </a:p>
          <a:p>
            <a:r>
              <a:rPr lang="en-US" sz="3200" dirty="0" smtClean="0"/>
              <a:t> (select  </a:t>
            </a:r>
            <a:r>
              <a:rPr lang="en-US" sz="3200" dirty="0" err="1" smtClean="0"/>
              <a:t>sno</a:t>
            </a:r>
            <a:r>
              <a:rPr lang="en-US" sz="3200" dirty="0" smtClean="0"/>
              <a:t> from enroll</a:t>
            </a:r>
          </a:p>
          <a:p>
            <a:r>
              <a:rPr lang="en-US" sz="3200" dirty="0" smtClean="0"/>
              <a:t>where </a:t>
            </a:r>
            <a:r>
              <a:rPr lang="en-US" sz="3200" dirty="0" err="1" smtClean="0"/>
              <a:t>cno</a:t>
            </a:r>
            <a:r>
              <a:rPr lang="en-US" sz="3200" dirty="0" smtClean="0"/>
              <a:t> = 'CS112');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Q2: Find students who take CS 112 or CS 114 but not both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select * from student </a:t>
            </a:r>
          </a:p>
          <a:p>
            <a:r>
              <a:rPr lang="en-US" sz="3200" dirty="0" smtClean="0"/>
              <a:t>	where </a:t>
            </a:r>
            <a:r>
              <a:rPr lang="en-US" sz="3200" dirty="0" err="1" smtClean="0"/>
              <a:t>sno</a:t>
            </a:r>
            <a:r>
              <a:rPr lang="en-US" sz="3200" dirty="0" smtClean="0"/>
              <a:t> in ( select </a:t>
            </a:r>
            <a:r>
              <a:rPr lang="en-US" sz="3200" dirty="0" err="1" smtClean="0"/>
              <a:t>sno</a:t>
            </a:r>
            <a:endParaRPr lang="en-US" sz="3200" dirty="0" smtClean="0"/>
          </a:p>
          <a:p>
            <a:r>
              <a:rPr lang="en-US" sz="3200" dirty="0" smtClean="0"/>
              <a:t>		from enroll </a:t>
            </a:r>
          </a:p>
          <a:p>
            <a:r>
              <a:rPr lang="en-US" sz="3200" dirty="0" smtClean="0"/>
              <a:t>		where </a:t>
            </a:r>
            <a:r>
              <a:rPr lang="en-US" sz="3200" dirty="0" err="1" smtClean="0"/>
              <a:t>cno</a:t>
            </a:r>
            <a:r>
              <a:rPr lang="en-US" sz="3200" dirty="0" smtClean="0"/>
              <a:t> != 'CS112'</a:t>
            </a:r>
          </a:p>
          <a:p>
            <a:r>
              <a:rPr lang="en-US" sz="3200" dirty="0" smtClean="0"/>
              <a:t>		and </a:t>
            </a:r>
            <a:r>
              <a:rPr lang="en-US" sz="3200" dirty="0" err="1" smtClean="0"/>
              <a:t>cno</a:t>
            </a:r>
            <a:r>
              <a:rPr lang="en-US" sz="3200" dirty="0" smtClean="0"/>
              <a:t> != 'CS114')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5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Q2: Find students who take CS 112 or CS 114 but not both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2: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select * from student s, enroll e </a:t>
            </a:r>
          </a:p>
          <a:p>
            <a:r>
              <a:rPr lang="en-US" sz="3200" dirty="0" smtClean="0"/>
              <a:t>where </a:t>
            </a:r>
            <a:r>
              <a:rPr lang="en-US" sz="3200" dirty="0" err="1" smtClean="0"/>
              <a:t>s.sno</a:t>
            </a:r>
            <a:r>
              <a:rPr lang="en-US" sz="3200" dirty="0" smtClean="0"/>
              <a:t> = </a:t>
            </a:r>
            <a:r>
              <a:rPr lang="en-US" sz="3200" dirty="0" err="1" smtClean="0"/>
              <a:t>e.sno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and </a:t>
            </a:r>
            <a:r>
              <a:rPr lang="en-US" sz="3200" dirty="0" err="1" smtClean="0"/>
              <a:t>e.cno</a:t>
            </a:r>
            <a:r>
              <a:rPr lang="en-US" sz="3200" dirty="0" smtClean="0"/>
              <a:t> in ('CS112', 'CS114')</a:t>
            </a:r>
          </a:p>
          <a:p>
            <a:r>
              <a:rPr lang="en-US" sz="3200" dirty="0" smtClean="0"/>
              <a:t>and </a:t>
            </a:r>
            <a:r>
              <a:rPr lang="en-US" sz="3200" dirty="0" err="1" smtClean="0"/>
              <a:t>s.sno</a:t>
            </a:r>
            <a:r>
              <a:rPr lang="en-US" sz="3200" dirty="0" smtClean="0"/>
              <a:t> not in </a:t>
            </a:r>
          </a:p>
          <a:p>
            <a:r>
              <a:rPr lang="en-US" sz="3200" dirty="0" smtClean="0"/>
              <a:t>	(select </a:t>
            </a:r>
            <a:r>
              <a:rPr lang="en-US" sz="3200" dirty="0" err="1" smtClean="0"/>
              <a:t>a.sno</a:t>
            </a:r>
            <a:r>
              <a:rPr lang="en-US" sz="3200" dirty="0" smtClean="0"/>
              <a:t> from enroll a, enroll b </a:t>
            </a:r>
          </a:p>
          <a:p>
            <a:r>
              <a:rPr lang="en-US" sz="3200" dirty="0" smtClean="0"/>
              <a:t>		where </a:t>
            </a:r>
            <a:r>
              <a:rPr lang="en-US" sz="3200" dirty="0" err="1" smtClean="0"/>
              <a:t>a.sno</a:t>
            </a:r>
            <a:r>
              <a:rPr lang="en-US" sz="3200" dirty="0" smtClean="0"/>
              <a:t> = </a:t>
            </a:r>
            <a:r>
              <a:rPr lang="en-US" sz="3200" dirty="0" err="1" smtClean="0"/>
              <a:t>b.sno</a:t>
            </a:r>
            <a:endParaRPr lang="en-US" sz="3200" dirty="0" smtClean="0"/>
          </a:p>
          <a:p>
            <a:r>
              <a:rPr lang="en-US" sz="3200" dirty="0" smtClean="0"/>
              <a:t>		and </a:t>
            </a:r>
            <a:r>
              <a:rPr lang="en-US" sz="3200" dirty="0" err="1" smtClean="0"/>
              <a:t>a.cno</a:t>
            </a:r>
            <a:r>
              <a:rPr lang="en-US" sz="3200" dirty="0" smtClean="0"/>
              <a:t> = 'CS112' and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</a:t>
            </a:r>
            <a:r>
              <a:rPr lang="en-US" sz="3200" dirty="0" err="1" smtClean="0"/>
              <a:t>b.cno</a:t>
            </a:r>
            <a:r>
              <a:rPr lang="en-US" sz="3200" dirty="0" smtClean="0"/>
              <a:t> = 'CS114’)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Q3: Find students who take CS 112 and no 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select * from student s, enroll e where 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e.sno</a:t>
            </a:r>
            <a:r>
              <a:rPr lang="en-US" sz="3200" dirty="0" smtClean="0"/>
              <a:t> = </a:t>
            </a:r>
            <a:r>
              <a:rPr lang="en-US" sz="3200" dirty="0" err="1" smtClean="0"/>
              <a:t>s.sno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	and </a:t>
            </a:r>
            <a:r>
              <a:rPr lang="en-US" sz="3200" dirty="0" err="1" smtClean="0"/>
              <a:t>e.cno</a:t>
            </a:r>
            <a:r>
              <a:rPr lang="en-US" sz="3200" dirty="0" smtClean="0"/>
              <a:t> = 'CS112';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8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Q3: Find students who take CS 112 and no 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2: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select * from student s, enroll e where 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e.sno</a:t>
            </a:r>
            <a:r>
              <a:rPr lang="en-US" sz="3200" dirty="0" smtClean="0"/>
              <a:t> = </a:t>
            </a:r>
            <a:r>
              <a:rPr lang="en-US" sz="3200" dirty="0" err="1" smtClean="0"/>
              <a:t>s.sno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	and </a:t>
            </a:r>
            <a:r>
              <a:rPr lang="en-US" sz="3200" dirty="0" err="1" smtClean="0"/>
              <a:t>e.cno</a:t>
            </a:r>
            <a:r>
              <a:rPr lang="en-US" sz="3200" dirty="0" smtClean="0"/>
              <a:t> = 'CS112' and</a:t>
            </a:r>
          </a:p>
          <a:p>
            <a:r>
              <a:rPr lang="en-US" sz="3200" dirty="0" err="1" smtClean="0"/>
              <a:t>s.sno</a:t>
            </a:r>
            <a:r>
              <a:rPr lang="en-US" sz="3200" dirty="0" smtClean="0"/>
              <a:t> not in (</a:t>
            </a:r>
          </a:p>
          <a:p>
            <a:r>
              <a:rPr lang="en-US" sz="3200" dirty="0" smtClean="0"/>
              <a:t>	select </a:t>
            </a:r>
            <a:r>
              <a:rPr lang="en-US" sz="3200" dirty="0" err="1" smtClean="0"/>
              <a:t>sno</a:t>
            </a:r>
            <a:r>
              <a:rPr lang="en-US" sz="3200" dirty="0" smtClean="0"/>
              <a:t> from enroll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where </a:t>
            </a:r>
            <a:r>
              <a:rPr lang="en-US" sz="3200" dirty="0" err="1" smtClean="0"/>
              <a:t>cno</a:t>
            </a:r>
            <a:r>
              <a:rPr lang="en-US" sz="3200" dirty="0" smtClean="0"/>
              <a:t> != 'CS112')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Q3: Find students who take CS 112 and no 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3: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select * from student s, enroll e where 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e.sno</a:t>
            </a:r>
            <a:r>
              <a:rPr lang="en-US" sz="3200" dirty="0" smtClean="0"/>
              <a:t> = </a:t>
            </a:r>
            <a:r>
              <a:rPr lang="en-US" sz="3200" dirty="0" err="1" smtClean="0"/>
              <a:t>s.sno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	</a:t>
            </a:r>
            <a:r>
              <a:rPr lang="en-US" sz="3200" strike="sngStrike" dirty="0" smtClean="0"/>
              <a:t>and </a:t>
            </a:r>
            <a:r>
              <a:rPr lang="en-US" sz="3200" strike="sngStrike" dirty="0" err="1" smtClean="0"/>
              <a:t>e.cno</a:t>
            </a:r>
            <a:r>
              <a:rPr lang="en-US" sz="3200" strike="sngStrike" dirty="0" smtClean="0"/>
              <a:t> = 'CS112'</a:t>
            </a:r>
            <a:r>
              <a:rPr lang="en-US" sz="3200" dirty="0" smtClean="0"/>
              <a:t> and</a:t>
            </a:r>
          </a:p>
          <a:p>
            <a:r>
              <a:rPr lang="en-US" sz="3200" dirty="0" err="1" smtClean="0"/>
              <a:t>s.sno</a:t>
            </a:r>
            <a:r>
              <a:rPr lang="en-US" sz="3200" dirty="0" smtClean="0"/>
              <a:t> not in (</a:t>
            </a:r>
          </a:p>
          <a:p>
            <a:r>
              <a:rPr lang="en-US" sz="3200" dirty="0" smtClean="0"/>
              <a:t>	select </a:t>
            </a:r>
            <a:r>
              <a:rPr lang="en-US" sz="3200" dirty="0" err="1" smtClean="0"/>
              <a:t>sno</a:t>
            </a:r>
            <a:r>
              <a:rPr lang="en-US" sz="3200" dirty="0" smtClean="0"/>
              <a:t> from enroll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where </a:t>
            </a:r>
            <a:r>
              <a:rPr lang="en-US" sz="3200" dirty="0" err="1" smtClean="0"/>
              <a:t>cno</a:t>
            </a:r>
            <a:r>
              <a:rPr lang="en-US" sz="3200" dirty="0" smtClean="0"/>
              <a:t> != 'CS112')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0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 Most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6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Q4: Students who take at most two courses, excluding students who do not take any courses.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* from student s, enroll e where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e.sno</a:t>
            </a:r>
            <a:r>
              <a:rPr lang="en-US" sz="2400" dirty="0" smtClean="0"/>
              <a:t> = </a:t>
            </a:r>
            <a:r>
              <a:rPr lang="en-US" sz="2400" dirty="0" err="1" smtClean="0"/>
              <a:t>s.sno</a:t>
            </a:r>
            <a:endParaRPr lang="en-US" sz="2400" dirty="0" smtClean="0"/>
          </a:p>
          <a:p>
            <a:r>
              <a:rPr lang="en-US" sz="2400" dirty="0" smtClean="0"/>
              <a:t>and</a:t>
            </a:r>
          </a:p>
          <a:p>
            <a:r>
              <a:rPr lang="en-US" sz="2400" dirty="0" err="1" smtClean="0"/>
              <a:t>s.sno</a:t>
            </a:r>
            <a:r>
              <a:rPr lang="en-US" sz="2400" dirty="0" smtClean="0"/>
              <a:t> not in (</a:t>
            </a:r>
          </a:p>
          <a:p>
            <a:r>
              <a:rPr lang="en-US" sz="2400" dirty="0" smtClean="0"/>
              <a:t>select e1.sno from enroll e1, enroll e2, enroll e3</a:t>
            </a:r>
          </a:p>
          <a:p>
            <a:r>
              <a:rPr lang="en-US" sz="2400" dirty="0" smtClean="0"/>
              <a:t>	where e1.sno = e2.sno and</a:t>
            </a:r>
          </a:p>
          <a:p>
            <a:r>
              <a:rPr lang="en-US" sz="2400" dirty="0" smtClean="0"/>
              <a:t>	     e2.sno = e3.sno and</a:t>
            </a:r>
          </a:p>
          <a:p>
            <a:r>
              <a:rPr lang="en-US" sz="2400" dirty="0" smtClean="0"/>
              <a:t>	     e1.cno &lt; e2.cno and</a:t>
            </a:r>
          </a:p>
          <a:p>
            <a:r>
              <a:rPr lang="en-US" sz="2400" dirty="0" smtClean="0"/>
              <a:t>	     e2.cno &lt; e3.cno)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model and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long as we are in the “relational world”, relational theory </a:t>
            </a:r>
            <a:r>
              <a:rPr lang="en-US" sz="2400" dirty="0" smtClean="0"/>
              <a:t>guides </a:t>
            </a:r>
            <a:r>
              <a:rPr lang="en-US" sz="2400" dirty="0"/>
              <a:t>the optimizer. </a:t>
            </a:r>
          </a:p>
          <a:p>
            <a:pPr lvl="1"/>
            <a:r>
              <a:rPr lang="en-US" sz="2000" dirty="0"/>
              <a:t>Transforms the theory into its optimal equivalent. </a:t>
            </a:r>
            <a:endParaRPr lang="en-US" dirty="0"/>
          </a:p>
          <a:p>
            <a:r>
              <a:rPr lang="en-US" sz="2400" dirty="0" smtClean="0"/>
              <a:t>Relational transformations based on strong mathematical foundations. </a:t>
            </a:r>
          </a:p>
        </p:txBody>
      </p:sp>
      <p:sp>
        <p:nvSpPr>
          <p:cNvPr id="4" name="Oval 3"/>
          <p:cNvSpPr/>
          <p:nvPr/>
        </p:nvSpPr>
        <p:spPr>
          <a:xfrm>
            <a:off x="4144211" y="3950369"/>
            <a:ext cx="1122948" cy="1029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68030" y="3836069"/>
            <a:ext cx="2574757" cy="1752600"/>
          </a:xfrm>
          <a:prstGeom prst="ellipse">
            <a:avLst/>
          </a:prstGeom>
          <a:solidFill>
            <a:schemeClr val="tx2">
              <a:lumMod val="40000"/>
              <a:lumOff val="60000"/>
              <a:alpha val="1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Relational 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01472" y="3552743"/>
            <a:ext cx="3582739" cy="2533316"/>
          </a:xfrm>
          <a:prstGeom prst="ellipse">
            <a:avLst/>
          </a:prstGeom>
          <a:solidFill>
            <a:schemeClr val="tx2">
              <a:lumMod val="20000"/>
              <a:lumOff val="80000"/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Non-Relational finishing touches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5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Q4: Students who take at most two courses, excluding students who do not take any courses.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2: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b="1" dirty="0" smtClean="0">
                <a:solidFill>
                  <a:srgbClr val="FF0000"/>
                </a:solidFill>
              </a:rPr>
              <a:t>distinct s</a:t>
            </a:r>
            <a:r>
              <a:rPr lang="en-US" sz="2400" dirty="0" smtClean="0"/>
              <a:t>.* from student s, enroll e where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e.sno</a:t>
            </a:r>
            <a:r>
              <a:rPr lang="en-US" sz="2400" dirty="0" smtClean="0"/>
              <a:t> = </a:t>
            </a:r>
            <a:r>
              <a:rPr lang="en-US" sz="2400" dirty="0" err="1" smtClean="0"/>
              <a:t>s.sno</a:t>
            </a:r>
            <a:endParaRPr lang="en-US" sz="2400" dirty="0" smtClean="0"/>
          </a:p>
          <a:p>
            <a:r>
              <a:rPr lang="en-US" sz="2400" dirty="0" smtClean="0"/>
              <a:t>and</a:t>
            </a:r>
          </a:p>
          <a:p>
            <a:r>
              <a:rPr lang="en-US" sz="2400" dirty="0" err="1" smtClean="0"/>
              <a:t>s.sno</a:t>
            </a:r>
            <a:r>
              <a:rPr lang="en-US" sz="2400" dirty="0" smtClean="0"/>
              <a:t> not in (</a:t>
            </a:r>
          </a:p>
          <a:p>
            <a:r>
              <a:rPr lang="en-US" sz="2400" dirty="0" smtClean="0"/>
              <a:t>select e1.sno from enroll e1, enroll e2, enroll e3</a:t>
            </a:r>
          </a:p>
          <a:p>
            <a:r>
              <a:rPr lang="en-US" sz="2400" dirty="0" smtClean="0"/>
              <a:t>	where e1.sno = e2.sno and</a:t>
            </a:r>
          </a:p>
          <a:p>
            <a:r>
              <a:rPr lang="en-US" sz="2400" dirty="0" smtClean="0"/>
              <a:t>	     e2.sno = e3.sno and</a:t>
            </a:r>
          </a:p>
          <a:p>
            <a:r>
              <a:rPr lang="en-US" sz="2400" dirty="0" smtClean="0"/>
              <a:t>	     e1.cno &lt; e2.cno and</a:t>
            </a:r>
          </a:p>
          <a:p>
            <a:r>
              <a:rPr lang="en-US" sz="2400" dirty="0" smtClean="0"/>
              <a:t>	     e2.cno &lt; e3.cno)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Q5: Students who are older than at most two students.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* from student where </a:t>
            </a:r>
            <a:r>
              <a:rPr lang="en-US" sz="2400" dirty="0" err="1" smtClean="0"/>
              <a:t>sno</a:t>
            </a:r>
            <a:r>
              <a:rPr lang="en-US" sz="2400" dirty="0" smtClean="0"/>
              <a:t> not in (</a:t>
            </a:r>
          </a:p>
          <a:p>
            <a:r>
              <a:rPr lang="en-US" sz="2400" dirty="0" smtClean="0"/>
              <a:t>	Select s1.sno from student s1, student s2, 			student s3, student s4 where</a:t>
            </a:r>
          </a:p>
          <a:p>
            <a:r>
              <a:rPr lang="en-US" sz="2400" dirty="0" smtClean="0"/>
              <a:t>			s1.age &gt; s2.age and</a:t>
            </a:r>
          </a:p>
          <a:p>
            <a:r>
              <a:rPr lang="en-US" sz="2400" dirty="0" smtClean="0"/>
              <a:t>			s2.age &gt; s3.age and </a:t>
            </a:r>
          </a:p>
          <a:p>
            <a:r>
              <a:rPr lang="en-US" sz="2400" dirty="0" smtClean="0"/>
              <a:t>			s3.age &gt; s4.age</a:t>
            </a:r>
          </a:p>
          <a:p>
            <a:r>
              <a:rPr lang="en-US" sz="2400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52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 Least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48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Q6: Students who take at least two courses.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elect * from student where </a:t>
            </a:r>
            <a:r>
              <a:rPr lang="en-US" sz="2400" dirty="0" err="1" smtClean="0"/>
              <a:t>sno</a:t>
            </a:r>
            <a:r>
              <a:rPr lang="en-US" sz="2400" dirty="0" smtClean="0"/>
              <a:t> in (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elect e1.sno from enroll e1, enroll e2</a:t>
            </a:r>
          </a:p>
          <a:p>
            <a:r>
              <a:rPr lang="en-US" sz="2400" dirty="0" smtClean="0"/>
              <a:t>	where e1.sno = e2.sno and</a:t>
            </a:r>
          </a:p>
          <a:p>
            <a:r>
              <a:rPr lang="en-US" sz="2400" dirty="0" smtClean="0"/>
              <a:t>	     e1.cno &lt; e2.cno </a:t>
            </a:r>
          </a:p>
          <a:p>
            <a:r>
              <a:rPr lang="en-US" sz="2400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2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Q7: Students who take both CS112 and CS114.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* from student where </a:t>
            </a:r>
            <a:r>
              <a:rPr lang="en-US" sz="2400" dirty="0" err="1" smtClean="0"/>
              <a:t>sno</a:t>
            </a:r>
            <a:r>
              <a:rPr lang="en-US" sz="2400" dirty="0" smtClean="0"/>
              <a:t> in (</a:t>
            </a:r>
          </a:p>
          <a:p>
            <a:r>
              <a:rPr lang="en-US" sz="2400" dirty="0" smtClean="0"/>
              <a:t>	Select e1.sno from enroll e1, enroll e2</a:t>
            </a:r>
          </a:p>
          <a:p>
            <a:r>
              <a:rPr lang="en-US" sz="2400" dirty="0" smtClean="0"/>
              <a:t>		where e1.sno = e2.sno and</a:t>
            </a:r>
          </a:p>
          <a:p>
            <a:r>
              <a:rPr lang="en-US" sz="2400" dirty="0" smtClean="0"/>
              <a:t>		     e1.cno = 'CS112' and e2.cno = 'CS114'</a:t>
            </a:r>
          </a:p>
          <a:p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2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Q8: Students who are older than at least two other students.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Select * from student where </a:t>
            </a:r>
            <a:r>
              <a:rPr lang="en-US" sz="2400" dirty="0" err="1" smtClean="0"/>
              <a:t>sno</a:t>
            </a:r>
            <a:r>
              <a:rPr lang="en-US" sz="2400" dirty="0" smtClean="0"/>
              <a:t> in (</a:t>
            </a:r>
          </a:p>
          <a:p>
            <a:r>
              <a:rPr lang="en-US" sz="2400" dirty="0" smtClean="0"/>
              <a:t>Select s1.sno from student s1, student s2, student 	s3 where</a:t>
            </a:r>
          </a:p>
          <a:p>
            <a:r>
              <a:rPr lang="en-US" sz="2400" dirty="0" smtClean="0"/>
              <a:t>	s1.age &gt; s2.age and</a:t>
            </a:r>
          </a:p>
          <a:p>
            <a:r>
              <a:rPr lang="en-US" sz="2400" dirty="0" smtClean="0"/>
              <a:t>	s2.age &gt; s3.age)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7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Exactly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Q9: Professors who teach exactly one course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p.* from professor p, teach t</a:t>
            </a:r>
          </a:p>
          <a:p>
            <a:r>
              <a:rPr lang="en-US" sz="2400" dirty="0" smtClean="0"/>
              <a:t>	where </a:t>
            </a:r>
            <a:r>
              <a:rPr lang="en-US" sz="2400" dirty="0" err="1" smtClean="0"/>
              <a:t>p.lname</a:t>
            </a:r>
            <a:r>
              <a:rPr lang="en-US" sz="2400" dirty="0" smtClean="0"/>
              <a:t> = </a:t>
            </a:r>
            <a:r>
              <a:rPr lang="en-US" sz="2400" dirty="0" err="1" smtClean="0"/>
              <a:t>t.lname</a:t>
            </a:r>
            <a:r>
              <a:rPr lang="en-US" sz="2400" dirty="0" smtClean="0"/>
              <a:t> and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p.lname</a:t>
            </a:r>
            <a:r>
              <a:rPr lang="en-US" sz="2400" dirty="0" smtClean="0"/>
              <a:t> not in (</a:t>
            </a:r>
          </a:p>
          <a:p>
            <a:r>
              <a:rPr lang="en-US" sz="2400" dirty="0" smtClean="0"/>
              <a:t>		select t1.lname from teach t1, teach t2 </a:t>
            </a:r>
          </a:p>
          <a:p>
            <a:r>
              <a:rPr lang="en-US" sz="2400" dirty="0" smtClean="0"/>
              <a:t>		where t1.lname = t2.lname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and t1.cno &lt; t2.cno</a:t>
            </a:r>
          </a:p>
          <a:p>
            <a:r>
              <a:rPr lang="en-US" sz="2400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26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Q10: Students who take only CS112 and CS114 (exactly these two courses)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* from student where </a:t>
            </a:r>
            <a:r>
              <a:rPr lang="en-US" sz="2400" dirty="0" err="1" smtClean="0"/>
              <a:t>sno</a:t>
            </a:r>
            <a:r>
              <a:rPr lang="en-US" sz="2400" dirty="0" smtClean="0"/>
              <a:t> in (</a:t>
            </a:r>
          </a:p>
          <a:p>
            <a:r>
              <a:rPr lang="en-US" sz="2400" dirty="0" smtClean="0"/>
              <a:t>select e1.sno from enroll e1, enroll e2</a:t>
            </a:r>
          </a:p>
          <a:p>
            <a:r>
              <a:rPr lang="en-US" sz="2400" dirty="0" smtClean="0"/>
              <a:t>	where e1.sno = e2.sno</a:t>
            </a:r>
          </a:p>
          <a:p>
            <a:r>
              <a:rPr lang="en-US" sz="2400" dirty="0" smtClean="0"/>
              <a:t>	and e1.cno = 'CS112' and</a:t>
            </a:r>
          </a:p>
          <a:p>
            <a:r>
              <a:rPr lang="en-US" sz="2400" dirty="0" smtClean="0"/>
              <a:t>	e2.cno = 'CS114'</a:t>
            </a:r>
          </a:p>
          <a:p>
            <a:r>
              <a:rPr lang="en-US" sz="2400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Q10: Students who take only CS112 and CS114 (exactly these two courses)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2: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* from student where </a:t>
            </a:r>
            <a:r>
              <a:rPr lang="en-US" sz="2400" dirty="0" err="1" smtClean="0"/>
              <a:t>sno</a:t>
            </a:r>
            <a:r>
              <a:rPr lang="en-US" sz="2400" dirty="0" smtClean="0"/>
              <a:t> in (</a:t>
            </a:r>
          </a:p>
          <a:p>
            <a:r>
              <a:rPr lang="en-US" sz="2400" dirty="0" smtClean="0"/>
              <a:t>select e1.sno from enroll e1, enroll e2</a:t>
            </a:r>
          </a:p>
          <a:p>
            <a:r>
              <a:rPr lang="en-US" sz="2400" dirty="0" smtClean="0"/>
              <a:t>	where e1.sno = e2.sno</a:t>
            </a:r>
          </a:p>
          <a:p>
            <a:r>
              <a:rPr lang="en-US" sz="2400" dirty="0" smtClean="0"/>
              <a:t>	and e1.cno = 'CS112' and</a:t>
            </a:r>
          </a:p>
          <a:p>
            <a:r>
              <a:rPr lang="en-US" sz="2400" dirty="0" smtClean="0"/>
              <a:t>	e2.cno = 'CS114'</a:t>
            </a:r>
          </a:p>
          <a:p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and </a:t>
            </a:r>
            <a:r>
              <a:rPr lang="en-US" sz="2400" b="1" dirty="0" err="1" smtClean="0">
                <a:solidFill>
                  <a:srgbClr val="FF0000"/>
                </a:solidFill>
              </a:rPr>
              <a:t>sno</a:t>
            </a:r>
            <a:r>
              <a:rPr lang="en-US" sz="2400" b="1" dirty="0" smtClean="0">
                <a:solidFill>
                  <a:srgbClr val="FF0000"/>
                </a:solidFill>
              </a:rPr>
              <a:t> not in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	(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select </a:t>
            </a:r>
            <a:r>
              <a:rPr lang="en-US" sz="2400" b="1" dirty="0" err="1" smtClean="0">
                <a:solidFill>
                  <a:srgbClr val="FF0000"/>
                </a:solidFill>
              </a:rPr>
              <a:t>e.sno</a:t>
            </a:r>
            <a:r>
              <a:rPr lang="en-US" sz="2400" b="1" dirty="0" smtClean="0">
                <a:solidFill>
                  <a:srgbClr val="FF0000"/>
                </a:solidFill>
              </a:rPr>
              <a:t> from enroll 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where </a:t>
            </a:r>
            <a:r>
              <a:rPr lang="en-US" sz="2400" b="1" dirty="0" err="1" smtClean="0">
                <a:solidFill>
                  <a:srgbClr val="FF0000"/>
                </a:solidFill>
              </a:rPr>
              <a:t>e.cno</a:t>
            </a:r>
            <a:r>
              <a:rPr lang="en-US" sz="2400" b="1" dirty="0" smtClean="0">
                <a:solidFill>
                  <a:srgbClr val="FF0000"/>
                </a:solidFill>
              </a:rPr>
              <a:t> != 'CS112' and </a:t>
            </a:r>
            <a:r>
              <a:rPr lang="en-US" sz="2400" b="1" dirty="0" err="1" smtClean="0">
                <a:solidFill>
                  <a:srgbClr val="FF0000"/>
                </a:solidFill>
              </a:rPr>
              <a:t>e.cno</a:t>
            </a:r>
            <a:r>
              <a:rPr lang="en-US" sz="2400" b="1" dirty="0" smtClean="0">
                <a:solidFill>
                  <a:srgbClr val="FF0000"/>
                </a:solidFill>
              </a:rPr>
              <a:t> != 'CS114'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47" y="3641825"/>
            <a:ext cx="3445042" cy="284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model and query optimization*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 long as we are in the “relational world”, relational theory can guide the optimizer. </a:t>
            </a:r>
          </a:p>
          <a:p>
            <a:pPr lvl="1"/>
            <a:r>
              <a:rPr lang="en-US" sz="1800" dirty="0"/>
              <a:t>Transforms the theory into its optimal equivalent. </a:t>
            </a:r>
          </a:p>
          <a:p>
            <a:endParaRPr lang="en-US" sz="1800" dirty="0" smtClean="0"/>
          </a:p>
          <a:p>
            <a:r>
              <a:rPr lang="en-US" sz="1800" dirty="0"/>
              <a:t>Relational transformations </a:t>
            </a:r>
            <a:r>
              <a:rPr lang="en-US" sz="1800" dirty="0" smtClean="0"/>
              <a:t>are based </a:t>
            </a:r>
            <a:r>
              <a:rPr lang="en-US" sz="1800" dirty="0"/>
              <a:t>on strong </a:t>
            </a:r>
            <a:r>
              <a:rPr lang="en-US" sz="1800" dirty="0" smtClean="0"/>
              <a:t>math foundations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Guideline for designing queries: </a:t>
            </a:r>
            <a:r>
              <a:rPr lang="en-US" sz="1800" b="1" i="1" dirty="0" smtClean="0"/>
              <a:t>Let the optimizer do its work. </a:t>
            </a:r>
          </a:p>
          <a:p>
            <a:pPr lvl="1"/>
            <a:r>
              <a:rPr lang="en-US" sz="1600" dirty="0" smtClean="0"/>
              <a:t>Leverage the relational filter, minimize non-relational work.</a:t>
            </a:r>
          </a:p>
          <a:p>
            <a:pPr lvl="1"/>
            <a:r>
              <a:rPr lang="en-US" sz="1600" dirty="0" smtClean="0"/>
              <a:t>Non-relational finishing touches:</a:t>
            </a:r>
          </a:p>
          <a:p>
            <a:pPr lvl="2"/>
            <a:r>
              <a:rPr lang="en-US" sz="1600" dirty="0" smtClean="0"/>
              <a:t> Ordering</a:t>
            </a:r>
          </a:p>
          <a:p>
            <a:pPr lvl="2"/>
            <a:r>
              <a:rPr lang="en-US" sz="1600" dirty="0" smtClean="0"/>
              <a:t>Aggregate Statistics: Max, Min, </a:t>
            </a:r>
            <a:r>
              <a:rPr lang="en-US" sz="1600" dirty="0" err="1" smtClean="0"/>
              <a:t>Avg</a:t>
            </a:r>
            <a:endParaRPr lang="en-US" sz="1600" dirty="0" smtClean="0"/>
          </a:p>
          <a:p>
            <a:pPr lvl="3"/>
            <a:r>
              <a:rPr lang="en-US" sz="1400" dirty="0" smtClean="0"/>
              <a:t>Often with “Group by”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76" y="6443242"/>
            <a:ext cx="8872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*Based on </a:t>
            </a:r>
            <a:r>
              <a:rPr lang="en-US" sz="1400" dirty="0" err="1" smtClean="0"/>
              <a:t>ch.</a:t>
            </a:r>
            <a:r>
              <a:rPr lang="en-US" sz="1400" dirty="0" smtClean="0"/>
              <a:t> 4 of </a:t>
            </a:r>
            <a:r>
              <a:rPr lang="en-US" sz="1400" i="1" dirty="0" smtClean="0"/>
              <a:t>Art of SQL, </a:t>
            </a:r>
            <a:r>
              <a:rPr lang="en-US" sz="1400" dirty="0"/>
              <a:t>by </a:t>
            </a:r>
            <a:r>
              <a:rPr lang="en-US" sz="1400" dirty="0" err="1"/>
              <a:t>Stephane</a:t>
            </a:r>
            <a:r>
              <a:rPr lang="en-US" sz="1400" dirty="0"/>
              <a:t> </a:t>
            </a:r>
            <a:r>
              <a:rPr lang="en-US" sz="1400" dirty="0" err="1"/>
              <a:t>Faroult</a:t>
            </a:r>
            <a:r>
              <a:rPr lang="en-US" sz="1400" dirty="0"/>
              <a:t>, 1st edition (publication date: March 1, 2006</a:t>
            </a:r>
            <a:r>
              <a:rPr lang="en-US" sz="1400" dirty="0" smtClean="0"/>
              <a:t>). See Fig. 4-2.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35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Q11: Students who are older than exactly two other students.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s1.* from student s1, student s2, student s3 </a:t>
            </a:r>
          </a:p>
          <a:p>
            <a:r>
              <a:rPr lang="en-US" sz="2400" dirty="0" smtClean="0"/>
              <a:t>	where s1.age &gt; s2.age and s2.age &gt; s3.age </a:t>
            </a:r>
          </a:p>
          <a:p>
            <a:r>
              <a:rPr lang="en-US" sz="2400" dirty="0" smtClean="0"/>
              <a:t>and s1.sno not in </a:t>
            </a:r>
          </a:p>
          <a:p>
            <a:r>
              <a:rPr lang="en-US" sz="2400" dirty="0" smtClean="0"/>
              <a:t>( select st1.sno from student st1, student st2, 					student st3, student st4</a:t>
            </a:r>
          </a:p>
          <a:p>
            <a:r>
              <a:rPr lang="en-US" sz="2400" dirty="0" smtClean="0"/>
              <a:t>		where st1.age &gt; st2.age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and st2.age &gt; st3.age </a:t>
            </a:r>
          </a:p>
          <a:p>
            <a:r>
              <a:rPr lang="en-US" sz="2400" dirty="0" smtClean="0"/>
              <a:t>		and st3.age &gt; st4.age</a:t>
            </a:r>
          </a:p>
          <a:p>
            <a:r>
              <a:rPr lang="en-US" sz="2400" dirty="0" smtClean="0"/>
              <a:t>)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6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or 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6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Q12: Students who take all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* from student where </a:t>
            </a:r>
            <a:r>
              <a:rPr lang="en-US" sz="2400" dirty="0" err="1" smtClean="0"/>
              <a:t>sno</a:t>
            </a:r>
            <a:r>
              <a:rPr lang="en-US" sz="2400" dirty="0" smtClean="0"/>
              <a:t> not in (</a:t>
            </a:r>
          </a:p>
          <a:p>
            <a:r>
              <a:rPr lang="en-US" sz="2400" dirty="0" smtClean="0"/>
              <a:t>	select </a:t>
            </a:r>
            <a:r>
              <a:rPr lang="en-US" sz="2400" dirty="0" err="1" smtClean="0"/>
              <a:t>s.sno</a:t>
            </a:r>
            <a:r>
              <a:rPr lang="en-US" sz="2400" dirty="0" smtClean="0"/>
              <a:t> from student s, course c</a:t>
            </a:r>
          </a:p>
          <a:p>
            <a:r>
              <a:rPr lang="en-US" sz="2400" dirty="0" smtClean="0"/>
              <a:t>		where (</a:t>
            </a:r>
            <a:r>
              <a:rPr lang="en-US" sz="2400" dirty="0" err="1" smtClean="0"/>
              <a:t>s.sno</a:t>
            </a:r>
            <a:r>
              <a:rPr lang="en-US" sz="2400" dirty="0" smtClean="0"/>
              <a:t>, </a:t>
            </a:r>
            <a:r>
              <a:rPr lang="en-US" sz="2400" dirty="0" err="1" smtClean="0"/>
              <a:t>c.cno</a:t>
            </a:r>
            <a:r>
              <a:rPr lang="en-US" sz="2400" dirty="0" smtClean="0"/>
              <a:t>) not in (select </a:t>
            </a:r>
            <a:r>
              <a:rPr lang="en-US" sz="2400" dirty="0" err="1" smtClean="0"/>
              <a:t>sno,cno</a:t>
            </a:r>
            <a:r>
              <a:rPr lang="en-US" sz="2400" dirty="0" smtClean="0"/>
              <a:t> from enroll)</a:t>
            </a:r>
          </a:p>
          <a:p>
            <a:r>
              <a:rPr lang="en-US" sz="2400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7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Q13: The oldest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* from student where </a:t>
            </a:r>
            <a:r>
              <a:rPr lang="en-US" sz="2400" dirty="0" err="1" smtClean="0"/>
              <a:t>sno</a:t>
            </a:r>
            <a:r>
              <a:rPr lang="en-US" sz="2400" dirty="0" smtClean="0"/>
              <a:t> not in ( </a:t>
            </a:r>
          </a:p>
          <a:p>
            <a:r>
              <a:rPr lang="en-US" sz="2400" dirty="0" smtClean="0"/>
              <a:t>	select s2.sno from student s1, student s2 </a:t>
            </a:r>
          </a:p>
          <a:p>
            <a:r>
              <a:rPr lang="en-US" sz="2400" dirty="0" smtClean="0"/>
              <a:t>	where s1.age &gt; s2.age</a:t>
            </a:r>
          </a:p>
          <a:p>
            <a:r>
              <a:rPr lang="en-US" sz="2400" dirty="0" smtClean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5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Q13: The youngest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Is this correct? Why or why not?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853" y="2449847"/>
            <a:ext cx="6579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* from student where </a:t>
            </a:r>
            <a:r>
              <a:rPr lang="en-US" sz="2400" dirty="0" err="1" smtClean="0"/>
              <a:t>sno</a:t>
            </a:r>
            <a:r>
              <a:rPr lang="en-US" sz="2400" dirty="0" smtClean="0"/>
              <a:t> not in ( </a:t>
            </a:r>
          </a:p>
          <a:p>
            <a:r>
              <a:rPr lang="en-US" sz="2400" dirty="0" smtClean="0"/>
              <a:t>	select s1.sno from student s1, student s2 </a:t>
            </a:r>
          </a:p>
          <a:p>
            <a:r>
              <a:rPr lang="en-US" sz="2400" dirty="0" smtClean="0"/>
              <a:t>	where s1.age &gt; s2.age</a:t>
            </a:r>
          </a:p>
          <a:p>
            <a:r>
              <a:rPr lang="en-US" sz="2400" dirty="0" smtClean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4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set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1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7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5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9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exercise (ungraded)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</a:t>
            </a:r>
            <a:r>
              <a:rPr lang="en-US" dirty="0" err="1" smtClean="0"/>
              <a:t>MySql</a:t>
            </a:r>
            <a:r>
              <a:rPr lang="en-US" dirty="0" smtClean="0"/>
              <a:t>, and use the provided SQL script to create the Enrollment database.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Practice the queries covered here; modify them as you see fit for your learning.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queries to retrieve the following:</a:t>
            </a:r>
            <a:endParaRPr lang="en-US" dirty="0"/>
          </a:p>
          <a:p>
            <a:pPr lvl="1"/>
            <a:r>
              <a:rPr lang="en-US" dirty="0" smtClean="0"/>
              <a:t>Students </a:t>
            </a:r>
            <a:r>
              <a:rPr lang="en-US" dirty="0"/>
              <a:t>who take at least two courses, excluding students who take all courses.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youngest student(s) who takes more than one course. </a:t>
            </a:r>
            <a:endParaRPr lang="en-US" dirty="0" smtClean="0"/>
          </a:p>
          <a:p>
            <a:pPr lvl="1"/>
            <a:r>
              <a:rPr lang="en-US" dirty="0" smtClean="0"/>
              <a:t>Professors </a:t>
            </a:r>
            <a:r>
              <a:rPr lang="en-US" dirty="0"/>
              <a:t>who teach exactly two </a:t>
            </a:r>
            <a:r>
              <a:rPr lang="en-US" dirty="0" smtClean="0"/>
              <a:t>courses.</a:t>
            </a:r>
          </a:p>
          <a:p>
            <a:pPr lvl="1"/>
            <a:r>
              <a:rPr lang="en-US" dirty="0" smtClean="0"/>
              <a:t>Professors who teach all courses. </a:t>
            </a:r>
          </a:p>
          <a:p>
            <a:pPr lvl="1"/>
            <a:r>
              <a:rPr lang="en-US" dirty="0" smtClean="0"/>
              <a:t>Courses taught by two or more professors.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2nd highest paid professor. </a:t>
            </a:r>
          </a:p>
          <a:p>
            <a:endParaRPr lang="en-US" dirty="0" smtClean="0"/>
          </a:p>
          <a:p>
            <a:r>
              <a:rPr lang="en-US" dirty="0" smtClean="0"/>
              <a:t>Suggested reading: </a:t>
            </a:r>
          </a:p>
          <a:p>
            <a:pPr lvl="1"/>
            <a:r>
              <a:rPr lang="en-US" sz="2600" dirty="0" smtClean="0"/>
              <a:t>Appendix of </a:t>
            </a:r>
            <a:r>
              <a:rPr lang="en-US" sz="2600" i="1" dirty="0" smtClean="0"/>
              <a:t>SQL </a:t>
            </a:r>
            <a:r>
              <a:rPr lang="en-US" sz="2600" i="1" dirty="0"/>
              <a:t>Cookbook</a:t>
            </a:r>
            <a:r>
              <a:rPr lang="en-US" sz="2600" dirty="0"/>
              <a:t>, by Anthony </a:t>
            </a:r>
            <a:r>
              <a:rPr lang="en-US" sz="2600" dirty="0" err="1"/>
              <a:t>Molinaro</a:t>
            </a:r>
            <a:r>
              <a:rPr lang="en-US" sz="2600" dirty="0"/>
              <a:t> (2006), O’Reilly </a:t>
            </a:r>
            <a:r>
              <a:rPr lang="en-US" sz="2600" dirty="0" smtClean="0"/>
              <a:t>Media</a:t>
            </a:r>
          </a:p>
          <a:p>
            <a:pPr lvl="1"/>
            <a:r>
              <a:rPr lang="en-US" sz="2600" dirty="0" smtClean="0"/>
              <a:t>Ch</a:t>
            </a:r>
            <a:r>
              <a:rPr lang="en-US" sz="2600" dirty="0"/>
              <a:t>. 4 of </a:t>
            </a:r>
            <a:r>
              <a:rPr lang="en-US" sz="2600" i="1" dirty="0"/>
              <a:t>Art of SQL, </a:t>
            </a:r>
            <a:r>
              <a:rPr lang="en-US" sz="2600" dirty="0"/>
              <a:t>by </a:t>
            </a:r>
            <a:r>
              <a:rPr lang="en-US" sz="2600" dirty="0" err="1"/>
              <a:t>Stephane</a:t>
            </a:r>
            <a:r>
              <a:rPr lang="en-US" sz="2600" dirty="0"/>
              <a:t> </a:t>
            </a:r>
            <a:r>
              <a:rPr lang="en-US" sz="2600" dirty="0" err="1"/>
              <a:t>Faroult</a:t>
            </a:r>
            <a:r>
              <a:rPr lang="en-US" sz="2600" dirty="0"/>
              <a:t>, 1st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Basic Vocabulary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MySql</a:t>
            </a:r>
            <a:r>
              <a:rPr lang="en-US" dirty="0" smtClean="0"/>
              <a:t> syntax)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– Class Enrollments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Entities:</a:t>
            </a:r>
          </a:p>
          <a:p>
            <a:pPr lvl="1"/>
            <a:r>
              <a:rPr lang="en-US" dirty="0" smtClean="0"/>
              <a:t>Professor</a:t>
            </a:r>
          </a:p>
          <a:p>
            <a:pPr lvl="1"/>
            <a:r>
              <a:rPr lang="en-US" dirty="0" smtClean="0"/>
              <a:t>Course</a:t>
            </a:r>
          </a:p>
          <a:p>
            <a:pPr lvl="1"/>
            <a:r>
              <a:rPr lang="en-US" dirty="0" smtClean="0"/>
              <a:t>Student</a:t>
            </a:r>
          </a:p>
          <a:p>
            <a:r>
              <a:rPr lang="en-US" dirty="0" smtClean="0"/>
              <a:t>Relationships:</a:t>
            </a:r>
          </a:p>
          <a:p>
            <a:pPr lvl="1"/>
            <a:r>
              <a:rPr lang="en-US" dirty="0" smtClean="0"/>
              <a:t>Teaches</a:t>
            </a:r>
          </a:p>
          <a:p>
            <a:pPr lvl="1"/>
            <a:r>
              <a:rPr lang="en-US" dirty="0" smtClean="0"/>
              <a:t>Enroll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(entities)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212" y="4180344"/>
            <a:ext cx="373211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CREATE TABLE `Course` </a:t>
            </a:r>
            <a:r>
              <a:rPr lang="en-US" sz="2000" dirty="0" smtClean="0"/>
              <a:t>(</a:t>
            </a:r>
            <a:endParaRPr lang="en-US" sz="2000" dirty="0"/>
          </a:p>
          <a:p>
            <a:r>
              <a:rPr lang="en-US" sz="2000" dirty="0"/>
              <a:t>    `</a:t>
            </a:r>
            <a:r>
              <a:rPr lang="en-US" sz="2000" dirty="0" err="1"/>
              <a:t>cno</a:t>
            </a:r>
            <a:r>
              <a:rPr lang="en-US" sz="2000" dirty="0"/>
              <a:t>` VARCHAR(5)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    `title` VARCHAR(10)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    `credits` </a:t>
            </a:r>
            <a:r>
              <a:rPr lang="en-US" sz="2000" dirty="0" smtClean="0"/>
              <a:t>SMALLINT,</a:t>
            </a:r>
            <a:endParaRPr lang="en-US" sz="2000" dirty="0"/>
          </a:p>
          <a:p>
            <a:r>
              <a:rPr lang="en-US" sz="2000" dirty="0"/>
              <a:t> PRIMARY KEY (`</a:t>
            </a:r>
            <a:r>
              <a:rPr lang="en-US" sz="2000" dirty="0" err="1"/>
              <a:t>cno</a:t>
            </a:r>
            <a:r>
              <a:rPr lang="en-US" sz="2000" dirty="0"/>
              <a:t>`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);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846563" y="1285669"/>
            <a:ext cx="4128974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TABLE `Professor` (</a:t>
            </a:r>
          </a:p>
          <a:p>
            <a:r>
              <a:rPr lang="en-US" sz="2000" dirty="0" smtClean="0"/>
              <a:t>    `</a:t>
            </a:r>
            <a:r>
              <a:rPr lang="en-US" sz="2000" dirty="0" err="1" smtClean="0"/>
              <a:t>lname</a:t>
            </a:r>
            <a:r>
              <a:rPr lang="en-US" sz="2000" dirty="0" smtClean="0"/>
              <a:t>` VARCHAR(10),</a:t>
            </a:r>
          </a:p>
          <a:p>
            <a:r>
              <a:rPr lang="en-US" sz="2000" dirty="0" smtClean="0"/>
              <a:t>    `</a:t>
            </a:r>
            <a:r>
              <a:rPr lang="en-US" sz="2000" dirty="0" err="1" smtClean="0"/>
              <a:t>dept</a:t>
            </a:r>
            <a:r>
              <a:rPr lang="en-US" sz="2000" dirty="0" smtClean="0"/>
              <a:t>` VARCHAR(10),</a:t>
            </a:r>
          </a:p>
          <a:p>
            <a:r>
              <a:rPr lang="en-US" sz="2000" dirty="0" smtClean="0"/>
              <a:t>    `salary` SMALLINT,</a:t>
            </a:r>
          </a:p>
          <a:p>
            <a:r>
              <a:rPr lang="en-US" sz="2000" dirty="0" smtClean="0"/>
              <a:t>    `age` SMALLINT,</a:t>
            </a:r>
          </a:p>
          <a:p>
            <a:r>
              <a:rPr lang="en-US" sz="2000" dirty="0" smtClean="0"/>
              <a:t>    PRIMARY KEY (`</a:t>
            </a:r>
            <a:r>
              <a:rPr lang="en-US" sz="2000" dirty="0" err="1" smtClean="0"/>
              <a:t>lname</a:t>
            </a:r>
            <a:r>
              <a:rPr lang="en-US" sz="2000" dirty="0" smtClean="0"/>
              <a:t>`)</a:t>
            </a:r>
          </a:p>
          <a:p>
            <a:r>
              <a:rPr lang="en-US" sz="2000" dirty="0" smtClean="0"/>
              <a:t>);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85273" y="1282028"/>
            <a:ext cx="373211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CREATE TABLE `Student` (</a:t>
            </a:r>
          </a:p>
          <a:p>
            <a:r>
              <a:rPr lang="en-US" sz="2000" dirty="0" smtClean="0"/>
              <a:t>    `</a:t>
            </a:r>
            <a:r>
              <a:rPr lang="en-US" sz="2000" dirty="0" err="1" smtClean="0"/>
              <a:t>sno</a:t>
            </a:r>
            <a:r>
              <a:rPr lang="en-US" sz="2000" dirty="0" smtClean="0"/>
              <a:t>` INT,</a:t>
            </a:r>
          </a:p>
          <a:p>
            <a:r>
              <a:rPr lang="en-US" sz="2000" dirty="0" smtClean="0"/>
              <a:t>    `</a:t>
            </a:r>
            <a:r>
              <a:rPr lang="en-US" sz="2000" dirty="0" err="1" smtClean="0"/>
              <a:t>sName</a:t>
            </a:r>
            <a:r>
              <a:rPr lang="en-US" sz="2000" dirty="0" smtClean="0"/>
              <a:t>` VARCHAR(10),</a:t>
            </a:r>
          </a:p>
          <a:p>
            <a:r>
              <a:rPr lang="en-US" sz="2000" dirty="0" smtClean="0"/>
              <a:t>     `age` SMALLINT,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PRIMARY </a:t>
            </a:r>
            <a:r>
              <a:rPr lang="en-US" sz="2000" dirty="0"/>
              <a:t>KEY (`</a:t>
            </a:r>
            <a:r>
              <a:rPr lang="en-US" sz="2000" dirty="0" err="1"/>
              <a:t>sno</a:t>
            </a:r>
            <a:r>
              <a:rPr lang="en-US" sz="2000" dirty="0"/>
              <a:t>`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)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(relationships)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2296" y="1295795"/>
            <a:ext cx="417270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CREATE TABLE `Teach` (</a:t>
            </a:r>
          </a:p>
          <a:p>
            <a:r>
              <a:rPr lang="en-US" sz="2000" dirty="0" smtClean="0"/>
              <a:t>    `</a:t>
            </a:r>
            <a:r>
              <a:rPr lang="en-US" sz="2000" dirty="0" err="1" smtClean="0"/>
              <a:t>lname</a:t>
            </a:r>
            <a:r>
              <a:rPr lang="en-US" sz="2000" dirty="0" smtClean="0"/>
              <a:t>` VARCHAR(10),</a:t>
            </a:r>
          </a:p>
          <a:p>
            <a:r>
              <a:rPr lang="en-US" sz="2000" dirty="0" smtClean="0"/>
              <a:t>    `</a:t>
            </a:r>
            <a:r>
              <a:rPr lang="en-US" sz="2000" dirty="0" err="1" smtClean="0"/>
              <a:t>cno</a:t>
            </a:r>
            <a:r>
              <a:rPr lang="en-US" sz="2000" dirty="0" smtClean="0"/>
              <a:t>` VARCHAR(5),</a:t>
            </a:r>
          </a:p>
          <a:p>
            <a:r>
              <a:rPr lang="en-US" sz="2000" dirty="0" smtClean="0"/>
              <a:t>    PRIMARY KEY (`</a:t>
            </a:r>
            <a:r>
              <a:rPr lang="en-US" sz="2000" dirty="0" err="1" smtClean="0"/>
              <a:t>cno</a:t>
            </a:r>
            <a:r>
              <a:rPr lang="en-US" sz="2000" dirty="0" smtClean="0"/>
              <a:t>`, `</a:t>
            </a:r>
            <a:r>
              <a:rPr lang="en-US" sz="2000" dirty="0" err="1" smtClean="0"/>
              <a:t>lname</a:t>
            </a:r>
            <a:r>
              <a:rPr lang="en-US" sz="2000" dirty="0" smtClean="0"/>
              <a:t>`),</a:t>
            </a:r>
          </a:p>
          <a:p>
            <a:r>
              <a:rPr lang="en-US" sz="2000" dirty="0" smtClean="0"/>
              <a:t>    FOREIGN KEY (</a:t>
            </a:r>
            <a:r>
              <a:rPr lang="en-US" sz="2000" dirty="0" err="1" smtClean="0"/>
              <a:t>lname</a:t>
            </a:r>
            <a:r>
              <a:rPr lang="en-US" sz="2000" dirty="0" smtClean="0"/>
              <a:t>) REFERENCES Professor(</a:t>
            </a:r>
            <a:r>
              <a:rPr lang="en-US" sz="2000" dirty="0" err="1" smtClean="0"/>
              <a:t>lname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    FOREIGN KEY (</a:t>
            </a:r>
            <a:r>
              <a:rPr lang="en-US" sz="2000" dirty="0" err="1" smtClean="0"/>
              <a:t>cno</a:t>
            </a:r>
            <a:r>
              <a:rPr lang="en-US" sz="2000" dirty="0" smtClean="0"/>
              <a:t>) REFERENCES Course(</a:t>
            </a:r>
            <a:r>
              <a:rPr lang="en-US" sz="2000" dirty="0" err="1" smtClean="0"/>
              <a:t>cno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96245"/>
            <a:ext cx="336926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TABLE `Enroll` (</a:t>
            </a:r>
          </a:p>
          <a:p>
            <a:r>
              <a:rPr lang="en-US" sz="2000" dirty="0" smtClean="0"/>
              <a:t>    `</a:t>
            </a:r>
            <a:r>
              <a:rPr lang="en-US" sz="2000" dirty="0" err="1" smtClean="0"/>
              <a:t>sno</a:t>
            </a:r>
            <a:r>
              <a:rPr lang="en-US" sz="2000" dirty="0" smtClean="0"/>
              <a:t>` INT,</a:t>
            </a:r>
          </a:p>
          <a:p>
            <a:r>
              <a:rPr lang="en-US" sz="2000" dirty="0" smtClean="0"/>
              <a:t>    `</a:t>
            </a:r>
            <a:r>
              <a:rPr lang="en-US" sz="2000" dirty="0" err="1" smtClean="0"/>
              <a:t>cno</a:t>
            </a:r>
            <a:r>
              <a:rPr lang="en-US" sz="2000" dirty="0" smtClean="0"/>
              <a:t>` VARCHAR(5),</a:t>
            </a:r>
          </a:p>
          <a:p>
            <a:r>
              <a:rPr lang="en-US" sz="2000" dirty="0" smtClean="0"/>
              <a:t>    PRIMARY KEY (`</a:t>
            </a:r>
            <a:r>
              <a:rPr lang="en-US" sz="2000" dirty="0" err="1" smtClean="0"/>
              <a:t>cno</a:t>
            </a:r>
            <a:r>
              <a:rPr lang="en-US" sz="2000" dirty="0" smtClean="0"/>
              <a:t>`, `</a:t>
            </a:r>
            <a:r>
              <a:rPr lang="en-US" sz="2000" dirty="0" err="1" smtClean="0"/>
              <a:t>sno</a:t>
            </a:r>
            <a:r>
              <a:rPr lang="en-US" sz="2000" dirty="0" smtClean="0"/>
              <a:t>`),</a:t>
            </a:r>
          </a:p>
          <a:p>
            <a:r>
              <a:rPr lang="en-US" sz="2000" dirty="0" smtClean="0"/>
              <a:t>    FOREIGN KEY (</a:t>
            </a:r>
            <a:r>
              <a:rPr lang="en-US" sz="2000" dirty="0" err="1" smtClean="0"/>
              <a:t>sno</a:t>
            </a:r>
            <a:r>
              <a:rPr lang="en-US" sz="2000" dirty="0" smtClean="0"/>
              <a:t>) REFERENCES Student(</a:t>
            </a:r>
            <a:r>
              <a:rPr lang="en-US" sz="2000" dirty="0" err="1" smtClean="0"/>
              <a:t>sno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    FOREIGN KEY (</a:t>
            </a:r>
            <a:r>
              <a:rPr lang="en-US" sz="2000" dirty="0" err="1" smtClean="0"/>
              <a:t>cno</a:t>
            </a:r>
            <a:r>
              <a:rPr lang="en-US" sz="2000" dirty="0" smtClean="0"/>
              <a:t>) REFERENCES Course(</a:t>
            </a:r>
            <a:r>
              <a:rPr lang="en-US" sz="2000" dirty="0" err="1" smtClean="0"/>
              <a:t>cno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);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0871"/>
            <a:ext cx="68385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student values(1, 'AARON',20);</a:t>
            </a:r>
          </a:p>
          <a:p>
            <a:r>
              <a:rPr lang="en-US" dirty="0" smtClean="0"/>
              <a:t>insert into student values(2, 'CHUCK',21);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insert into course values('CS112', 'PHYSICS',4); </a:t>
            </a:r>
          </a:p>
          <a:p>
            <a:r>
              <a:rPr lang="en-US" dirty="0" smtClean="0"/>
              <a:t>insert into course values('CS113', 'CALCULUS',4); 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insert into professor values('CHOI', 'SCIENCE',400,45); </a:t>
            </a:r>
          </a:p>
          <a:p>
            <a:r>
              <a:rPr lang="en-US" dirty="0" smtClean="0"/>
              <a:t>insert into professor values('GUNN', 'HISTORY',300,60); 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insert into enroll values(1,'CS112');</a:t>
            </a:r>
          </a:p>
          <a:p>
            <a:r>
              <a:rPr lang="en-US" dirty="0" smtClean="0"/>
              <a:t>insert into enroll values(1,'CS113');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insert into teach values('CHOI','CS114');</a:t>
            </a:r>
          </a:p>
          <a:p>
            <a:r>
              <a:rPr lang="en-US" dirty="0" smtClean="0"/>
              <a:t>insert into teach values('POMEL','CS113');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4DE-2187-BC43-BADC-28719E0805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3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1814</Words>
  <Application>Microsoft Macintosh PowerPoint</Application>
  <PresentationFormat>On-screen Show (4:3)</PresentationFormat>
  <Paragraphs>413</Paragraphs>
  <Slides>49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Why think in Sets</vt:lpstr>
      <vt:lpstr>SQL and Relational model*</vt:lpstr>
      <vt:lpstr>Relational model and query optimization</vt:lpstr>
      <vt:lpstr>Relational model and query optimization*</vt:lpstr>
      <vt:lpstr>SQL Basic Vocabulary</vt:lpstr>
      <vt:lpstr>Schema – Class Enrollments</vt:lpstr>
      <vt:lpstr>Creating Tables (entities) </vt:lpstr>
      <vt:lpstr>Creating Tables (relationships)</vt:lpstr>
      <vt:lpstr>Populating Tables</vt:lpstr>
      <vt:lpstr>Basic Query constructs</vt:lpstr>
      <vt:lpstr>Example: subquery</vt:lpstr>
      <vt:lpstr>SQL: Common Patterns*  (all solutions are platform independent, and use only relational operators)</vt:lpstr>
      <vt:lpstr>Cartesian products</vt:lpstr>
      <vt:lpstr>Cartesian products: useful example </vt:lpstr>
      <vt:lpstr>Joins</vt:lpstr>
      <vt:lpstr>Full join: what does these return?</vt:lpstr>
      <vt:lpstr>Left/right join: what do these return?</vt:lpstr>
      <vt:lpstr>Left/right join: what do these return?</vt:lpstr>
      <vt:lpstr>Not covered today</vt:lpstr>
      <vt:lpstr>Negation</vt:lpstr>
      <vt:lpstr>Q1: Find students who do not  take CS 112</vt:lpstr>
      <vt:lpstr>Q1: Find students who do not  take CS 112</vt:lpstr>
      <vt:lpstr>Q2: Find students who take CS 112 or CS 114 but not both</vt:lpstr>
      <vt:lpstr>Q2: Find students who take CS 112 or CS 114 but not both</vt:lpstr>
      <vt:lpstr>Q3: Find students who take CS 112 and no other courses</vt:lpstr>
      <vt:lpstr>Q3: Find students who take CS 112 and no other courses</vt:lpstr>
      <vt:lpstr>Q3: Find students who take CS 112 and no other courses</vt:lpstr>
      <vt:lpstr>At Most</vt:lpstr>
      <vt:lpstr>Q4: Students who take at most two courses, excluding students who do not take any courses.</vt:lpstr>
      <vt:lpstr>Q4: Students who take at most two courses, excluding students who do not take any courses.</vt:lpstr>
      <vt:lpstr>Q5: Students who are older than at most two students. </vt:lpstr>
      <vt:lpstr>At Least</vt:lpstr>
      <vt:lpstr>Q6: Students who take at least two courses.</vt:lpstr>
      <vt:lpstr>Q7: Students who take both CS112 and CS114.</vt:lpstr>
      <vt:lpstr>Q8: Students who are older than at least two other students.</vt:lpstr>
      <vt:lpstr>Exactly</vt:lpstr>
      <vt:lpstr>Q9: Professors who teach exactly one course </vt:lpstr>
      <vt:lpstr>Q10: Students who take only CS112 and CS114 (exactly these two courses)</vt:lpstr>
      <vt:lpstr>Q10: Students who take only CS112 and CS114 (exactly these two courses)</vt:lpstr>
      <vt:lpstr>Q11: Students who are older than exactly two other students.</vt:lpstr>
      <vt:lpstr>Any or All</vt:lpstr>
      <vt:lpstr>Q12: Students who take all courses</vt:lpstr>
      <vt:lpstr>Q13: The oldest student</vt:lpstr>
      <vt:lpstr>Q13: The youngest student</vt:lpstr>
      <vt:lpstr>Multiple Tables</vt:lpstr>
      <vt:lpstr>Exists</vt:lpstr>
      <vt:lpstr>Union</vt:lpstr>
      <vt:lpstr>Further reading</vt:lpstr>
      <vt:lpstr>Homework exercise (ungraded)</vt:lpstr>
    </vt:vector>
  </TitlesOfParts>
  <Company>University of Illinois at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think in Sets</dc:title>
  <dc:creator>Ali Tafti</dc:creator>
  <cp:lastModifiedBy>Ali Tafti</cp:lastModifiedBy>
  <cp:revision>1</cp:revision>
  <dcterms:created xsi:type="dcterms:W3CDTF">2015-09-11T16:27:20Z</dcterms:created>
  <dcterms:modified xsi:type="dcterms:W3CDTF">2015-09-11T16:29:29Z</dcterms:modified>
</cp:coreProperties>
</file>