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258" r:id="rId3"/>
    <p:sldId id="267" r:id="rId4"/>
    <p:sldId id="259" r:id="rId5"/>
    <p:sldId id="260" r:id="rId6"/>
    <p:sldId id="261" r:id="rId7"/>
    <p:sldId id="268" r:id="rId8"/>
    <p:sldId id="269" r:id="rId9"/>
    <p:sldId id="262" r:id="rId10"/>
    <p:sldId id="270" r:id="rId11"/>
    <p:sldId id="271" r:id="rId12"/>
    <p:sldId id="277" r:id="rId13"/>
    <p:sldId id="263" r:id="rId14"/>
    <p:sldId id="264" r:id="rId15"/>
    <p:sldId id="272" r:id="rId16"/>
    <p:sldId id="278" r:id="rId17"/>
    <p:sldId id="279" r:id="rId18"/>
    <p:sldId id="265" r:id="rId19"/>
    <p:sldId id="280" r:id="rId20"/>
    <p:sldId id="266" r:id="rId21"/>
    <p:sldId id="273" r:id="rId22"/>
    <p:sldId id="274" r:id="rId23"/>
    <p:sldId id="27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74" autoAdjust="0"/>
  </p:normalViewPr>
  <p:slideViewPr>
    <p:cSldViewPr snapToGrid="0" snapToObjects="1">
      <p:cViewPr varScale="1">
        <p:scale>
          <a:sx n="105" d="100"/>
          <a:sy n="105" d="100"/>
        </p:scale>
        <p:origin x="-12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02D21-D32E-AE4C-9914-1C14D32D56B4}" type="datetimeFigureOut">
              <a:rPr lang="en-US" smtClean="0"/>
              <a:t>2/22/14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E45893-2BE7-9547-8073-FF003A3D7F80}" type="slidenum">
              <a:rPr lang="en-US" smtClean="0"/>
              <a:t>‹#›</a:t>
            </a:fld>
            <a:endParaRPr lang="en-US"/>
          </a:p>
        </p:txBody>
      </p:sp>
    </p:spTree>
    <p:extLst>
      <p:ext uri="{BB962C8B-B14F-4D97-AF65-F5344CB8AC3E}">
        <p14:creationId xmlns:p14="http://schemas.microsoft.com/office/powerpoint/2010/main" val="585180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this needed? Compared to procurement,</a:t>
            </a:r>
            <a:r>
              <a:rPr lang="en-US" baseline="0" dirty="0" smtClean="0"/>
              <a:t> retail sales, and inventory? What’s overlapping? What’s different here? What’s the business context; in comparison to what we studied before?</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3</a:t>
            </a:fld>
            <a:endParaRPr lang="en-US"/>
          </a:p>
        </p:txBody>
      </p:sp>
    </p:spTree>
    <p:extLst>
      <p:ext uri="{BB962C8B-B14F-4D97-AF65-F5344CB8AC3E}">
        <p14:creationId xmlns:p14="http://schemas.microsoft.com/office/powerpoint/2010/main" val="113614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large header fact table needs to be associated with an even larger fact table.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15</a:t>
            </a:fld>
            <a:endParaRPr lang="en-US"/>
          </a:p>
        </p:txBody>
      </p:sp>
    </p:spTree>
    <p:extLst>
      <p:ext uri="{BB962C8B-B14F-4D97-AF65-F5344CB8AC3E}">
        <p14:creationId xmlns:p14="http://schemas.microsoft.com/office/powerpoint/2010/main" val="1612017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intra-row extrapolation</a:t>
            </a:r>
            <a:r>
              <a:rPr lang="en-US" baseline="0" dirty="0" smtClean="0"/>
              <a:t> can be done in a view behind the scenes; use currency conversion fact when managers in any country want to see order volume in any currency.</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16</a:t>
            </a:fld>
            <a:endParaRPr lang="en-US"/>
          </a:p>
        </p:txBody>
      </p:sp>
    </p:spTree>
    <p:extLst>
      <p:ext uri="{BB962C8B-B14F-4D97-AF65-F5344CB8AC3E}">
        <p14:creationId xmlns:p14="http://schemas.microsoft.com/office/powerpoint/2010/main" val="2553112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useful to force all facts down to the lowest level. Don’t mix fact granularities within</a:t>
            </a:r>
            <a:r>
              <a:rPr lang="en-US" baseline="0" dirty="0" smtClean="0"/>
              <a:t> a single fact table. But it could be difficult for different departments to agree on how to do this.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17</a:t>
            </a:fld>
            <a:endParaRPr lang="en-US"/>
          </a:p>
        </p:txBody>
      </p:sp>
    </p:spTree>
    <p:extLst>
      <p:ext uri="{BB962C8B-B14F-4D97-AF65-F5344CB8AC3E}">
        <p14:creationId xmlns:p14="http://schemas.microsoft.com/office/powerpoint/2010/main" val="402109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Invoices combine customers,</a:t>
            </a:r>
            <a:r>
              <a:rPr lang="en-US" baseline="0" dirty="0" smtClean="0"/>
              <a:t> products, and components of profitability. Good place to start for a DW/BI project. To the customer on the invoice: </a:t>
            </a:r>
            <a:r>
              <a:rPr lang="en-US" baseline="0" dirty="0" err="1" smtClean="0"/>
              <a:t>qty</a:t>
            </a:r>
            <a:r>
              <a:rPr lang="en-US" baseline="0" dirty="0" smtClean="0"/>
              <a:t> shipped, and extended amounts (unit rates multiplied by the </a:t>
            </a:r>
            <a:r>
              <a:rPr lang="en-US" baseline="0" dirty="0" err="1" smtClean="0"/>
              <a:t>qty</a:t>
            </a:r>
            <a:r>
              <a:rPr lang="en-US" baseline="0" dirty="0" smtClean="0"/>
              <a:t> shipped), including gross amount, deal-related allowance amount, discount amount, net amount. Also, bottom line contribution items, for internal use: fixed manufacturing cost, variable </a:t>
            </a:r>
            <a:r>
              <a:rPr lang="en-US" baseline="0" dirty="0" err="1" smtClean="0"/>
              <a:t>mfr</a:t>
            </a:r>
            <a:r>
              <a:rPr lang="en-US" baseline="0" dirty="0" smtClean="0"/>
              <a:t> cost, storage cost, </a:t>
            </a:r>
            <a:r>
              <a:rPr lang="en-US" baseline="0" dirty="0" err="1" smtClean="0"/>
              <a:t>distributino</a:t>
            </a:r>
            <a:r>
              <a:rPr lang="en-US" baseline="0" dirty="0" smtClean="0"/>
              <a:t> cost, contribution amount= net invoice-all costs. Now you can view PNL amount many different filters and dimensions! But not easy to capture all the cost facts; may require 10 different extracts and transformations from different systems.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18</a:t>
            </a:fld>
            <a:endParaRPr lang="en-US"/>
          </a:p>
        </p:txBody>
      </p:sp>
    </p:spTree>
    <p:extLst>
      <p:ext uri="{BB962C8B-B14F-4D97-AF65-F5344CB8AC3E}">
        <p14:creationId xmlns:p14="http://schemas.microsoft.com/office/powerpoint/2010/main" val="231756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a qualitative assessment of performance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19</a:t>
            </a:fld>
            <a:endParaRPr lang="en-US"/>
          </a:p>
        </p:txBody>
      </p:sp>
    </p:spTree>
    <p:extLst>
      <p:ext uri="{BB962C8B-B14F-4D97-AF65-F5344CB8AC3E}">
        <p14:creationId xmlns:p14="http://schemas.microsoft.com/office/powerpoint/2010/main" val="1218794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track of: </a:t>
            </a:r>
            <a:r>
              <a:rPr lang="en-US" baseline="0" dirty="0" smtClean="0"/>
              <a:t>confidence </a:t>
            </a:r>
            <a:r>
              <a:rPr lang="en-US" baseline="0" dirty="0" smtClean="0"/>
              <a:t>in reported numbers, </a:t>
            </a:r>
            <a:r>
              <a:rPr lang="en-US" baseline="0" dirty="0" smtClean="0"/>
              <a:t>anomalous </a:t>
            </a:r>
            <a:r>
              <a:rPr lang="en-US" baseline="0" dirty="0" smtClean="0"/>
              <a:t>values encountered while processing data, version of cost allocation logic used in calculations, and version of foreign currency conversion rules.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20</a:t>
            </a:fld>
            <a:endParaRPr lang="en-US"/>
          </a:p>
        </p:txBody>
      </p:sp>
    </p:spTree>
    <p:extLst>
      <p:ext uri="{BB962C8B-B14F-4D97-AF65-F5344CB8AC3E}">
        <p14:creationId xmlns:p14="http://schemas.microsoft.com/office/powerpoint/2010/main" val="2665467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management as a pipeline.</a:t>
            </a:r>
            <a:r>
              <a:rPr lang="en-US" baseline="0" dirty="0" smtClean="0"/>
              <a:t>  Revisit the tables we already have covered here– transaction tables in this process. How else can we model this process? Pros and cons of considering each of these as separate transaction fact table. Would a periodic snapshot be useful anywhere here? 1) Periodic: amount of product flowing through a pipeline spigot during a specified interval, and </a:t>
            </a:r>
            <a:r>
              <a:rPr lang="en-US" baseline="0" dirty="0" err="1" smtClean="0"/>
              <a:t>Avg</a:t>
            </a:r>
            <a:r>
              <a:rPr lang="en-US" baseline="0" dirty="0" smtClean="0"/>
              <a:t> amount of product sitting in each step of the pipeline in each day. 2) Accumulating: current state of an order; product movement velocities; </a:t>
            </a:r>
            <a:r>
              <a:rPr lang="en-US" baseline="0" dirty="0" err="1" smtClean="0"/>
              <a:t>avg</a:t>
            </a:r>
            <a:r>
              <a:rPr lang="en-US" baseline="0" dirty="0" smtClean="0"/>
              <a:t> number of days to move between milestones. lag calculations.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22</a:t>
            </a:fld>
            <a:endParaRPr lang="en-US"/>
          </a:p>
        </p:txBody>
      </p:sp>
    </p:spTree>
    <p:extLst>
      <p:ext uri="{BB962C8B-B14F-4D97-AF65-F5344CB8AC3E}">
        <p14:creationId xmlns:p14="http://schemas.microsoft.com/office/powerpoint/2010/main" val="366115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Granularity– one row</a:t>
            </a:r>
            <a:r>
              <a:rPr lang="en-US" baseline="0" dirty="0" smtClean="0"/>
              <a:t> for each line item on an order.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4</a:t>
            </a:fld>
            <a:endParaRPr lang="en-US"/>
          </a:p>
        </p:txBody>
      </p:sp>
    </p:spTree>
    <p:extLst>
      <p:ext uri="{BB962C8B-B14F-4D97-AF65-F5344CB8AC3E}">
        <p14:creationId xmlns:p14="http://schemas.microsoft.com/office/powerpoint/2010/main" val="4245527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 functions</a:t>
            </a:r>
            <a:r>
              <a:rPr lang="en-US" baseline="0" dirty="0" smtClean="0"/>
              <a:t> within rows are much easier in relational star schemas (in SQL); in most OLAP cube implementations, computations can cut a cube along any dimension</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5</a:t>
            </a:fld>
            <a:endParaRPr lang="en-US"/>
          </a:p>
        </p:txBody>
      </p:sp>
    </p:spTree>
    <p:extLst>
      <p:ext uri="{BB962C8B-B14F-4D97-AF65-F5344CB8AC3E}">
        <p14:creationId xmlns:p14="http://schemas.microsoft.com/office/powerpoint/2010/main" val="17421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cannot joint two foreign keys to the same date dimension table; SQL interprets</a:t>
            </a:r>
            <a:r>
              <a:rPr lang="en-US" baseline="0" dirty="0" smtClean="0"/>
              <a:t> a two-way simultaneous join as requiring both dates to be identical. But you can use a </a:t>
            </a:r>
            <a:r>
              <a:rPr lang="en-US" baseline="0" dirty="0" err="1" smtClean="0"/>
              <a:t>signle</a:t>
            </a:r>
            <a:r>
              <a:rPr lang="en-US" baseline="0" dirty="0" smtClean="0"/>
              <a:t> physical date dimension table for these two views.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6</a:t>
            </a:fld>
            <a:endParaRPr lang="en-US"/>
          </a:p>
        </p:txBody>
      </p:sp>
    </p:spTree>
    <p:extLst>
      <p:ext uri="{BB962C8B-B14F-4D97-AF65-F5344CB8AC3E}">
        <p14:creationId xmlns:p14="http://schemas.microsoft.com/office/powerpoint/2010/main" val="307391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supports</a:t>
            </a:r>
            <a:r>
              <a:rPr lang="en-US" baseline="0" dirty="0" smtClean="0"/>
              <a:t> the concept of aliasing</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7</a:t>
            </a:fld>
            <a:endParaRPr lang="en-US"/>
          </a:p>
        </p:txBody>
      </p:sp>
    </p:spTree>
    <p:extLst>
      <p:ext uri="{BB962C8B-B14F-4D97-AF65-F5344CB8AC3E}">
        <p14:creationId xmlns:p14="http://schemas.microsoft.com/office/powerpoint/2010/main" val="186865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these out from an order; Customer; Sales organization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8</a:t>
            </a:fld>
            <a:endParaRPr lang="en-US"/>
          </a:p>
        </p:txBody>
      </p:sp>
    </p:spTree>
    <p:extLst>
      <p:ext uri="{BB962C8B-B14F-4D97-AF65-F5344CB8AC3E}">
        <p14:creationId xmlns:p14="http://schemas.microsoft.com/office/powerpoint/2010/main" val="369223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9</a:t>
            </a:fld>
            <a:endParaRPr lang="en-US"/>
          </a:p>
        </p:txBody>
      </p:sp>
    </p:spTree>
    <p:extLst>
      <p:ext uri="{BB962C8B-B14F-4D97-AF65-F5344CB8AC3E}">
        <p14:creationId xmlns:p14="http://schemas.microsoft.com/office/powerpoint/2010/main" val="281999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these three items are usefully correlated, then package them into a single deal dimension. If </a:t>
            </a:r>
            <a:r>
              <a:rPr lang="en-US" baseline="0" dirty="0" smtClean="0"/>
              <a:t>uncorrelated</a:t>
            </a:r>
            <a:r>
              <a:rPr lang="en-US" baseline="0" dirty="0" smtClean="0"/>
              <a:t>, you end up generating the </a:t>
            </a:r>
            <a:r>
              <a:rPr lang="en-US" baseline="0" dirty="0" smtClean="0"/>
              <a:t>Cartesian product </a:t>
            </a:r>
            <a:r>
              <a:rPr lang="en-US" baseline="0" dirty="0" smtClean="0"/>
              <a:t>to these factors in the dimension; so it would make sense to split the dimension into separate components. </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11</a:t>
            </a:fld>
            <a:endParaRPr lang="en-US"/>
          </a:p>
        </p:txBody>
      </p:sp>
    </p:spTree>
    <p:extLst>
      <p:ext uri="{BB962C8B-B14F-4D97-AF65-F5344CB8AC3E}">
        <p14:creationId xmlns:p14="http://schemas.microsoft.com/office/powerpoint/2010/main" val="84859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you think of a business context where this is actually not a problem?</a:t>
            </a:r>
            <a:endParaRPr lang="en-US" dirty="0"/>
          </a:p>
        </p:txBody>
      </p:sp>
      <p:sp>
        <p:nvSpPr>
          <p:cNvPr id="4" name="Slide Number Placeholder 3"/>
          <p:cNvSpPr>
            <a:spLocks noGrp="1"/>
          </p:cNvSpPr>
          <p:nvPr>
            <p:ph type="sldNum" sz="quarter" idx="10"/>
          </p:nvPr>
        </p:nvSpPr>
        <p:spPr/>
        <p:txBody>
          <a:bodyPr/>
          <a:lstStyle/>
          <a:p>
            <a:fld id="{ABE45893-2BE7-9547-8073-FF003A3D7F80}" type="slidenum">
              <a:rPr lang="en-US" smtClean="0"/>
              <a:t>14</a:t>
            </a:fld>
            <a:endParaRPr lang="en-US"/>
          </a:p>
        </p:txBody>
      </p:sp>
    </p:spTree>
    <p:extLst>
      <p:ext uri="{BB962C8B-B14F-4D97-AF65-F5344CB8AC3E}">
        <p14:creationId xmlns:p14="http://schemas.microsoft.com/office/powerpoint/2010/main" val="4286437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72955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116587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110257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8B912-E753-774A-9C9F-69B086F427FE}"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265823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8B912-E753-774A-9C9F-69B086F427FE}" type="datetimeFigureOut">
              <a:rPr lang="en-US" smtClean="0"/>
              <a:t>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77611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E8B912-E753-774A-9C9F-69B086F427FE}" type="datetimeFigureOut">
              <a:rPr lang="en-US" smtClean="0"/>
              <a:t>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9763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E8B912-E753-774A-9C9F-69B086F427FE}" type="datetimeFigureOut">
              <a:rPr lang="en-US" smtClean="0"/>
              <a:t>2/22/14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61933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8B912-E753-774A-9C9F-69B086F427FE}" type="datetimeFigureOut">
              <a:rPr lang="en-US" smtClean="0"/>
              <a:t>2/22/14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5960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8B912-E753-774A-9C9F-69B086F427FE}" type="datetimeFigureOut">
              <a:rPr lang="en-US" smtClean="0"/>
              <a:t>2/22/14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31894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8B912-E753-774A-9C9F-69B086F427FE}" type="datetimeFigureOut">
              <a:rPr lang="en-US" smtClean="0"/>
              <a:t>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267961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8B912-E753-774A-9C9F-69B086F427FE}" type="datetimeFigureOut">
              <a:rPr lang="en-US" smtClean="0"/>
              <a:t>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1D8A3-036D-9643-A7FE-049F0C3C18C4}" type="slidenum">
              <a:rPr lang="en-US" smtClean="0"/>
              <a:t>‹#›</a:t>
            </a:fld>
            <a:endParaRPr lang="en-US"/>
          </a:p>
        </p:txBody>
      </p:sp>
    </p:spTree>
    <p:extLst>
      <p:ext uri="{BB962C8B-B14F-4D97-AF65-F5344CB8AC3E}">
        <p14:creationId xmlns:p14="http://schemas.microsoft.com/office/powerpoint/2010/main" val="3799928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8B912-E753-774A-9C9F-69B086F427FE}" type="datetimeFigureOut">
              <a:rPr lang="en-US" smtClean="0"/>
              <a:t>2/22/14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1D8A3-036D-9643-A7FE-049F0C3C18C4}" type="slidenum">
              <a:rPr lang="en-US" smtClean="0"/>
              <a:t>‹#›</a:t>
            </a:fld>
            <a:endParaRPr lang="en-US"/>
          </a:p>
        </p:txBody>
      </p:sp>
    </p:spTree>
    <p:extLst>
      <p:ext uri="{BB962C8B-B14F-4D97-AF65-F5344CB8AC3E}">
        <p14:creationId xmlns:p14="http://schemas.microsoft.com/office/powerpoint/2010/main" val="3193967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 5 Order Management</a:t>
            </a:r>
            <a:br>
              <a:rPr lang="en-US" dirty="0" smtClean="0"/>
            </a:br>
            <a:r>
              <a:rPr lang="en-US" sz="2400" b="1" dirty="0" smtClean="0"/>
              <a:t>from Kimball and Ross</a:t>
            </a:r>
            <a:endParaRPr lang="en-US" sz="2400" dirty="0"/>
          </a:p>
        </p:txBody>
      </p:sp>
      <p:sp>
        <p:nvSpPr>
          <p:cNvPr id="3" name="Subtitle 2"/>
          <p:cNvSpPr>
            <a:spLocks noGrp="1"/>
          </p:cNvSpPr>
          <p:nvPr>
            <p:ph type="subTitle" idx="1"/>
          </p:nvPr>
        </p:nvSpPr>
        <p:spPr/>
        <p:txBody>
          <a:bodyPr/>
          <a:lstStyle/>
          <a:p>
            <a:r>
              <a:rPr lang="en-US" dirty="0" smtClean="0"/>
              <a:t>IDS 521</a:t>
            </a:r>
            <a:endParaRPr lang="en-US" dirty="0"/>
          </a:p>
        </p:txBody>
      </p:sp>
    </p:spTree>
    <p:extLst>
      <p:ext uri="{BB962C8B-B14F-4D97-AF65-F5344CB8AC3E}">
        <p14:creationId xmlns:p14="http://schemas.microsoft.com/office/powerpoint/2010/main" val="27723233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Factless</a:t>
            </a:r>
            <a:r>
              <a:rPr lang="en-US" dirty="0" smtClean="0"/>
              <a:t> Fact Table for Customer/Rep Assignments</a:t>
            </a:r>
            <a:endParaRPr lang="en-US" dirty="0"/>
          </a:p>
        </p:txBody>
      </p:sp>
      <p:sp>
        <p:nvSpPr>
          <p:cNvPr id="3" name="Content Placeholder 2"/>
          <p:cNvSpPr>
            <a:spLocks noGrp="1"/>
          </p:cNvSpPr>
          <p:nvPr>
            <p:ph idx="1"/>
          </p:nvPr>
        </p:nvSpPr>
        <p:spPr>
          <a:xfrm>
            <a:off x="457200" y="1600200"/>
            <a:ext cx="8229600" cy="1786345"/>
          </a:xfrm>
        </p:spPr>
        <p:txBody>
          <a:bodyPr/>
          <a:lstStyle/>
          <a:p>
            <a:r>
              <a:rPr lang="en-US" sz="2800" dirty="0" smtClean="0"/>
              <a:t>Analyze complex assignment of sales reps to customers over time, even if no order activity has occurred. </a:t>
            </a:r>
          </a:p>
          <a:p>
            <a:endParaRPr lang="en-US" dirty="0"/>
          </a:p>
        </p:txBody>
      </p:sp>
      <p:pic>
        <p:nvPicPr>
          <p:cNvPr id="4" name="Picture 3"/>
          <p:cNvPicPr>
            <a:picLocks noChangeAspect="1"/>
          </p:cNvPicPr>
          <p:nvPr/>
        </p:nvPicPr>
        <p:blipFill>
          <a:blip r:embed="rId2"/>
          <a:stretch>
            <a:fillRect/>
          </a:stretch>
        </p:blipFill>
        <p:spPr>
          <a:xfrm>
            <a:off x="660400" y="3540698"/>
            <a:ext cx="7810500" cy="2146300"/>
          </a:xfrm>
          <a:prstGeom prst="rect">
            <a:avLst/>
          </a:prstGeom>
        </p:spPr>
      </p:pic>
    </p:spTree>
    <p:extLst>
      <p:ext uri="{BB962C8B-B14F-4D97-AF65-F5344CB8AC3E}">
        <p14:creationId xmlns:p14="http://schemas.microsoft.com/office/powerpoint/2010/main" val="31870957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 dimension</a:t>
            </a:r>
            <a:endParaRPr lang="en-US" dirty="0"/>
          </a:p>
        </p:txBody>
      </p:sp>
      <p:sp>
        <p:nvSpPr>
          <p:cNvPr id="3" name="Content Placeholder 2"/>
          <p:cNvSpPr>
            <a:spLocks noGrp="1"/>
          </p:cNvSpPr>
          <p:nvPr>
            <p:ph idx="1"/>
          </p:nvPr>
        </p:nvSpPr>
        <p:spPr>
          <a:xfrm>
            <a:off x="457200" y="1600201"/>
            <a:ext cx="8229600" cy="1254736"/>
          </a:xfrm>
        </p:spPr>
        <p:txBody>
          <a:bodyPr>
            <a:normAutofit fontScale="85000" lnSpcReduction="20000"/>
          </a:bodyPr>
          <a:lstStyle/>
          <a:p>
            <a:r>
              <a:rPr lang="en-US" dirty="0" smtClean="0"/>
              <a:t>Also known as the contract.</a:t>
            </a:r>
          </a:p>
          <a:p>
            <a:r>
              <a:rPr lang="en-US" dirty="0" smtClean="0"/>
              <a:t>When should terms, allowances, and incentives be placed in the same or different tables?</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1478494" y="3169963"/>
            <a:ext cx="3344273" cy="2851245"/>
          </a:xfrm>
          <a:prstGeom prst="rect">
            <a:avLst/>
          </a:prstGeom>
        </p:spPr>
      </p:pic>
    </p:spTree>
    <p:extLst>
      <p:ext uri="{BB962C8B-B14F-4D97-AF65-F5344CB8AC3E}">
        <p14:creationId xmlns:p14="http://schemas.microsoft.com/office/powerpoint/2010/main" val="39709070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Degenerate dimension for Order Number</a:t>
            </a:r>
            <a:endParaRPr lang="en-US" sz="3600" dirty="0"/>
          </a:p>
        </p:txBody>
      </p:sp>
      <p:sp>
        <p:nvSpPr>
          <p:cNvPr id="3" name="Content Placeholder 2"/>
          <p:cNvSpPr>
            <a:spLocks noGrp="1"/>
          </p:cNvSpPr>
          <p:nvPr>
            <p:ph idx="1"/>
          </p:nvPr>
        </p:nvSpPr>
        <p:spPr/>
        <p:txBody>
          <a:bodyPr>
            <a:normAutofit/>
          </a:bodyPr>
          <a:lstStyle/>
          <a:p>
            <a:r>
              <a:rPr lang="en-US" sz="2800" dirty="0" smtClean="0"/>
              <a:t>Link the data warehouse back to the operational databases. </a:t>
            </a:r>
          </a:p>
          <a:p>
            <a:r>
              <a:rPr lang="en-US" sz="2800" dirty="0" smtClean="0"/>
              <a:t>Group separate line items on the order; and answer questions like “How many line items on an order, on average?”</a:t>
            </a:r>
            <a:endParaRPr lang="en-US" sz="2800" dirty="0"/>
          </a:p>
        </p:txBody>
      </p:sp>
    </p:spTree>
    <p:extLst>
      <p:ext uri="{BB962C8B-B14F-4D97-AF65-F5344CB8AC3E}">
        <p14:creationId xmlns:p14="http://schemas.microsoft.com/office/powerpoint/2010/main" val="28741577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Junk dimensions for misc. flags </a:t>
            </a:r>
            <a:br>
              <a:rPr lang="en-US" dirty="0"/>
            </a:br>
            <a:endParaRPr lang="en-US" dirty="0"/>
          </a:p>
        </p:txBody>
      </p:sp>
      <p:sp>
        <p:nvSpPr>
          <p:cNvPr id="3" name="Content Placeholder 2"/>
          <p:cNvSpPr>
            <a:spLocks noGrp="1"/>
          </p:cNvSpPr>
          <p:nvPr>
            <p:ph idx="1"/>
          </p:nvPr>
        </p:nvSpPr>
        <p:spPr>
          <a:xfrm>
            <a:off x="457200" y="1600201"/>
            <a:ext cx="8229600" cy="1766656"/>
          </a:xfrm>
        </p:spPr>
        <p:txBody>
          <a:bodyPr/>
          <a:lstStyle/>
          <a:p>
            <a:r>
              <a:rPr lang="en-US" sz="2800" dirty="0" smtClean="0"/>
              <a:t>A number of miscellaneous indicators and flags; each with a small range of discrete values</a:t>
            </a:r>
          </a:p>
          <a:p>
            <a:endParaRPr lang="en-US" dirty="0"/>
          </a:p>
        </p:txBody>
      </p:sp>
      <p:pic>
        <p:nvPicPr>
          <p:cNvPr id="4" name="Picture 3"/>
          <p:cNvPicPr>
            <a:picLocks noChangeAspect="1"/>
          </p:cNvPicPr>
          <p:nvPr/>
        </p:nvPicPr>
        <p:blipFill>
          <a:blip r:embed="rId2"/>
          <a:stretch>
            <a:fillRect/>
          </a:stretch>
        </p:blipFill>
        <p:spPr>
          <a:xfrm>
            <a:off x="713183" y="3020790"/>
            <a:ext cx="7198746" cy="3225904"/>
          </a:xfrm>
          <a:prstGeom prst="rect">
            <a:avLst/>
          </a:prstGeom>
        </p:spPr>
      </p:pic>
    </p:spTree>
    <p:extLst>
      <p:ext uri="{BB962C8B-B14F-4D97-AF65-F5344CB8AC3E}">
        <p14:creationId xmlns:p14="http://schemas.microsoft.com/office/powerpoint/2010/main" val="26431191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a:t>Patterns to avoid with header and line items</a:t>
            </a:r>
            <a:br>
              <a:rPr lang="en-US" dirty="0"/>
            </a:br>
            <a:endParaRPr lang="en-US" dirty="0"/>
          </a:p>
        </p:txBody>
      </p:sp>
      <p:pic>
        <p:nvPicPr>
          <p:cNvPr id="14" name="Picture 13"/>
          <p:cNvPicPr>
            <a:picLocks noChangeAspect="1"/>
          </p:cNvPicPr>
          <p:nvPr/>
        </p:nvPicPr>
        <p:blipFill>
          <a:blip r:embed="rId3"/>
          <a:stretch>
            <a:fillRect/>
          </a:stretch>
        </p:blipFill>
        <p:spPr>
          <a:xfrm>
            <a:off x="1161767" y="1348553"/>
            <a:ext cx="6434165" cy="4532441"/>
          </a:xfrm>
          <a:prstGeom prst="rect">
            <a:avLst/>
          </a:prstGeom>
        </p:spPr>
      </p:pic>
    </p:spTree>
    <p:extLst>
      <p:ext uri="{BB962C8B-B14F-4D97-AF65-F5344CB8AC3E}">
        <p14:creationId xmlns:p14="http://schemas.microsoft.com/office/powerpoint/2010/main" val="24403418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header/line pattern to avoid</a:t>
            </a:r>
            <a:endParaRPr lang="en-US" dirty="0"/>
          </a:p>
        </p:txBody>
      </p:sp>
      <p:pic>
        <p:nvPicPr>
          <p:cNvPr id="7" name="Picture 6"/>
          <p:cNvPicPr>
            <a:picLocks noChangeAspect="1"/>
          </p:cNvPicPr>
          <p:nvPr/>
        </p:nvPicPr>
        <p:blipFill>
          <a:blip r:embed="rId3"/>
          <a:stretch>
            <a:fillRect/>
          </a:stretch>
        </p:blipFill>
        <p:spPr>
          <a:xfrm>
            <a:off x="1491664" y="1417638"/>
            <a:ext cx="6848838" cy="4093093"/>
          </a:xfrm>
          <a:prstGeom prst="rect">
            <a:avLst/>
          </a:prstGeom>
        </p:spPr>
      </p:pic>
    </p:spTree>
    <p:extLst>
      <p:ext uri="{BB962C8B-B14F-4D97-AF65-F5344CB8AC3E}">
        <p14:creationId xmlns:p14="http://schemas.microsoft.com/office/powerpoint/2010/main" val="505004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currencies</a:t>
            </a:r>
            <a:endParaRPr lang="en-US" dirty="0"/>
          </a:p>
        </p:txBody>
      </p:sp>
      <p:pic>
        <p:nvPicPr>
          <p:cNvPr id="4" name="Content Placeholder 3"/>
          <p:cNvPicPr>
            <a:picLocks noGrp="1" noChangeAspect="1"/>
          </p:cNvPicPr>
          <p:nvPr>
            <p:ph idx="1"/>
          </p:nvPr>
        </p:nvPicPr>
        <p:blipFill>
          <a:blip r:embed="rId3"/>
          <a:srcRect l="1343" r="1343"/>
          <a:stretch>
            <a:fillRect/>
          </a:stretch>
        </p:blipFill>
        <p:spPr>
          <a:xfrm>
            <a:off x="147682" y="1248858"/>
            <a:ext cx="6372395" cy="3504572"/>
          </a:xfrm>
        </p:spPr>
      </p:pic>
      <p:pic>
        <p:nvPicPr>
          <p:cNvPr id="6" name="Picture 5"/>
          <p:cNvPicPr>
            <a:picLocks noChangeAspect="1"/>
          </p:cNvPicPr>
          <p:nvPr/>
        </p:nvPicPr>
        <p:blipFill>
          <a:blip r:embed="rId4"/>
          <a:stretch>
            <a:fillRect/>
          </a:stretch>
        </p:blipFill>
        <p:spPr>
          <a:xfrm>
            <a:off x="6120191" y="5105092"/>
            <a:ext cx="2743594" cy="1327064"/>
          </a:xfrm>
          <a:prstGeom prst="rect">
            <a:avLst/>
          </a:prstGeom>
        </p:spPr>
      </p:pic>
    </p:spTree>
    <p:extLst>
      <p:ext uri="{BB962C8B-B14F-4D97-AF65-F5344CB8AC3E}">
        <p14:creationId xmlns:p14="http://schemas.microsoft.com/office/powerpoint/2010/main" val="24533735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Transaction facts at different levels of granularity</a:t>
            </a:r>
            <a:endParaRPr lang="en-US" dirty="0"/>
          </a:p>
        </p:txBody>
      </p:sp>
      <p:pic>
        <p:nvPicPr>
          <p:cNvPr id="4" name="Picture 3"/>
          <p:cNvPicPr>
            <a:picLocks noChangeAspect="1"/>
          </p:cNvPicPr>
          <p:nvPr/>
        </p:nvPicPr>
        <p:blipFill>
          <a:blip r:embed="rId3"/>
          <a:stretch>
            <a:fillRect/>
          </a:stretch>
        </p:blipFill>
        <p:spPr>
          <a:xfrm>
            <a:off x="914400" y="1600200"/>
            <a:ext cx="7315200" cy="3644900"/>
          </a:xfrm>
          <a:prstGeom prst="rect">
            <a:avLst/>
          </a:prstGeom>
        </p:spPr>
      </p:pic>
    </p:spTree>
    <p:extLst>
      <p:ext uri="{BB962C8B-B14F-4D97-AF65-F5344CB8AC3E}">
        <p14:creationId xmlns:p14="http://schemas.microsoft.com/office/powerpoint/2010/main" val="39172587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a:t>Invoicing transaction schema with profit &amp; loss facts</a:t>
            </a:r>
            <a:br>
              <a:rPr lang="en-US" dirty="0"/>
            </a:br>
            <a:endParaRPr lang="en-US" dirty="0"/>
          </a:p>
        </p:txBody>
      </p:sp>
      <p:pic>
        <p:nvPicPr>
          <p:cNvPr id="6" name="Picture 5"/>
          <p:cNvPicPr>
            <a:picLocks noChangeAspect="1"/>
          </p:cNvPicPr>
          <p:nvPr/>
        </p:nvPicPr>
        <p:blipFill>
          <a:blip r:embed="rId3"/>
          <a:stretch>
            <a:fillRect/>
          </a:stretch>
        </p:blipFill>
        <p:spPr>
          <a:xfrm>
            <a:off x="1897528" y="1473700"/>
            <a:ext cx="6255871" cy="4558800"/>
          </a:xfrm>
          <a:prstGeom prst="rect">
            <a:avLst/>
          </a:prstGeom>
        </p:spPr>
      </p:pic>
    </p:spTree>
    <p:extLst>
      <p:ext uri="{BB962C8B-B14F-4D97-AF65-F5344CB8AC3E}">
        <p14:creationId xmlns:p14="http://schemas.microsoft.com/office/powerpoint/2010/main" val="36547998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a:t>
            </a:r>
            <a:endParaRPr lang="en-US" dirty="0"/>
          </a:p>
        </p:txBody>
      </p:sp>
      <p:pic>
        <p:nvPicPr>
          <p:cNvPr id="4" name="Picture 3"/>
          <p:cNvPicPr>
            <a:picLocks noChangeAspect="1"/>
          </p:cNvPicPr>
          <p:nvPr/>
        </p:nvPicPr>
        <p:blipFill>
          <a:blip r:embed="rId3"/>
          <a:stretch>
            <a:fillRect/>
          </a:stretch>
        </p:blipFill>
        <p:spPr>
          <a:xfrm>
            <a:off x="1866900" y="1754414"/>
            <a:ext cx="5410200" cy="4292600"/>
          </a:xfrm>
          <a:prstGeom prst="rect">
            <a:avLst/>
          </a:prstGeom>
        </p:spPr>
      </p:pic>
    </p:spTree>
    <p:extLst>
      <p:ext uri="{BB962C8B-B14F-4D97-AF65-F5344CB8AC3E}">
        <p14:creationId xmlns:p14="http://schemas.microsoft.com/office/powerpoint/2010/main" val="5922816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in this chapter</a:t>
            </a:r>
            <a:endParaRPr lang="en-US" dirty="0"/>
          </a:p>
        </p:txBody>
      </p:sp>
      <p:sp>
        <p:nvSpPr>
          <p:cNvPr id="3" name="Content Placeholder 2"/>
          <p:cNvSpPr>
            <a:spLocks noGrp="1"/>
          </p:cNvSpPr>
          <p:nvPr>
            <p:ph idx="1"/>
          </p:nvPr>
        </p:nvSpPr>
        <p:spPr/>
        <p:txBody>
          <a:bodyPr>
            <a:normAutofit fontScale="62500" lnSpcReduction="20000"/>
          </a:bodyPr>
          <a:lstStyle/>
          <a:p>
            <a:r>
              <a:rPr lang="en-US" sz="2800" dirty="0" smtClean="0"/>
              <a:t>Orders transaction schema</a:t>
            </a:r>
          </a:p>
          <a:p>
            <a:endParaRPr lang="en-US" sz="2800" dirty="0" smtClean="0"/>
          </a:p>
          <a:p>
            <a:r>
              <a:rPr lang="en-US" sz="2800" dirty="0" smtClean="0"/>
              <a:t>Fact table normalization</a:t>
            </a:r>
          </a:p>
          <a:p>
            <a:endParaRPr lang="en-US" sz="2800" dirty="0" smtClean="0"/>
          </a:p>
          <a:p>
            <a:r>
              <a:rPr lang="en-US" sz="2800" dirty="0" smtClean="0"/>
              <a:t>Role-playing dimensions</a:t>
            </a:r>
          </a:p>
          <a:p>
            <a:endParaRPr lang="en-US" sz="2800" dirty="0" smtClean="0"/>
          </a:p>
          <a:p>
            <a:r>
              <a:rPr lang="en-US" sz="2800" dirty="0" smtClean="0"/>
              <a:t>Factors to determine single or multiple dimensions</a:t>
            </a:r>
          </a:p>
          <a:p>
            <a:endParaRPr lang="en-US" sz="2800" dirty="0" smtClean="0"/>
          </a:p>
          <a:p>
            <a:r>
              <a:rPr lang="en-US" sz="2800" dirty="0" smtClean="0"/>
              <a:t>Junk dimensions for misc. flags </a:t>
            </a:r>
          </a:p>
          <a:p>
            <a:endParaRPr lang="en-US" sz="2800" dirty="0" smtClean="0"/>
          </a:p>
          <a:p>
            <a:r>
              <a:rPr lang="en-US" sz="2800" dirty="0" smtClean="0"/>
              <a:t>Patterns to avoid with header and line items</a:t>
            </a:r>
          </a:p>
          <a:p>
            <a:endParaRPr lang="en-US" sz="2800" dirty="0" smtClean="0"/>
          </a:p>
          <a:p>
            <a:r>
              <a:rPr lang="en-US" sz="2800" dirty="0" smtClean="0"/>
              <a:t>Invoicing transaction schema with profit &amp; loss facts</a:t>
            </a:r>
          </a:p>
          <a:p>
            <a:endParaRPr lang="en-US" sz="2800" dirty="0" smtClean="0"/>
          </a:p>
          <a:p>
            <a:r>
              <a:rPr lang="en-US" sz="2800" dirty="0" smtClean="0"/>
              <a:t>Audit dimension</a:t>
            </a:r>
          </a:p>
        </p:txBody>
      </p:sp>
    </p:spTree>
    <p:extLst>
      <p:ext uri="{BB962C8B-B14F-4D97-AF65-F5344CB8AC3E}">
        <p14:creationId xmlns:p14="http://schemas.microsoft.com/office/powerpoint/2010/main" val="32607707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Audit dimension</a:t>
            </a:r>
            <a:br>
              <a:rPr lang="en-US" dirty="0"/>
            </a:br>
            <a:endParaRPr lang="en-US" dirty="0"/>
          </a:p>
        </p:txBody>
      </p:sp>
      <p:pic>
        <p:nvPicPr>
          <p:cNvPr id="4" name="Content Placeholder 3"/>
          <p:cNvPicPr>
            <a:picLocks noGrp="1" noChangeAspect="1"/>
          </p:cNvPicPr>
          <p:nvPr>
            <p:ph idx="1"/>
          </p:nvPr>
        </p:nvPicPr>
        <p:blipFill>
          <a:blip r:embed="rId3"/>
          <a:srcRect t="4502" b="4502"/>
          <a:stretch>
            <a:fillRect/>
          </a:stretch>
        </p:blipFill>
        <p:spPr>
          <a:xfrm>
            <a:off x="1791878" y="1738129"/>
            <a:ext cx="5959599" cy="3277550"/>
          </a:xfrm>
        </p:spPr>
      </p:pic>
    </p:spTree>
    <p:extLst>
      <p:ext uri="{BB962C8B-B14F-4D97-AF65-F5344CB8AC3E}">
        <p14:creationId xmlns:p14="http://schemas.microsoft.com/office/powerpoint/2010/main" val="16678844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Audit dimension attribute on a standard report</a:t>
            </a:r>
            <a:endParaRPr lang="en-US" dirty="0"/>
          </a:p>
        </p:txBody>
      </p:sp>
      <p:pic>
        <p:nvPicPr>
          <p:cNvPr id="5" name="Picture 4"/>
          <p:cNvPicPr>
            <a:picLocks noChangeAspect="1"/>
          </p:cNvPicPr>
          <p:nvPr/>
        </p:nvPicPr>
        <p:blipFill>
          <a:blip r:embed="rId2"/>
          <a:stretch>
            <a:fillRect/>
          </a:stretch>
        </p:blipFill>
        <p:spPr>
          <a:xfrm>
            <a:off x="1466977" y="1926073"/>
            <a:ext cx="6272501" cy="3484723"/>
          </a:xfrm>
          <a:prstGeom prst="rect">
            <a:avLst/>
          </a:prstGeom>
        </p:spPr>
      </p:pic>
    </p:spTree>
    <p:extLst>
      <p:ext uri="{BB962C8B-B14F-4D97-AF65-F5344CB8AC3E}">
        <p14:creationId xmlns:p14="http://schemas.microsoft.com/office/powerpoint/2010/main" val="23152161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Accumulating snapshot for order fulfillment</a:t>
            </a:r>
            <a:endParaRPr lang="en-US" dirty="0"/>
          </a:p>
        </p:txBody>
      </p:sp>
      <p:pic>
        <p:nvPicPr>
          <p:cNvPr id="3" name="Picture 2"/>
          <p:cNvPicPr>
            <a:picLocks noChangeAspect="1"/>
          </p:cNvPicPr>
          <p:nvPr/>
        </p:nvPicPr>
        <p:blipFill>
          <a:blip r:embed="rId3"/>
          <a:stretch>
            <a:fillRect/>
          </a:stretch>
        </p:blipFill>
        <p:spPr>
          <a:xfrm>
            <a:off x="660400" y="2616200"/>
            <a:ext cx="7810500" cy="1625600"/>
          </a:xfrm>
          <a:prstGeom prst="rect">
            <a:avLst/>
          </a:prstGeom>
        </p:spPr>
      </p:pic>
    </p:spTree>
    <p:extLst>
      <p:ext uri="{BB962C8B-B14F-4D97-AF65-F5344CB8AC3E}">
        <p14:creationId xmlns:p14="http://schemas.microsoft.com/office/powerpoint/2010/main" val="29810173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fulfillment accumulating snapshot fact table</a:t>
            </a:r>
            <a:endParaRPr lang="en-US" dirty="0"/>
          </a:p>
        </p:txBody>
      </p:sp>
      <p:pic>
        <p:nvPicPr>
          <p:cNvPr id="6" name="Picture 5"/>
          <p:cNvPicPr>
            <a:picLocks noChangeAspect="1"/>
          </p:cNvPicPr>
          <p:nvPr/>
        </p:nvPicPr>
        <p:blipFill>
          <a:blip r:embed="rId2"/>
          <a:stretch>
            <a:fillRect/>
          </a:stretch>
        </p:blipFill>
        <p:spPr>
          <a:xfrm>
            <a:off x="2153949" y="1575137"/>
            <a:ext cx="4575844" cy="4800477"/>
          </a:xfrm>
          <a:prstGeom prst="rect">
            <a:avLst/>
          </a:prstGeom>
        </p:spPr>
      </p:pic>
    </p:spTree>
    <p:extLst>
      <p:ext uri="{BB962C8B-B14F-4D97-AF65-F5344CB8AC3E}">
        <p14:creationId xmlns:p14="http://schemas.microsoft.com/office/powerpoint/2010/main" val="25886087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Order management bus matrix</a:t>
            </a:r>
            <a:endParaRPr lang="en-US" dirty="0"/>
          </a:p>
        </p:txBody>
      </p:sp>
      <p:pic>
        <p:nvPicPr>
          <p:cNvPr id="3" name="Picture 2"/>
          <p:cNvPicPr>
            <a:picLocks noChangeAspect="1"/>
          </p:cNvPicPr>
          <p:nvPr/>
        </p:nvPicPr>
        <p:blipFill>
          <a:blip r:embed="rId3"/>
          <a:stretch>
            <a:fillRect/>
          </a:stretch>
        </p:blipFill>
        <p:spPr>
          <a:xfrm>
            <a:off x="1130300" y="1219200"/>
            <a:ext cx="6883400" cy="4406900"/>
          </a:xfrm>
          <a:prstGeom prst="rect">
            <a:avLst/>
          </a:prstGeom>
        </p:spPr>
      </p:pic>
    </p:spTree>
    <p:extLst>
      <p:ext uri="{BB962C8B-B14F-4D97-AF65-F5344CB8AC3E}">
        <p14:creationId xmlns:p14="http://schemas.microsoft.com/office/powerpoint/2010/main" val="2340292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Orders transaction schema</a:t>
            </a:r>
            <a:br>
              <a:rPr lang="en-US" dirty="0"/>
            </a:br>
            <a:endParaRPr lang="en-US" dirty="0"/>
          </a:p>
        </p:txBody>
      </p:sp>
      <p:pic>
        <p:nvPicPr>
          <p:cNvPr id="5" name="Picture 4"/>
          <p:cNvPicPr>
            <a:picLocks noChangeAspect="1"/>
          </p:cNvPicPr>
          <p:nvPr/>
        </p:nvPicPr>
        <p:blipFill>
          <a:blip r:embed="rId3"/>
          <a:stretch>
            <a:fillRect/>
          </a:stretch>
        </p:blipFill>
        <p:spPr>
          <a:xfrm>
            <a:off x="1130300" y="1981200"/>
            <a:ext cx="6870700" cy="2882900"/>
          </a:xfrm>
          <a:prstGeom prst="rect">
            <a:avLst/>
          </a:prstGeom>
        </p:spPr>
      </p:pic>
    </p:spTree>
    <p:extLst>
      <p:ext uri="{BB962C8B-B14F-4D97-AF65-F5344CB8AC3E}">
        <p14:creationId xmlns:p14="http://schemas.microsoft.com/office/powerpoint/2010/main" val="7786529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Fact table </a:t>
            </a:r>
            <a:r>
              <a:rPr lang="en-US" dirty="0" smtClean="0"/>
              <a:t>normalization</a:t>
            </a:r>
            <a:endParaRPr lang="en-US" dirty="0"/>
          </a:p>
        </p:txBody>
      </p:sp>
      <p:sp>
        <p:nvSpPr>
          <p:cNvPr id="3" name="Content Placeholder 2"/>
          <p:cNvSpPr>
            <a:spLocks noGrp="1"/>
          </p:cNvSpPr>
          <p:nvPr>
            <p:ph idx="1"/>
          </p:nvPr>
        </p:nvSpPr>
        <p:spPr/>
        <p:txBody>
          <a:bodyPr>
            <a:normAutofit/>
          </a:bodyPr>
          <a:lstStyle/>
          <a:p>
            <a:r>
              <a:rPr lang="en-US" sz="2400" dirty="0" smtClean="0"/>
              <a:t>What would it mean to normalize facts by a measurement type dimension?</a:t>
            </a:r>
          </a:p>
          <a:p>
            <a:endParaRPr lang="en-US" sz="2400" dirty="0" smtClean="0"/>
          </a:p>
          <a:p>
            <a:r>
              <a:rPr lang="en-US" sz="2400" dirty="0" smtClean="0"/>
              <a:t>Suppose you started with 10 million order line fact table rows, each with six keys and four facts. If fact rows were normalized, how many fact rows would result?</a:t>
            </a:r>
          </a:p>
          <a:p>
            <a:endParaRPr lang="en-US" sz="2400" dirty="0" smtClean="0"/>
          </a:p>
          <a:p>
            <a:r>
              <a:rPr lang="en-US" sz="2400" dirty="0" smtClean="0"/>
              <a:t>What if you need to do arithmetic functions between facts? Is it easier with facts in the same row or with normalized facts?</a:t>
            </a:r>
            <a:endParaRPr lang="en-US" sz="2400" dirty="0"/>
          </a:p>
        </p:txBody>
      </p:sp>
    </p:spTree>
    <p:extLst>
      <p:ext uri="{BB962C8B-B14F-4D97-AF65-F5344CB8AC3E}">
        <p14:creationId xmlns:p14="http://schemas.microsoft.com/office/powerpoint/2010/main" val="27268707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Role-playing dimensions</a:t>
            </a:r>
            <a:br>
              <a:rPr lang="en-US" dirty="0"/>
            </a:br>
            <a:endParaRPr lang="en-US" dirty="0"/>
          </a:p>
        </p:txBody>
      </p:sp>
      <p:pic>
        <p:nvPicPr>
          <p:cNvPr id="5" name="Picture 4"/>
          <p:cNvPicPr>
            <a:picLocks noChangeAspect="1"/>
          </p:cNvPicPr>
          <p:nvPr/>
        </p:nvPicPr>
        <p:blipFill rotWithShape="1">
          <a:blip r:embed="rId3"/>
          <a:srcRect l="-2478" r="3707"/>
          <a:stretch/>
        </p:blipFill>
        <p:spPr>
          <a:xfrm>
            <a:off x="640080" y="1511300"/>
            <a:ext cx="7388352" cy="3822700"/>
          </a:xfrm>
          <a:prstGeom prst="rect">
            <a:avLst/>
          </a:prstGeom>
        </p:spPr>
      </p:pic>
    </p:spTree>
    <p:extLst>
      <p:ext uri="{BB962C8B-B14F-4D97-AF65-F5344CB8AC3E}">
        <p14:creationId xmlns:p14="http://schemas.microsoft.com/office/powerpoint/2010/main" val="29215197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view in SQL	</a:t>
            </a:r>
            <a:endParaRPr lang="en-US" dirty="0"/>
          </a:p>
        </p:txBody>
      </p:sp>
      <p:sp>
        <p:nvSpPr>
          <p:cNvPr id="4" name="Content Placeholder 3"/>
          <p:cNvSpPr>
            <a:spLocks noGrp="1"/>
          </p:cNvSpPr>
          <p:nvPr>
            <p:ph idx="1"/>
          </p:nvPr>
        </p:nvSpPr>
        <p:spPr/>
        <p:txBody>
          <a:bodyPr>
            <a:normAutofit/>
          </a:bodyPr>
          <a:lstStyle/>
          <a:p>
            <a:pPr marL="0" indent="0">
              <a:buNone/>
            </a:pPr>
            <a:r>
              <a:rPr lang="en-US" sz="2800" dirty="0" smtClean="0"/>
              <a:t>create view </a:t>
            </a:r>
            <a:r>
              <a:rPr lang="en-US" sz="2800" dirty="0" err="1" smtClean="0"/>
              <a:t>order_date</a:t>
            </a:r>
            <a:endParaRPr lang="en-US" sz="2800" dirty="0" smtClean="0"/>
          </a:p>
          <a:p>
            <a:pPr marL="0" indent="0">
              <a:buNone/>
            </a:pPr>
            <a:r>
              <a:rPr lang="en-US" sz="2800" dirty="0"/>
              <a:t>	</a:t>
            </a:r>
            <a:r>
              <a:rPr lang="en-US" sz="2800" dirty="0" smtClean="0"/>
              <a:t>(</a:t>
            </a:r>
            <a:r>
              <a:rPr lang="en-US" sz="2800" dirty="0" err="1" smtClean="0"/>
              <a:t>order_date_key</a:t>
            </a:r>
            <a:r>
              <a:rPr lang="en-US" sz="2800" dirty="0" smtClean="0"/>
              <a:t>, </a:t>
            </a:r>
            <a:r>
              <a:rPr lang="en-US" sz="2800" dirty="0" err="1" smtClean="0"/>
              <a:t>order_day_of_week</a:t>
            </a:r>
            <a:r>
              <a:rPr lang="en-US" sz="2800" dirty="0" smtClean="0"/>
              <a:t>,       </a:t>
            </a:r>
            <a:r>
              <a:rPr lang="en-US" sz="2800" dirty="0" err="1" smtClean="0"/>
              <a:t>order_month</a:t>
            </a:r>
            <a:r>
              <a:rPr lang="en-US" sz="2800" dirty="0" smtClean="0"/>
              <a:t>, …) as </a:t>
            </a:r>
          </a:p>
          <a:p>
            <a:pPr marL="0" indent="0">
              <a:buNone/>
            </a:pPr>
            <a:r>
              <a:rPr lang="en-US" sz="2800" dirty="0"/>
              <a:t> </a:t>
            </a:r>
            <a:r>
              <a:rPr lang="en-US" sz="2800" dirty="0" smtClean="0"/>
              <a:t>    Select </a:t>
            </a:r>
            <a:r>
              <a:rPr lang="en-US" sz="2800" dirty="0" err="1" smtClean="0"/>
              <a:t>date_key</a:t>
            </a:r>
            <a:r>
              <a:rPr lang="en-US" sz="2800" dirty="0" smtClean="0"/>
              <a:t>, </a:t>
            </a:r>
            <a:r>
              <a:rPr lang="en-US" sz="2800" dirty="0" err="1" smtClean="0"/>
              <a:t>day_of_week</a:t>
            </a:r>
            <a:r>
              <a:rPr lang="en-US" sz="2800" dirty="0" smtClean="0"/>
              <a:t>, month, …</a:t>
            </a:r>
          </a:p>
          <a:p>
            <a:pPr marL="0" indent="0">
              <a:buNone/>
            </a:pPr>
            <a:r>
              <a:rPr lang="en-US" sz="2800" dirty="0"/>
              <a:t>	</a:t>
            </a:r>
            <a:r>
              <a:rPr lang="en-US" sz="2800" dirty="0" smtClean="0"/>
              <a:t>from Date</a:t>
            </a:r>
            <a:endParaRPr lang="en-US" sz="2800" dirty="0"/>
          </a:p>
        </p:txBody>
      </p:sp>
    </p:spTree>
    <p:extLst>
      <p:ext uri="{BB962C8B-B14F-4D97-AF65-F5344CB8AC3E}">
        <p14:creationId xmlns:p14="http://schemas.microsoft.com/office/powerpoint/2010/main" val="3520262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smtClean="0"/>
              <a:t>Single </a:t>
            </a:r>
            <a:r>
              <a:rPr lang="en-US" dirty="0"/>
              <a:t>or multiple dimensions</a:t>
            </a:r>
            <a:br>
              <a:rPr lang="en-US" dirty="0"/>
            </a:br>
            <a:endParaRPr lang="en-US" dirty="0"/>
          </a:p>
        </p:txBody>
      </p:sp>
      <p:sp>
        <p:nvSpPr>
          <p:cNvPr id="3" name="Content Placeholder 2"/>
          <p:cNvSpPr>
            <a:spLocks noGrp="1"/>
          </p:cNvSpPr>
          <p:nvPr>
            <p:ph idx="1"/>
          </p:nvPr>
        </p:nvSpPr>
        <p:spPr/>
        <p:txBody>
          <a:bodyPr/>
          <a:lstStyle/>
          <a:p>
            <a:r>
              <a:rPr lang="en-US" dirty="0" smtClean="0"/>
              <a:t>Suppose that you want to assign a sales representative to customers. </a:t>
            </a:r>
            <a:endParaRPr lang="en-US" dirty="0"/>
          </a:p>
          <a:p>
            <a:pPr lvl="1"/>
            <a:r>
              <a:rPr lang="en-US" dirty="0" smtClean="0"/>
              <a:t>Should this </a:t>
            </a:r>
            <a:r>
              <a:rPr lang="en-US" dirty="0" smtClean="0"/>
              <a:t>be </a:t>
            </a:r>
            <a:r>
              <a:rPr lang="en-US" dirty="0" smtClean="0"/>
              <a:t>modeled as a separate dimension, or added to the customer dimension?</a:t>
            </a:r>
            <a:endParaRPr lang="en-US" dirty="0"/>
          </a:p>
        </p:txBody>
      </p:sp>
    </p:spTree>
    <p:extLst>
      <p:ext uri="{BB962C8B-B14F-4D97-AF65-F5344CB8AC3E}">
        <p14:creationId xmlns:p14="http://schemas.microsoft.com/office/powerpoint/2010/main" val="7647571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dirty="0" smtClean="0"/>
              <a:t>Factors to determine single </a:t>
            </a:r>
            <a:r>
              <a:rPr lang="en-US" dirty="0"/>
              <a:t>or multiple dimensions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Is the one-to-one or many-to-one relationship actually a many-to-many?</a:t>
            </a:r>
          </a:p>
          <a:p>
            <a:endParaRPr lang="en-US" sz="2800" dirty="0" smtClean="0"/>
          </a:p>
          <a:p>
            <a:r>
              <a:rPr lang="en-US" sz="2800" dirty="0" smtClean="0"/>
              <a:t>Does the sales rep and customer relationship vary over time or under influence of another dimension?</a:t>
            </a:r>
          </a:p>
          <a:p>
            <a:endParaRPr lang="en-US" sz="2800" dirty="0" smtClean="0"/>
          </a:p>
          <a:p>
            <a:r>
              <a:rPr lang="en-US" sz="2800" dirty="0" smtClean="0"/>
              <a:t>Is the customer dimension extremely large?</a:t>
            </a:r>
          </a:p>
          <a:p>
            <a:endParaRPr lang="en-US" sz="2800" dirty="0" smtClean="0"/>
          </a:p>
          <a:p>
            <a:r>
              <a:rPr lang="en-US" sz="2800" dirty="0" smtClean="0"/>
              <a:t>Do the sales rep and customer dimensions participate independently in other fact tables?</a:t>
            </a:r>
          </a:p>
          <a:p>
            <a:endParaRPr lang="en-US" sz="2800" dirty="0" smtClean="0"/>
          </a:p>
          <a:p>
            <a:r>
              <a:rPr lang="en-US" sz="2800" dirty="0" smtClean="0"/>
              <a:t>Does the business think about the sales rep and customer as separate things?</a:t>
            </a:r>
            <a:endParaRPr lang="en-US" sz="2800" dirty="0"/>
          </a:p>
        </p:txBody>
      </p:sp>
    </p:spTree>
    <p:extLst>
      <p:ext uri="{BB962C8B-B14F-4D97-AF65-F5344CB8AC3E}">
        <p14:creationId xmlns:p14="http://schemas.microsoft.com/office/powerpoint/2010/main" val="24879984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331</TotalTime>
  <Words>1009</Words>
  <Application>Microsoft Macintosh PowerPoint</Application>
  <PresentationFormat>On-screen Show (4:3)</PresentationFormat>
  <Paragraphs>96</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 5 Order Management from Kimball and Ross</vt:lpstr>
      <vt:lpstr>Key concepts in this chapter</vt:lpstr>
      <vt:lpstr>Order management bus matrix</vt:lpstr>
      <vt:lpstr>Orders transaction schema </vt:lpstr>
      <vt:lpstr>Fact table normalization</vt:lpstr>
      <vt:lpstr>Role-playing dimensions </vt:lpstr>
      <vt:lpstr>creating a view in SQL </vt:lpstr>
      <vt:lpstr>Single or multiple dimensions </vt:lpstr>
      <vt:lpstr>Factors to determine single or multiple dimensions </vt:lpstr>
      <vt:lpstr>Factless Fact Table for Customer/Rep Assignments</vt:lpstr>
      <vt:lpstr>Deal dimension</vt:lpstr>
      <vt:lpstr>Degenerate dimension for Order Number</vt:lpstr>
      <vt:lpstr>Junk dimensions for misc. flags  </vt:lpstr>
      <vt:lpstr>Patterns to avoid with header and line items </vt:lpstr>
      <vt:lpstr>Another header/line pattern to avoid</vt:lpstr>
      <vt:lpstr>Multiple currencies</vt:lpstr>
      <vt:lpstr>Transaction facts at different levels of granularity</vt:lpstr>
      <vt:lpstr>Invoicing transaction schema with profit &amp; loss facts </vt:lpstr>
      <vt:lpstr>Service level</vt:lpstr>
      <vt:lpstr>Audit dimension </vt:lpstr>
      <vt:lpstr>Audit dimension attribute on a standard report</vt:lpstr>
      <vt:lpstr>Accumulating snapshot for order fulfillment</vt:lpstr>
      <vt:lpstr>Order fulfillment accumulating snapshot fact table</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5 Order Management from Kimball and Ross</dc:title>
  <dc:creator>Ali Tafti</dc:creator>
  <cp:lastModifiedBy>Ali Tafti</cp:lastModifiedBy>
  <cp:revision>91</cp:revision>
  <dcterms:created xsi:type="dcterms:W3CDTF">2014-02-22T02:08:36Z</dcterms:created>
  <dcterms:modified xsi:type="dcterms:W3CDTF">2014-02-22T15:05:59Z</dcterms:modified>
</cp:coreProperties>
</file>