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94" r:id="rId5"/>
    <p:sldId id="295" r:id="rId6"/>
    <p:sldId id="259" r:id="rId7"/>
    <p:sldId id="277" r:id="rId8"/>
    <p:sldId id="263" r:id="rId9"/>
    <p:sldId id="278" r:id="rId10"/>
    <p:sldId id="279" r:id="rId11"/>
    <p:sldId id="280" r:id="rId12"/>
    <p:sldId id="264" r:id="rId13"/>
    <p:sldId id="281" r:id="rId14"/>
    <p:sldId id="260" r:id="rId15"/>
    <p:sldId id="282" r:id="rId16"/>
    <p:sldId id="265" r:id="rId17"/>
    <p:sldId id="283" r:id="rId18"/>
    <p:sldId id="266" r:id="rId19"/>
    <p:sldId id="267" r:id="rId20"/>
    <p:sldId id="284" r:id="rId21"/>
    <p:sldId id="268" r:id="rId22"/>
    <p:sldId id="269" r:id="rId23"/>
    <p:sldId id="285" r:id="rId24"/>
    <p:sldId id="270" r:id="rId25"/>
    <p:sldId id="271" r:id="rId26"/>
    <p:sldId id="286" r:id="rId27"/>
    <p:sldId id="272" r:id="rId28"/>
    <p:sldId id="287" r:id="rId29"/>
    <p:sldId id="261" r:id="rId30"/>
    <p:sldId id="288" r:id="rId31"/>
    <p:sldId id="289" r:id="rId32"/>
    <p:sldId id="273" r:id="rId33"/>
    <p:sldId id="290" r:id="rId34"/>
    <p:sldId id="291" r:id="rId35"/>
    <p:sldId id="274" r:id="rId36"/>
    <p:sldId id="275" r:id="rId37"/>
    <p:sldId id="292" r:id="rId38"/>
    <p:sldId id="276" r:id="rId39"/>
    <p:sldId id="262" r:id="rId40"/>
    <p:sldId id="293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-104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A99EE-FCB2-4A4B-AD8B-C2748E80684F}" type="datetimeFigureOut">
              <a:rPr lang="en-US" smtClean="0"/>
              <a:t>2/22/14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387E1-D11E-4C4C-80AD-F276AA36E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82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Delivers</a:t>
            </a:r>
            <a:r>
              <a:rPr lang="en-US" baseline="0" dirty="0" smtClean="0"/>
              <a:t> the same functionality </a:t>
            </a:r>
            <a:r>
              <a:rPr lang="en-US" baseline="0" smtClean="0"/>
              <a:t>as type 6.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387E1-D11E-4C4C-80AD-F276AA36E41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2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98C-6CD7-2147-84FD-D6CBC78759F3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871-8BEF-C94B-AFA2-6D4CA375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2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98C-6CD7-2147-84FD-D6CBC78759F3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871-8BEF-C94B-AFA2-6D4CA375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98C-6CD7-2147-84FD-D6CBC78759F3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871-8BEF-C94B-AFA2-6D4CA375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5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98C-6CD7-2147-84FD-D6CBC78759F3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871-8BEF-C94B-AFA2-6D4CA375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5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98C-6CD7-2147-84FD-D6CBC78759F3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871-8BEF-C94B-AFA2-6D4CA375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98C-6CD7-2147-84FD-D6CBC78759F3}" type="datetimeFigureOut">
              <a:rPr lang="en-US" smtClean="0"/>
              <a:t>2/22/14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871-8BEF-C94B-AFA2-6D4CA375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5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98C-6CD7-2147-84FD-D6CBC78759F3}" type="datetimeFigureOut">
              <a:rPr lang="en-US" smtClean="0"/>
              <a:t>2/22/14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871-8BEF-C94B-AFA2-6D4CA375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5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98C-6CD7-2147-84FD-D6CBC78759F3}" type="datetimeFigureOut">
              <a:rPr lang="en-US" smtClean="0"/>
              <a:t>2/22/14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871-8BEF-C94B-AFA2-6D4CA375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98C-6CD7-2147-84FD-D6CBC78759F3}" type="datetimeFigureOut">
              <a:rPr lang="en-US" smtClean="0"/>
              <a:t>2/22/14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871-8BEF-C94B-AFA2-6D4CA375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9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98C-6CD7-2147-84FD-D6CBC78759F3}" type="datetimeFigureOut">
              <a:rPr lang="en-US" smtClean="0"/>
              <a:t>2/22/14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871-8BEF-C94B-AFA2-6D4CA375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9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98C-6CD7-2147-84FD-D6CBC78759F3}" type="datetimeFigureOut">
              <a:rPr lang="en-US" smtClean="0"/>
              <a:t>2/22/14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871-8BEF-C94B-AFA2-6D4CA375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4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A798C-6CD7-2147-84FD-D6CBC78759F3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3E871-8BEF-C94B-AFA2-6D4CA375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Ch. 5 Procurement</a:t>
            </a:r>
            <a:br>
              <a:rPr lang="en-US" dirty="0" smtClean="0"/>
            </a:br>
            <a:r>
              <a:rPr lang="en-US" sz="2400" b="1" dirty="0" smtClean="0"/>
              <a:t>from Kimball and Ross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IDS 521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55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689100"/>
            <a:ext cx="6934200" cy="34671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Sample bus matrix rows for procurement processes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607443" y="4839896"/>
            <a:ext cx="6431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“Multiple fact tables enable richer, more descriptive dimensions and attributes”</a:t>
            </a:r>
          </a:p>
          <a:p>
            <a:endParaRPr lang="en-US" dirty="0"/>
          </a:p>
          <a:p>
            <a:r>
              <a:rPr lang="en-US" dirty="0" smtClean="0"/>
              <a:t>Easier ETL processing: Loading separate source systems </a:t>
            </a:r>
            <a:r>
              <a:rPr lang="en-US" dirty="0" smtClean="0">
                <a:sym typeface="Wingdings"/>
              </a:rPr>
              <a:t>into separate fact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Multiple fact tables for procurement processes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24" y="1214754"/>
            <a:ext cx="3581669" cy="545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58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Complementary Procurement Snapshot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Accumulating snapshot models processes with well-defined milestones.</a:t>
            </a:r>
          </a:p>
          <a:p>
            <a:pPr lvl="1"/>
            <a:r>
              <a:rPr lang="en-US" dirty="0" smtClean="0"/>
              <a:t>not for modeling a continuous flow that never ends</a:t>
            </a:r>
          </a:p>
        </p:txBody>
      </p:sp>
    </p:spTree>
    <p:extLst>
      <p:ext uri="{BB962C8B-B14F-4D97-AF65-F5344CB8AC3E}">
        <p14:creationId xmlns:p14="http://schemas.microsoft.com/office/powerpoint/2010/main" val="364442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Procurement pipeline accumulating snapshot schema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53" y="1802750"/>
            <a:ext cx="5189291" cy="505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9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slowly changing dimension 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32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Slowly changing dimensions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dimensions change slowly over time</a:t>
            </a:r>
          </a:p>
          <a:p>
            <a:endParaRPr lang="en-US" dirty="0"/>
          </a:p>
          <a:p>
            <a:r>
              <a:rPr lang="en-US" dirty="0" smtClean="0"/>
              <a:t>For each dimension table attribute, you must have a strategy to handle change. </a:t>
            </a:r>
          </a:p>
          <a:p>
            <a:pPr lvl="1"/>
            <a:r>
              <a:rPr lang="en-US" dirty="0" smtClean="0"/>
              <a:t>When things change in the </a:t>
            </a:r>
            <a:r>
              <a:rPr lang="en-US" i="1" dirty="0" smtClean="0"/>
              <a:t>operational </a:t>
            </a:r>
            <a:r>
              <a:rPr lang="en-US" dirty="0" smtClean="0"/>
              <a:t>world, how will the dimensional model reflect that change?</a:t>
            </a:r>
          </a:p>
        </p:txBody>
      </p:sp>
    </p:spTree>
    <p:extLst>
      <p:ext uri="{BB962C8B-B14F-4D97-AF65-F5344CB8AC3E}">
        <p14:creationId xmlns:p14="http://schemas.microsoft.com/office/powerpoint/2010/main" val="281164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0: Retain original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values never change; never allowed to change. </a:t>
            </a:r>
          </a:p>
          <a:p>
            <a:pPr lvl="1"/>
            <a:r>
              <a:rPr lang="en-US" dirty="0" smtClean="0"/>
              <a:t>Most attributes in a date dimension. </a:t>
            </a:r>
          </a:p>
          <a:p>
            <a:pPr lvl="1"/>
            <a:r>
              <a:rPr lang="en-US" dirty="0" smtClean="0"/>
              <a:t>Persistent durable keys are Type 0.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60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1: Overwrite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371600"/>
            <a:ext cx="68961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40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1: Overwrite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sales of product takes off following its move to the Strategy department?</a:t>
            </a:r>
          </a:p>
          <a:p>
            <a:pPr lvl="1"/>
            <a:r>
              <a:rPr lang="en-US" dirty="0" smtClean="0"/>
              <a:t>Would you have information to explain the performance improvement?</a:t>
            </a:r>
          </a:p>
          <a:p>
            <a:pPr lvl="1"/>
            <a:endParaRPr lang="en-US" dirty="0"/>
          </a:p>
          <a:p>
            <a:r>
              <a:rPr lang="en-US" dirty="0" smtClean="0"/>
              <a:t>Leaves history of attribute changes </a:t>
            </a:r>
          </a:p>
          <a:p>
            <a:endParaRPr lang="en-US" dirty="0"/>
          </a:p>
          <a:p>
            <a:r>
              <a:rPr lang="en-US" dirty="0" smtClean="0"/>
              <a:t>In OLAP: Performance aggregations need to be recalculated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2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2: Add New Row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44600"/>
            <a:ext cx="68453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8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 in 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 matrix snippet for procurement processes</a:t>
            </a:r>
          </a:p>
          <a:p>
            <a:r>
              <a:rPr lang="en-US" dirty="0" smtClean="0"/>
              <a:t>Blended versus separate transaction schemas</a:t>
            </a:r>
          </a:p>
          <a:p>
            <a:r>
              <a:rPr lang="en-US" dirty="0" smtClean="0"/>
              <a:t>Slowly changing dimension technique types 0 through 7</a:t>
            </a:r>
          </a:p>
          <a:p>
            <a:pPr lvl="1"/>
            <a:r>
              <a:rPr lang="en-US" dirty="0" smtClean="0"/>
              <a:t>covering both basic and advanced hybrid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3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2: Add New Row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OLAP: no need for re-processing</a:t>
            </a:r>
          </a:p>
          <a:p>
            <a:endParaRPr lang="en-US" sz="2400" dirty="0" smtClean="0"/>
          </a:p>
          <a:p>
            <a:r>
              <a:rPr lang="en-US" sz="2400" dirty="0" smtClean="0"/>
              <a:t>Which key is used to count products correctly?</a:t>
            </a:r>
          </a:p>
          <a:p>
            <a:endParaRPr lang="en-US" sz="2400" dirty="0"/>
          </a:p>
          <a:p>
            <a:r>
              <a:rPr lang="en-US" sz="2400" dirty="0" smtClean="0"/>
              <a:t>Suppose e-retailer sells $500 of </a:t>
            </a:r>
            <a:r>
              <a:rPr lang="en-US" sz="2400" dirty="0" err="1" smtClean="0"/>
              <a:t>IntelliKidz</a:t>
            </a:r>
            <a:r>
              <a:rPr lang="en-US" sz="2400" dirty="0" smtClean="0"/>
              <a:t> software during Jan 2013, followed by a $100 sale in Feb 2013. What are the results of a query reporting Jan and Feb sales:</a:t>
            </a:r>
          </a:p>
          <a:p>
            <a:pPr lvl="1"/>
            <a:r>
              <a:rPr lang="en-US" sz="2400" dirty="0" smtClean="0"/>
              <a:t>under a Type 1 change?</a:t>
            </a:r>
          </a:p>
          <a:p>
            <a:pPr lvl="1"/>
            <a:r>
              <a:rPr lang="en-US" sz="2400" dirty="0" smtClean="0"/>
              <a:t>under a Type 2 change?</a:t>
            </a:r>
          </a:p>
        </p:txBody>
      </p:sp>
    </p:spTree>
    <p:extLst>
      <p:ext uri="{BB962C8B-B14F-4D97-AF65-F5344CB8AC3E}">
        <p14:creationId xmlns:p14="http://schemas.microsoft.com/office/powerpoint/2010/main" val="159680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 2: Effective and Expiration dates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 smtClean="0"/>
              <a:t>Support precise time-slicing of the dimension</a:t>
            </a:r>
          </a:p>
          <a:p>
            <a:endParaRPr lang="en-US" sz="2600" dirty="0" smtClean="0"/>
          </a:p>
          <a:p>
            <a:r>
              <a:rPr lang="en-US" sz="2600" dirty="0" smtClean="0"/>
              <a:t>Use a BETWEEN command to find dimension rows effective on a certain date</a:t>
            </a:r>
          </a:p>
          <a:p>
            <a:pPr lvl="1"/>
            <a:r>
              <a:rPr lang="en-US" sz="2600" dirty="0" smtClean="0"/>
              <a:t>End date must be set just prior to the effective date; this is ok if there is no more than one change per day</a:t>
            </a:r>
          </a:p>
          <a:p>
            <a:endParaRPr lang="en-US" sz="2600" dirty="0" smtClean="0"/>
          </a:p>
          <a:p>
            <a:r>
              <a:rPr lang="en-US" sz="2600" dirty="0" smtClean="0"/>
              <a:t>Or use this logic for more precision: “&gt;= effective date AND &lt; expiration date”</a:t>
            </a:r>
          </a:p>
          <a:p>
            <a:endParaRPr lang="en-US" sz="2600" dirty="0" smtClean="0"/>
          </a:p>
          <a:p>
            <a:r>
              <a:rPr lang="en-US" sz="2600" dirty="0" smtClean="0"/>
              <a:t>If you have multiple changes in the same day, then use a date/time stamp</a:t>
            </a:r>
          </a:p>
          <a:p>
            <a:endParaRPr lang="en-US" sz="2600" dirty="0" smtClean="0"/>
          </a:p>
          <a:p>
            <a:r>
              <a:rPr lang="en-US" sz="2600" dirty="0" smtClean="0"/>
              <a:t>Surrogate keys are REQUIRED, to link fact and dimension tables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70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 1 Attributes in Type 2 Dimensions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9986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requires updating multiple dimension rows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01" y="2113936"/>
            <a:ext cx="76835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3: Add New Attribute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79" y="1417638"/>
            <a:ext cx="68707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51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3: Add New Attribute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 need to continue tracking fact data in both old and new departments?</a:t>
            </a:r>
          </a:p>
          <a:p>
            <a:pPr lvl="1"/>
            <a:r>
              <a:rPr lang="en-US" dirty="0" smtClean="0"/>
              <a:t>as if the change never happened</a:t>
            </a:r>
          </a:p>
          <a:p>
            <a:pPr lvl="1"/>
            <a:r>
              <a:rPr lang="en-US" dirty="0" smtClean="0"/>
              <a:t>Show two views of the world simultaneously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All existing reports automatically switch over to the new classification</a:t>
            </a:r>
          </a:p>
          <a:p>
            <a:pPr lvl="1"/>
            <a:r>
              <a:rPr lang="en-US" dirty="0" smtClean="0"/>
              <a:t>You can still query on the old classifications</a:t>
            </a:r>
          </a:p>
        </p:txBody>
      </p:sp>
    </p:spTree>
    <p:extLst>
      <p:ext uri="{BB962C8B-B14F-4D97-AF65-F5344CB8AC3E}">
        <p14:creationId xmlns:p14="http://schemas.microsoft.com/office/powerpoint/2010/main" val="106279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Type 3 Attributes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113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Use the current department name most frequently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603500"/>
            <a:ext cx="69342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4: Add Mini-Dimension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230" y="1488005"/>
            <a:ext cx="62357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0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4: Add Mini-Dimension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 volatile customer demographic attributes: age, purchase frequency score, income level</a:t>
            </a:r>
          </a:p>
          <a:p>
            <a:endParaRPr lang="en-US" sz="2400" dirty="0" smtClean="0"/>
          </a:p>
          <a:p>
            <a:r>
              <a:rPr lang="en-US" sz="2400" dirty="0" smtClean="0"/>
              <a:t>Mini-dimension tables are much smaller than the main customer dimension</a:t>
            </a:r>
          </a:p>
          <a:p>
            <a:pPr lvl="1"/>
            <a:r>
              <a:rPr lang="en-US" sz="2400" dirty="0" smtClean="0"/>
              <a:t>You may have millions of customers; but much fewer mini-dimension rows. </a:t>
            </a:r>
          </a:p>
          <a:p>
            <a:pPr lvl="1"/>
            <a:r>
              <a:rPr lang="en-US" sz="2400" dirty="0" smtClean="0"/>
              <a:t>Use pre-defined band ranges</a:t>
            </a:r>
          </a:p>
          <a:p>
            <a:pPr lvl="1"/>
            <a:r>
              <a:rPr lang="en-US" sz="2400" dirty="0" smtClean="0"/>
              <a:t>If users need a specific raw data value (e.g. credit bureau score), include it in the fact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2032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4: Add Mini-Dimension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99110"/>
          </a:xfrm>
        </p:spPr>
        <p:txBody>
          <a:bodyPr>
            <a:noAutofit/>
          </a:bodyPr>
          <a:lstStyle/>
          <a:p>
            <a:r>
              <a:rPr lang="en-US" sz="1800" dirty="0" smtClean="0"/>
              <a:t>For each fact table row, use two foreign keys: customer dimension key and mini-dimension demographic key</a:t>
            </a:r>
          </a:p>
          <a:p>
            <a:pPr lvl="1"/>
            <a:r>
              <a:rPr lang="en-US" sz="1800" dirty="0" smtClean="0"/>
              <a:t>mini-dimension table provides smaller point of entry to the facts</a:t>
            </a:r>
          </a:p>
          <a:p>
            <a:r>
              <a:rPr lang="en-US" sz="1800" dirty="0" smtClean="0"/>
              <a:t>Just add a row whenever a customer’s demographic profile changes</a:t>
            </a:r>
          </a:p>
          <a:p>
            <a:r>
              <a:rPr lang="en-US" sz="1800" dirty="0" smtClean="0"/>
              <a:t>OLAP reprocessing needed?</a:t>
            </a:r>
          </a:p>
          <a:p>
            <a:r>
              <a:rPr lang="en-US" sz="1800" dirty="0" smtClean="0"/>
              <a:t>Alternative for point-in-time profiling: Use a supplemental </a:t>
            </a:r>
            <a:r>
              <a:rPr lang="en-US" sz="1800" dirty="0" err="1" smtClean="0"/>
              <a:t>factless</a:t>
            </a:r>
            <a:r>
              <a:rPr lang="en-US" sz="1800" dirty="0" smtClean="0"/>
              <a:t> fact table with effective and expiration dates; capture every relationship change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13" y="4294949"/>
            <a:ext cx="6404832" cy="248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slowly changing dimension techniques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11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Procurement case study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50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slowly changing dimensions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these (type 5-7) only if they are specifically needed to address business requirements</a:t>
            </a:r>
          </a:p>
          <a:p>
            <a:pPr lvl="1"/>
            <a:r>
              <a:rPr lang="en-US" dirty="0" smtClean="0"/>
              <a:t>Otherwise, stick with more simple types 1 through 4 SCDs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75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Type 5: Mini-dimension and type 1 outrigger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18" y="1650718"/>
            <a:ext cx="7464782" cy="368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8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Type 5: Mini-dimension and type 1 outrigger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Add a current mini-dimension key as a type 1 attribute to the primary dimension</a:t>
            </a:r>
          </a:p>
          <a:p>
            <a:pPr lvl="1"/>
            <a:r>
              <a:rPr lang="en-US" sz="2400" dirty="0" smtClean="0"/>
              <a:t>Not as a type 2! This would cause an already large dimension (like customers) to explode in size. </a:t>
            </a:r>
          </a:p>
          <a:p>
            <a:endParaRPr lang="en-US" sz="2400" dirty="0" smtClean="0"/>
          </a:p>
          <a:p>
            <a:r>
              <a:rPr lang="en-US" sz="2400" dirty="0" smtClean="0"/>
              <a:t>Why useful? You can roll up historical facts based on customer’s current profile; or have a current profile count.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8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800" dirty="0" smtClean="0"/>
              <a:t>Represent the primary dimension and mini-dimension outrigger as a single logical table in the presentation area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0179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Distinguish column names in the current attributes dimension (current age, current income, etc.)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72" y="2343401"/>
            <a:ext cx="7464782" cy="368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13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Type 6: Add Type 1 Attributes to Type 2 Dimension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697602"/>
            <a:ext cx="7035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77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Type 6: Add Type 1 Attributes to Type 2 Dimension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Why useful? You can use historic attributes to group facts in effect when they occurred</a:t>
            </a:r>
          </a:p>
          <a:p>
            <a:endParaRPr lang="en-US" sz="2400" dirty="0" smtClean="0"/>
          </a:p>
          <a:p>
            <a:r>
              <a:rPr lang="en-US" sz="2400" dirty="0" smtClean="0"/>
              <a:t>Issue a new row to capture a change (type 2); and add a new column to track the current assignment  (type 3).</a:t>
            </a:r>
          </a:p>
          <a:p>
            <a:endParaRPr lang="en-US" sz="2400" dirty="0" smtClean="0"/>
          </a:p>
          <a:p>
            <a:r>
              <a:rPr lang="en-US" sz="2400" dirty="0" smtClean="0"/>
              <a:t>Overwrite the current department name (type 1)</a:t>
            </a:r>
          </a:p>
        </p:txBody>
      </p:sp>
    </p:spTree>
    <p:extLst>
      <p:ext uri="{BB962C8B-B14F-4D97-AF65-F5344CB8AC3E}">
        <p14:creationId xmlns:p14="http://schemas.microsoft.com/office/powerpoint/2010/main" val="50936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Type 7: Dual Type 1 and Type 2 Dimensions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 both current and historic perspectives on 150 attributes in a large dimension table?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19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Type 7 for Random “As of” Reporting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198922" y="5230640"/>
            <a:ext cx="7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Query based on Current Product dimension– small point of entry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1866900"/>
            <a:ext cx="78867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2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Type 7 for Random “As of” Reporting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530883"/>
            <a:ext cx="7721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6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slowly changing dimension recap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64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Aim: Obtain the right price for resale</a:t>
            </a:r>
          </a:p>
          <a:p>
            <a:r>
              <a:rPr lang="en-US" dirty="0" smtClean="0"/>
              <a:t>Achieve cost savings by negotiating agreements among suppliers</a:t>
            </a:r>
          </a:p>
          <a:p>
            <a:r>
              <a:rPr lang="en-US" dirty="0" smtClean="0"/>
              <a:t>Demand forecasting and planning</a:t>
            </a:r>
          </a:p>
          <a:p>
            <a:r>
              <a:rPr lang="en-US" dirty="0" smtClean="0"/>
              <a:t>Efficient materials management</a:t>
            </a:r>
          </a:p>
          <a:p>
            <a:r>
              <a:rPr lang="en-US" dirty="0" smtClean="0"/>
              <a:t>Negotiate contracts, issue purchase requisitions and orders (</a:t>
            </a:r>
            <a:r>
              <a:rPr lang="en-US" dirty="0" err="1" smtClean="0"/>
              <a:t>Pos</a:t>
            </a:r>
            <a:r>
              <a:rPr lang="en-US" dirty="0" smtClean="0"/>
              <a:t>), track receipts, and authorize payments</a:t>
            </a:r>
          </a:p>
          <a:p>
            <a:r>
              <a:rPr lang="en-US" dirty="0" smtClean="0"/>
              <a:t>Affects the bottom line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7054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hoto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60" y="-1382659"/>
            <a:ext cx="6480213" cy="864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06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Procurement business questions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Which materials or products are most frequently purchased?</a:t>
            </a:r>
          </a:p>
          <a:p>
            <a:pPr lvl="1"/>
            <a:r>
              <a:rPr lang="en-US" sz="1600" dirty="0" smtClean="0"/>
              <a:t>At what prices?</a:t>
            </a:r>
          </a:p>
          <a:p>
            <a:endParaRPr lang="en-US" sz="2000" dirty="0" smtClean="0"/>
          </a:p>
          <a:p>
            <a:r>
              <a:rPr lang="en-US" sz="2000" dirty="0" smtClean="0"/>
              <a:t>Can we negotiate better pricing by: </a:t>
            </a:r>
          </a:p>
          <a:p>
            <a:pPr lvl="1"/>
            <a:r>
              <a:rPr lang="en-US" sz="2000" dirty="0" smtClean="0"/>
              <a:t>consolidating suppliers</a:t>
            </a:r>
          </a:p>
          <a:p>
            <a:pPr lvl="1"/>
            <a:r>
              <a:rPr lang="en-US" sz="2000" dirty="0" smtClean="0"/>
              <a:t>single sourcing </a:t>
            </a:r>
          </a:p>
          <a:p>
            <a:pPr lvl="1"/>
            <a:r>
              <a:rPr lang="en-US" sz="2000" dirty="0" smtClean="0"/>
              <a:t>guaranteed purchases</a:t>
            </a:r>
          </a:p>
          <a:p>
            <a:endParaRPr lang="en-US" sz="2000" dirty="0" smtClean="0"/>
          </a:p>
          <a:p>
            <a:r>
              <a:rPr lang="en-US" sz="2000" dirty="0" smtClean="0"/>
              <a:t>Are employees purchasing from preferred vendors? Abiding by negotiated agreements?</a:t>
            </a:r>
          </a:p>
        </p:txBody>
      </p:sp>
    </p:spTree>
    <p:extLst>
      <p:ext uri="{BB962C8B-B14F-4D97-AF65-F5344CB8AC3E}">
        <p14:creationId xmlns:p14="http://schemas.microsoft.com/office/powerpoint/2010/main" val="291663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Procurement transactions and bus matrix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83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99281" y="4617883"/>
            <a:ext cx="6971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New to this schema: </a:t>
            </a:r>
          </a:p>
          <a:p>
            <a:r>
              <a:rPr lang="en-US" dirty="0" smtClean="0"/>
              <a:t>Vendor, contract terms, and procurement transaction type dimensions.</a:t>
            </a:r>
          </a:p>
          <a:p>
            <a:endParaRPr lang="en-US" dirty="0"/>
          </a:p>
          <a:p>
            <a:r>
              <a:rPr lang="en-US" i="1" dirty="0" smtClean="0"/>
              <a:t>Raw materials</a:t>
            </a:r>
            <a:r>
              <a:rPr lang="en-US" dirty="0" smtClean="0"/>
              <a:t> product dimension may be separate from </a:t>
            </a:r>
            <a:r>
              <a:rPr lang="en-US" i="1" dirty="0" smtClean="0"/>
              <a:t>retail product </a:t>
            </a:r>
            <a:r>
              <a:rPr lang="en-US" dirty="0" smtClean="0"/>
              <a:t>dimension for products being sold.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599" y="380043"/>
            <a:ext cx="5054628" cy="403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65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Single versus Multiple Transaction Fact Tables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users view these as separate and unique processes</a:t>
            </a:r>
          </a:p>
          <a:p>
            <a:pPr lvl="1"/>
            <a:r>
              <a:rPr lang="en-US" dirty="0" smtClean="0"/>
              <a:t>purchase orders </a:t>
            </a:r>
          </a:p>
          <a:p>
            <a:pPr lvl="1"/>
            <a:r>
              <a:rPr lang="en-US" dirty="0" smtClean="0"/>
              <a:t>shipping notices</a:t>
            </a:r>
          </a:p>
          <a:p>
            <a:pPr lvl="1"/>
            <a:r>
              <a:rPr lang="en-US" dirty="0" smtClean="0"/>
              <a:t>warehouse receipts </a:t>
            </a:r>
          </a:p>
          <a:p>
            <a:pPr lvl="1"/>
            <a:r>
              <a:rPr lang="en-US" dirty="0" smtClean="0"/>
              <a:t>vendor payments</a:t>
            </a:r>
          </a:p>
          <a:p>
            <a:r>
              <a:rPr lang="en-US" dirty="0"/>
              <a:t>D</a:t>
            </a:r>
            <a:r>
              <a:rPr lang="en-US" dirty="0" smtClean="0"/>
              <a:t>ifferent dimensions needed</a:t>
            </a:r>
          </a:p>
          <a:p>
            <a:r>
              <a:rPr lang="en-US" dirty="0" smtClean="0"/>
              <a:t>Different control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73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Single versus Multiple Transaction Fact Tables: Guidelines to consider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Users’ analytic requirements</a:t>
            </a:r>
          </a:p>
          <a:p>
            <a:r>
              <a:rPr lang="en-US" dirty="0" smtClean="0"/>
              <a:t>Multiple unique business processes?</a:t>
            </a:r>
          </a:p>
          <a:p>
            <a:r>
              <a:rPr lang="en-US" dirty="0" smtClean="0"/>
              <a:t>Multiple source systems capturing metrics with unique granularities?</a:t>
            </a:r>
          </a:p>
          <a:p>
            <a:r>
              <a:rPr lang="en-US" dirty="0" smtClean="0"/>
              <a:t>Which dimensions are applicable? Are they different? (“dimensionality of facts”)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9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1143</Words>
  <Application>Microsoft Macintosh PowerPoint</Application>
  <PresentationFormat>On-screen Show (4:3)</PresentationFormat>
  <Paragraphs>143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Ch. 5 Procurement from Kimball and Ross</vt:lpstr>
      <vt:lpstr>Key concepts in this chapter</vt:lpstr>
      <vt:lpstr>Procurement case study</vt:lpstr>
      <vt:lpstr>Procurement</vt:lpstr>
      <vt:lpstr>Procurement business questions</vt:lpstr>
      <vt:lpstr>Procurement transactions and bus matrix</vt:lpstr>
      <vt:lpstr>PowerPoint Presentation</vt:lpstr>
      <vt:lpstr>Single versus Multiple Transaction Fact Tables</vt:lpstr>
      <vt:lpstr>Single versus Multiple Transaction Fact Tables: Guidelines to consider </vt:lpstr>
      <vt:lpstr>Sample bus matrix rows for procurement processes</vt:lpstr>
      <vt:lpstr>Multiple fact tables for procurement processes</vt:lpstr>
      <vt:lpstr>Complementary Procurement Snapshot</vt:lpstr>
      <vt:lpstr>Procurement pipeline accumulating snapshot schema</vt:lpstr>
      <vt:lpstr>slowly changing dimension basics</vt:lpstr>
      <vt:lpstr>Slowly changing dimensions</vt:lpstr>
      <vt:lpstr>Type 0: Retain original</vt:lpstr>
      <vt:lpstr>Type 1: Overwrite</vt:lpstr>
      <vt:lpstr>Type 1: Overwrite</vt:lpstr>
      <vt:lpstr>Type 2: Add New Row</vt:lpstr>
      <vt:lpstr>Type 2: Add New Row</vt:lpstr>
      <vt:lpstr>Type 2: Effective and Expiration dates</vt:lpstr>
      <vt:lpstr>Type 1 Attributes in Type 2 Dimensions</vt:lpstr>
      <vt:lpstr>Type 3: Add New Attribute</vt:lpstr>
      <vt:lpstr>Type 3: Add New Attribute</vt:lpstr>
      <vt:lpstr>Multiple Type 3 Attributes</vt:lpstr>
      <vt:lpstr>Type 4: Add Mini-Dimension</vt:lpstr>
      <vt:lpstr>Type 4: Add Mini-Dimension</vt:lpstr>
      <vt:lpstr>Type 4: Add Mini-Dimension</vt:lpstr>
      <vt:lpstr>hybrid slowly changing dimension techniques</vt:lpstr>
      <vt:lpstr>Hybrid slowly changing dimensions</vt:lpstr>
      <vt:lpstr>Type 5: Mini-dimension and type 1 outrigger</vt:lpstr>
      <vt:lpstr>Type 5: Mini-dimension and type 1 outrigger</vt:lpstr>
      <vt:lpstr>Represent the primary dimension and mini-dimension outrigger as a single logical table in the presentation area</vt:lpstr>
      <vt:lpstr>Type 6: Add Type 1 Attributes to Type 2 Dimension</vt:lpstr>
      <vt:lpstr>Type 6: Add Type 1 Attributes to Type 2 Dimension</vt:lpstr>
      <vt:lpstr>Type 7: Dual Type 1 and Type 2 Dimensions</vt:lpstr>
      <vt:lpstr>Type 7 for Random “As of” Reporting</vt:lpstr>
      <vt:lpstr>Type 7 for Random “As of” Reporting</vt:lpstr>
      <vt:lpstr>slowly changing dimension recap</vt:lpstr>
      <vt:lpstr>PowerPoint Presentation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 5 Procurement from Kimball and Ross</dc:title>
  <dc:creator>Ali Tafti</dc:creator>
  <cp:lastModifiedBy>Ali Tafti</cp:lastModifiedBy>
  <cp:revision>132</cp:revision>
  <dcterms:created xsi:type="dcterms:W3CDTF">2014-02-15T03:21:20Z</dcterms:created>
  <dcterms:modified xsi:type="dcterms:W3CDTF">2014-02-22T15:21:13Z</dcterms:modified>
</cp:coreProperties>
</file>