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7" r:id="rId7"/>
    <p:sldId id="263" r:id="rId8"/>
    <p:sldId id="264" r:id="rId9"/>
    <p:sldId id="268" r:id="rId10"/>
    <p:sldId id="269" r:id="rId11"/>
    <p:sldId id="270" r:id="rId1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45EF8-63F3-4746-9A50-AB2BBCF9EC04}">
  <a:tblStyle styleId="{EEC45EF8-63F3-4746-9A50-AB2BBCF9EC04}" styleName="Table_0"/>
  <a:tblStyle styleId="{E64E561E-B9E3-4C5A-BDDD-AC1C59A8B78D}" styleName="Table_1"/>
  <a:tblStyle styleId="{415D45BE-3110-4FF0-9031-55738691C4B9}" styleName="Table_2"/>
  <a:tblStyle styleId="{2071E166-4F96-4611-98D3-CBEC6D4EE867}" styleName="Table_3"/>
  <a:tblStyle styleId="{D5B96516-7E02-4625-B66F-A3136B8A6C03}" styleName="Table_4"/>
  <a:tblStyle styleId="{0BC75CEC-6148-440A-9726-76A5C148BC12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B425A81-6E18-4700-A4FF-30F687301B2D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5E791F2-2B59-477F-8016-1E2920084357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0713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205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18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19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1713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5997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4158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299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2977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037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968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72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16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72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78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0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0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1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1526275" y="1219200"/>
            <a:ext cx="10328400" cy="26158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60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STUDENT</a:t>
            </a:r>
            <a:r>
              <a:rPr lang="en-IN" sz="6000" b="0" i="0" u="none" strike="noStrike" cap="none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IN" sz="6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Profile Evaluator </a:t>
            </a:r>
            <a:r>
              <a:rPr lang="en-IN" sz="60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APPLICATION	</a:t>
            </a:r>
            <a:endParaRPr lang="en-IN" sz="6000" b="0" i="0" u="none" strike="noStrike" cap="none" baseline="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2939275" y="5062522"/>
            <a:ext cx="8915400" cy="18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0" indent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                 R</a:t>
            </a: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ONAK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 M</a:t>
            </a: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ALVIYA</a:t>
            </a:r>
            <a:endParaRPr lang="en-IN" sz="22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0" indent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</a:pP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Soham</a:t>
            </a: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 Joshi</a:t>
            </a:r>
          </a:p>
          <a:p>
            <a:pPr marL="4572000" indent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Sai Shankar </a:t>
            </a:r>
            <a:r>
              <a:rPr lang="en-IN" sz="2200" dirty="0" err="1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Sattari</a:t>
            </a:r>
            <a:endParaRPr lang="en-IN" sz="22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0" indent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</a:pPr>
            <a:r>
              <a:rPr lang="en-IN" sz="22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Arnold Lee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Shape 238"/>
          <p:cNvGraphicFramePr/>
          <p:nvPr>
            <p:extLst>
              <p:ext uri="{D42A27DB-BD31-4B8C-83A1-F6EECF244321}">
                <p14:modId xmlns:p14="http://schemas.microsoft.com/office/powerpoint/2010/main" val="3251765316"/>
              </p:ext>
            </p:extLst>
          </p:nvPr>
        </p:nvGraphicFramePr>
        <p:xfrm>
          <a:off x="1076616" y="2009821"/>
          <a:ext cx="1932125" cy="3319475"/>
        </p:xfrm>
        <a:graphic>
          <a:graphicData uri="http://schemas.openxmlformats.org/drawingml/2006/table">
            <a:tbl>
              <a:tblPr>
                <a:noFill/>
                <a:tableStyleId>{E64E561E-B9E3-4C5A-BDDD-AC1C59A8B78D}</a:tableStyleId>
              </a:tblPr>
              <a:tblGrid>
                <a:gridCol w="1932125"/>
              </a:tblGrid>
              <a:tr h="331947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100" u="sng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IN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Source Systems</a:t>
                      </a: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1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1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1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>
            <p:extLst>
              <p:ext uri="{D42A27DB-BD31-4B8C-83A1-F6EECF244321}">
                <p14:modId xmlns:p14="http://schemas.microsoft.com/office/powerpoint/2010/main" val="3092491876"/>
              </p:ext>
            </p:extLst>
          </p:nvPr>
        </p:nvGraphicFramePr>
        <p:xfrm>
          <a:off x="3669928" y="2006871"/>
          <a:ext cx="2127875" cy="3407634"/>
        </p:xfrm>
        <a:graphic>
          <a:graphicData uri="http://schemas.openxmlformats.org/drawingml/2006/table">
            <a:tbl>
              <a:tblPr>
                <a:noFill/>
                <a:tableStyleId>{415D45BE-3110-4FF0-9031-55738691C4B9}</a:tableStyleId>
              </a:tblPr>
              <a:tblGrid>
                <a:gridCol w="2127875"/>
              </a:tblGrid>
              <a:tr h="3325375">
                <a:tc>
                  <a:txBody>
                    <a:bodyPr/>
                    <a:lstStyle/>
                    <a:p>
                      <a:pPr marL="0" marR="889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ETL System</a:t>
                      </a:r>
                    </a:p>
                    <a:p>
                      <a:pPr marL="88900" marR="889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100" b="1" dirty="0"/>
                        <a:t> </a:t>
                      </a:r>
                    </a:p>
                    <a:p>
                      <a:pPr marL="88900" marR="889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100" b="1" dirty="0"/>
                        <a:t> </a:t>
                      </a:r>
                    </a:p>
                    <a:p>
                      <a:pPr marR="889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/>
                        <a:t>Raw Data -&gt; Clean Data</a:t>
                      </a:r>
                    </a:p>
                    <a:p>
                      <a:pPr marR="889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/>
                        <a:t>Conforms to </a:t>
                      </a:r>
                      <a:r>
                        <a:rPr lang="en-IN" sz="1200" dirty="0" smtClean="0"/>
                        <a:t>standard </a:t>
                      </a:r>
                      <a:r>
                        <a:rPr lang="en-IN" sz="1200" dirty="0"/>
                        <a:t>process</a:t>
                      </a:r>
                    </a:p>
                    <a:p>
                      <a:pPr marL="0" marR="8890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/>
                    </a:p>
                    <a:p>
                      <a:pPr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/>
                        <a:t>In the form of dimension &amp; measures.</a:t>
                      </a:r>
                    </a:p>
                    <a:p>
                      <a:pPr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/>
                    </a:p>
                    <a:p>
                      <a:pPr marR="889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/>
                        <a:t>For example:</a:t>
                      </a:r>
                    </a:p>
                    <a:p>
                      <a:pPr marL="457200" marR="889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AutoNum type="arabicParenR"/>
                      </a:pPr>
                      <a:r>
                        <a:rPr lang="en-IN" sz="1200" dirty="0" smtClean="0"/>
                        <a:t>GPA Conversion to 4 point</a:t>
                      </a:r>
                      <a:r>
                        <a:rPr lang="en-IN" sz="1200" baseline="0" dirty="0" smtClean="0"/>
                        <a:t> scale</a:t>
                      </a:r>
                      <a:r>
                        <a:rPr lang="en-IN" sz="1200" dirty="0" smtClean="0"/>
                        <a:t>.</a:t>
                      </a:r>
                      <a:endParaRPr lang="en-IN" sz="1200" dirty="0"/>
                    </a:p>
                    <a:p>
                      <a:pPr marL="457200" marR="88900" lvl="0" indent="-3048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AutoNum type="arabicParenR"/>
                      </a:pPr>
                      <a:r>
                        <a:rPr lang="en-IN" sz="1200" dirty="0"/>
                        <a:t>Timestamp becomes date.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Shape 240"/>
          <p:cNvGraphicFramePr/>
          <p:nvPr>
            <p:extLst>
              <p:ext uri="{D42A27DB-BD31-4B8C-83A1-F6EECF244321}">
                <p14:modId xmlns:p14="http://schemas.microsoft.com/office/powerpoint/2010/main" val="1907054898"/>
              </p:ext>
            </p:extLst>
          </p:nvPr>
        </p:nvGraphicFramePr>
        <p:xfrm>
          <a:off x="6384541" y="2040446"/>
          <a:ext cx="2265075" cy="3227675"/>
        </p:xfrm>
        <a:graphic>
          <a:graphicData uri="http://schemas.openxmlformats.org/drawingml/2006/table">
            <a:tbl>
              <a:tblPr>
                <a:noFill/>
                <a:tableStyleId>{2071E166-4F96-4611-98D3-CBEC6D4EE867}</a:tableStyleId>
              </a:tblPr>
              <a:tblGrid>
                <a:gridCol w="2265075"/>
              </a:tblGrid>
              <a:tr h="3227675">
                <a:tc>
                  <a:txBody>
                    <a:bodyPr/>
                    <a:lstStyle/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b="1" u="sng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BI</a:t>
                      </a:r>
                      <a:r>
                        <a:rPr lang="en-IN" b="1" u="sng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IN" b="1" u="sng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Presentation </a:t>
                      </a:r>
                      <a:r>
                        <a:rPr lang="en-IN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Layer</a:t>
                      </a: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 </a:t>
                      </a: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University Statistics</a:t>
                      </a:r>
                      <a:endParaRPr lang="en-IN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n-IN" sz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Geographical analysis</a:t>
                      </a:r>
                      <a:endParaRPr lang="en-IN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 Granular</a:t>
                      </a:r>
                      <a:r>
                        <a:rPr lang="en-IN" sz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level - </a:t>
                      </a: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Application data </a:t>
                      </a:r>
                      <a:endParaRPr lang="en-IN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Student preferences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IN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1" name="Shape 241"/>
          <p:cNvSpPr/>
          <p:nvPr/>
        </p:nvSpPr>
        <p:spPr>
          <a:xfrm>
            <a:off x="3012491" y="2899871"/>
            <a:ext cx="656699" cy="299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42" name="Shape 242"/>
          <p:cNvGraphicFramePr/>
          <p:nvPr>
            <p:extLst>
              <p:ext uri="{D42A27DB-BD31-4B8C-83A1-F6EECF244321}">
                <p14:modId xmlns:p14="http://schemas.microsoft.com/office/powerpoint/2010/main" val="4107813920"/>
              </p:ext>
            </p:extLst>
          </p:nvPr>
        </p:nvGraphicFramePr>
        <p:xfrm>
          <a:off x="9236341" y="2002108"/>
          <a:ext cx="2259225" cy="3329100"/>
        </p:xfrm>
        <a:graphic>
          <a:graphicData uri="http://schemas.openxmlformats.org/drawingml/2006/table">
            <a:tbl>
              <a:tblPr>
                <a:noFill/>
                <a:tableStyleId>{D5B96516-7E02-4625-B66F-A3136B8A6C03}</a:tableStyleId>
              </a:tblPr>
              <a:tblGrid>
                <a:gridCol w="2259225"/>
              </a:tblGrid>
              <a:tr h="332910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BI Querying and Reporting Area</a:t>
                      </a: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 Reporting layer.</a:t>
                      </a: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</a:t>
                      </a:r>
                      <a:r>
                        <a:rPr lang="en-IN" sz="1200" dirty="0" err="1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Mining,Indexing</a:t>
                      </a:r>
                      <a:r>
                        <a:rPr lang="en-IN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Aggregating</a:t>
                      </a:r>
                      <a:endParaRPr lang="en-IN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data.</a:t>
                      </a:r>
                    </a:p>
                    <a:p>
                      <a:pPr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* </a:t>
                      </a:r>
                      <a:r>
                        <a:rPr lang="en-IN" sz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Ad-hoc query requirements</a:t>
                      </a:r>
                      <a:endParaRPr lang="en-IN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>
            <p:extLst>
              <p:ext uri="{D42A27DB-BD31-4B8C-83A1-F6EECF244321}">
                <p14:modId xmlns:p14="http://schemas.microsoft.com/office/powerpoint/2010/main" val="2021918837"/>
              </p:ext>
            </p:extLst>
          </p:nvPr>
        </p:nvGraphicFramePr>
        <p:xfrm>
          <a:off x="1304841" y="2681596"/>
          <a:ext cx="1475675" cy="381000"/>
        </p:xfrm>
        <a:graphic>
          <a:graphicData uri="http://schemas.openxmlformats.org/drawingml/2006/table">
            <a:tbl>
              <a:tblPr>
                <a:noFill/>
                <a:tableStyleId>{0BC75CEC-6148-440A-9726-76A5C148BC12}</a:tableStyleId>
              </a:tblPr>
              <a:tblGrid>
                <a:gridCol w="147567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200" dirty="0" smtClean="0"/>
                        <a:t>Student Data Form</a:t>
                      </a:r>
                      <a:endParaRPr lang="en-IN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4" name="Shape 244"/>
          <p:cNvGraphicFramePr/>
          <p:nvPr>
            <p:extLst>
              <p:ext uri="{D42A27DB-BD31-4B8C-83A1-F6EECF244321}">
                <p14:modId xmlns:p14="http://schemas.microsoft.com/office/powerpoint/2010/main" val="3997177686"/>
              </p:ext>
            </p:extLst>
          </p:nvPr>
        </p:nvGraphicFramePr>
        <p:xfrm>
          <a:off x="1294141" y="3505533"/>
          <a:ext cx="1497075" cy="548610"/>
        </p:xfrm>
        <a:graphic>
          <a:graphicData uri="http://schemas.openxmlformats.org/drawingml/2006/table">
            <a:tbl>
              <a:tblPr>
                <a:noFill/>
                <a:tableStyleId>{AB425A81-6E18-4700-A4FF-30F687301B2D}</a:tableStyleId>
              </a:tblPr>
              <a:tblGrid>
                <a:gridCol w="149707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200" dirty="0" smtClean="0"/>
                        <a:t>University Data</a:t>
                      </a:r>
                      <a:r>
                        <a:rPr lang="en-IN" sz="1200" baseline="0" dirty="0" smtClean="0"/>
                        <a:t> Form</a:t>
                      </a:r>
                      <a:endParaRPr lang="en-IN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5" name="Shape 245"/>
          <p:cNvGraphicFramePr/>
          <p:nvPr>
            <p:extLst>
              <p:ext uri="{D42A27DB-BD31-4B8C-83A1-F6EECF244321}">
                <p14:modId xmlns:p14="http://schemas.microsoft.com/office/powerpoint/2010/main" val="2402559678"/>
              </p:ext>
            </p:extLst>
          </p:nvPr>
        </p:nvGraphicFramePr>
        <p:xfrm>
          <a:off x="1333353" y="4406796"/>
          <a:ext cx="1511325" cy="617200"/>
        </p:xfrm>
        <a:graphic>
          <a:graphicData uri="http://schemas.openxmlformats.org/drawingml/2006/table">
            <a:tbl>
              <a:tblPr>
                <a:noFill/>
                <a:tableStyleId>{75E791F2-2B59-477F-8016-1E2920084357}</a:tableStyleId>
              </a:tblPr>
              <a:tblGrid>
                <a:gridCol w="1511325"/>
              </a:tblGrid>
              <a:tr h="617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IN" sz="1200" dirty="0"/>
                        <a:t>Third Party </a:t>
                      </a:r>
                      <a:r>
                        <a:rPr lang="en-IN" sz="1200" dirty="0" smtClean="0"/>
                        <a:t>Vendor(US News)</a:t>
                      </a:r>
                      <a:endParaRPr lang="en-IN" sz="12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46" name="Shape 246"/>
          <p:cNvSpPr/>
          <p:nvPr/>
        </p:nvSpPr>
        <p:spPr>
          <a:xfrm>
            <a:off x="3012491" y="4309496"/>
            <a:ext cx="656699" cy="299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727841" y="3519858"/>
            <a:ext cx="656699" cy="299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649616" y="3516971"/>
            <a:ext cx="553799" cy="2993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742674" y="109485"/>
            <a:ext cx="8911799" cy="128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N" sz="3000" b="1" dirty="0" smtClean="0"/>
              <a:t/>
            </a:r>
            <a:br>
              <a:rPr lang="en-IN" sz="3000" b="1" dirty="0" smtClean="0"/>
            </a:br>
            <a:r>
              <a:rPr lang="en-IN" sz="3000" b="1" dirty="0" smtClean="0"/>
              <a:t>System </a:t>
            </a:r>
            <a:r>
              <a:rPr lang="en-IN" sz="3000" b="1" dirty="0"/>
              <a:t>Architecture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N" sz="10000"/>
              <a:t>Thank you !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763486" y="624110"/>
            <a:ext cx="97409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Agenda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1763474" y="1818289"/>
            <a:ext cx="9740999" cy="439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❖"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Motivation: What is the application all about?</a:t>
            </a:r>
          </a:p>
          <a:p>
            <a:pPr marL="3429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❖"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Description of Data </a:t>
            </a:r>
            <a:endParaRPr lang="en-IN" sz="2400" dirty="0" smtClean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indent="-381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❖"/>
            </a:pPr>
            <a:r>
              <a:rPr lang="en-IN" sz="2400" cap="none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Dimensional Models </a:t>
            </a:r>
            <a:endParaRPr lang="en-IN" sz="2400" dirty="0" smtClean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lvl="0" indent="-381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❖"/>
            </a:pPr>
            <a:r>
              <a:rPr lang="en-IN" sz="2400" cap="none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Enterprise Bus Matrix 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❖"/>
            </a:pP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Business 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Questions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❖"/>
            </a:pPr>
            <a:r>
              <a:rPr lang="en-IN" sz="24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Technology </a:t>
            </a:r>
            <a:r>
              <a:rPr lang="en-IN" sz="24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lang="en-IN" sz="24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  <a:endParaRPr lang="en-IN" sz="2400" b="0" i="0" u="none" strike="noStrike" cap="none" baseline="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Student Profile Evaluator	</a:t>
            </a:r>
            <a:endParaRPr lang="en-IN" sz="3600" b="0" i="0" u="none" strike="noStrike" cap="none" baseline="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1431235" y="1241425"/>
            <a:ext cx="10760765" cy="4473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This application can support millions of graduate students those are 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going </a:t>
            </a: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for </a:t>
            </a:r>
            <a:r>
              <a:rPr lang="en-IN" sz="24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higher education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The application evaluates profile of a student based on standard tests score, against the large pool of historic data of applicants for a particular University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It gives an overview to a student on, what are his chances to get an admission to particular University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4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The model can be used for different tests across the globe with minor tweaks</a:t>
            </a:r>
            <a:endParaRPr lang="en-IN" sz="24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598560" y="708582"/>
            <a:ext cx="9817199" cy="128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Description of Data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>
          <a:xfrm>
            <a:off x="1687285" y="1545771"/>
            <a:ext cx="9817326" cy="4365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Students are looking for accurate predictions based on their profile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endParaRPr lang="en-IN" sz="2000" dirty="0" smtClean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University Data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Students Data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Geographic Data</a:t>
            </a: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Different sources of data coming for each </a:t>
            </a: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module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Test and Scores data coming from Students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Data such as Avg. Scores and Percent acceptance coming from University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Ranking data coming from 3</a:t>
            </a:r>
            <a:r>
              <a:rPr lang="en-IN" sz="2000" baseline="30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rd</a:t>
            </a: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 party Applications (Ranking released yearly by US News)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75364" y="227930"/>
            <a:ext cx="4521896" cy="7265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Dimensional </a:t>
            </a:r>
            <a:r>
              <a:rPr lang="en-IN" sz="36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Model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3" y="591185"/>
            <a:ext cx="6638794" cy="567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730828" y="395510"/>
            <a:ext cx="9773782" cy="92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Enterprise Bus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97639"/>
              </p:ext>
            </p:extLst>
          </p:nvPr>
        </p:nvGraphicFramePr>
        <p:xfrm>
          <a:off x="2372139" y="1497495"/>
          <a:ext cx="7487477" cy="3803374"/>
        </p:xfrm>
        <a:graphic>
          <a:graphicData uri="http://schemas.openxmlformats.org/drawingml/2006/table">
            <a:tbl>
              <a:tblPr>
                <a:tableStyleId>{EEC45EF8-63F3-4746-9A50-AB2BBCF9EC04}</a:tableStyleId>
              </a:tblPr>
              <a:tblGrid>
                <a:gridCol w="2246243"/>
                <a:gridCol w="1026854"/>
                <a:gridCol w="1133818"/>
                <a:gridCol w="1026854"/>
                <a:gridCol w="1026854"/>
                <a:gridCol w="1026854"/>
              </a:tblGrid>
              <a:tr h="395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Business Processes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University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Student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Course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Profile Evaluation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Acceptance rate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 smtClean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 smtClean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Ranking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53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Student geographic distribution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6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Score Requirements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53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Industry experience of students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Course fee</a:t>
                      </a:r>
                      <a:endParaRPr lang="en-US" sz="14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752600" y="351966"/>
            <a:ext cx="9752012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Applicable Questions</a:t>
            </a:r>
            <a:endParaRPr lang="en-IN" sz="3600" b="0" i="0" u="none" strike="noStrike" cap="none" baseline="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>
          <a:xfrm>
            <a:off x="1752600" y="1328050"/>
            <a:ext cx="9752099" cy="540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None/>
            </a:pPr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The following </a:t>
            </a:r>
            <a:r>
              <a:rPr lang="en-IN" b="1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questions </a:t>
            </a:r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can be answered by accessing data of our warehouse system.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What chance are for a student to get admission in a particular University?</a:t>
            </a:r>
            <a:endParaRPr lang="en-IN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Build a report running regression analysis considering different factors from university and its past acceptance criterion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Which universities are suitable for a given profile of a student?</a:t>
            </a:r>
            <a:endParaRPr lang="en-IN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>
              <a:spcBef>
                <a:spcPts val="0"/>
              </a:spcBef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Report to generate 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 list of </a:t>
            </a: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predicted Universities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Which University or Location is preferred by students- </a:t>
            </a:r>
            <a:endParaRPr lang="en-IN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42900">
              <a:spcBef>
                <a:spcPts val="0"/>
              </a:spcBef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Maximum applicants for a university/geographic region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endParaRPr lang="en-IN" dirty="0" smtClean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Based on number of applicants and acceptance given, what is percentage acceptance rate for a University?</a:t>
            </a:r>
            <a:endParaRPr lang="en-IN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Use aggregation report to find what is acceptance rate for a University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752600" y="569681"/>
            <a:ext cx="9752012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Applicable </a:t>
            </a:r>
            <a:r>
              <a:rPr lang="en-IN" sz="36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Questions continued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xfrm>
            <a:off x="1752600" y="1741714"/>
            <a:ext cx="9752012" cy="4604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What is the region from where students are originating</a:t>
            </a:r>
          </a:p>
          <a:p>
            <a:pPr marL="1371600" marR="0" lvl="2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Student Location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Which course is preferred at a particular University</a:t>
            </a:r>
          </a:p>
          <a:p>
            <a:pPr marL="1371600" marR="0" lvl="2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Students applying to a particular course for a University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Which course is preferred by students this semester.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2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Application fact table 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Average fees for a particular course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371600" marR="0" lvl="2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■"/>
            </a:pPr>
            <a:r>
              <a:rPr lang="en-IN" sz="2000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Fees from Application Fact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2" indent="0" algn="just">
              <a:spcBef>
                <a:spcPts val="0"/>
              </a:spcBef>
              <a:buClr>
                <a:srgbClr val="3F3F3F"/>
              </a:buClr>
              <a:buSzPct val="100000"/>
              <a:buNone/>
            </a:pPr>
            <a:endParaRPr lang="en-IN" sz="2000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730828" y="293913"/>
            <a:ext cx="9773782" cy="925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IN" sz="3600" b="0" i="0" u="none" strike="noStrike" cap="none" baseline="0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Technology and Implementation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idx="1"/>
          </p:nvPr>
        </p:nvSpPr>
        <p:spPr>
          <a:xfrm>
            <a:off x="1730825" y="1219200"/>
            <a:ext cx="9773699" cy="570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Source Systems: Web application to gather student information, university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websites, publications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to gather university specific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</a:p>
          <a:p>
            <a:pPr marL="114300" indent="0">
              <a:spcBef>
                <a:spcPts val="0"/>
              </a:spcBef>
              <a:buClr>
                <a:srgbClr val="3F3F3F"/>
              </a:buClr>
              <a:buSzPct val="100000"/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Databases can be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ORACLE, to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store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application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data.</a:t>
            </a: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ETL processes to transform and load the data catering to business model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is done using INFORMATICA</a:t>
            </a:r>
            <a:endParaRPr lang="en-IN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In order to perform complex querying and business calculations, we need multi-dimensional view of the data. Therefore, data needs to be stored in OLAP cubes. (In our model, we have stored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University and student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data into BI cubes.)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   </a:t>
            </a:r>
            <a:endParaRPr lang="en-IN" dirty="0">
              <a:solidFill>
                <a:schemeClr val="tx1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Questrial"/>
              <a:buChar char="❖"/>
            </a:pP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Data visualization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can be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done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using </a:t>
            </a:r>
            <a:r>
              <a:rPr lang="en-IN" dirty="0" smtClean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Tableau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or Business Objects Dashboard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238</TotalTime>
  <Words>582</Words>
  <Application>Microsoft Office PowerPoint</Application>
  <PresentationFormat>Custom</PresentationFormat>
  <Paragraphs>159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STUDENT Profile Evaluator APPLICATION </vt:lpstr>
      <vt:lpstr>Agenda</vt:lpstr>
      <vt:lpstr>Student Profile Evaluator </vt:lpstr>
      <vt:lpstr>Description of Data</vt:lpstr>
      <vt:lpstr>Dimensional Model</vt:lpstr>
      <vt:lpstr>Enterprise Bus Matrix</vt:lpstr>
      <vt:lpstr>Applicable Questions</vt:lpstr>
      <vt:lpstr>Applicable Questions continued</vt:lpstr>
      <vt:lpstr>Technology and Implementation</vt:lpstr>
      <vt:lpstr> System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Tracking Application</dc:title>
  <dc:creator>test</dc:creator>
  <cp:lastModifiedBy>Deepali Vora</cp:lastModifiedBy>
  <cp:revision>65</cp:revision>
  <dcterms:modified xsi:type="dcterms:W3CDTF">2015-11-30T22:11:17Z</dcterms:modified>
</cp:coreProperties>
</file>