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09" r:id="rId3"/>
    <p:sldId id="257" r:id="rId4"/>
    <p:sldId id="264" r:id="rId5"/>
    <p:sldId id="259" r:id="rId6"/>
    <p:sldId id="260" r:id="rId7"/>
    <p:sldId id="261" r:id="rId8"/>
    <p:sldId id="262" r:id="rId9"/>
    <p:sldId id="258" r:id="rId10"/>
    <p:sldId id="289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74" r:id="rId21"/>
    <p:sldId id="293" r:id="rId22"/>
    <p:sldId id="291" r:id="rId23"/>
    <p:sldId id="292" r:id="rId24"/>
    <p:sldId id="275" r:id="rId25"/>
    <p:sldId id="294" r:id="rId26"/>
    <p:sldId id="276" r:id="rId27"/>
    <p:sldId id="295" r:id="rId28"/>
    <p:sldId id="296" r:id="rId29"/>
    <p:sldId id="297" r:id="rId30"/>
    <p:sldId id="277" r:id="rId31"/>
    <p:sldId id="298" r:id="rId32"/>
    <p:sldId id="278" r:id="rId33"/>
    <p:sldId id="279" r:id="rId34"/>
    <p:sldId id="280" r:id="rId35"/>
    <p:sldId id="281" r:id="rId36"/>
    <p:sldId id="282" r:id="rId37"/>
    <p:sldId id="283" r:id="rId38"/>
    <p:sldId id="299" r:id="rId39"/>
    <p:sldId id="300" r:id="rId40"/>
    <p:sldId id="284" r:id="rId41"/>
    <p:sldId id="301" r:id="rId42"/>
    <p:sldId id="285" r:id="rId43"/>
    <p:sldId id="286" r:id="rId44"/>
    <p:sldId id="287" r:id="rId45"/>
    <p:sldId id="288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3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EE198-0C43-6248-A17C-375791BCA382}" type="datetimeFigureOut">
              <a:rPr lang="en-US" smtClean="0"/>
              <a:t>11/1/14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DBF1D-94CA-E84C-AC43-4308964D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246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C4BE8-70D3-CB4A-8836-933D1CDB54DC}" type="datetimeFigureOut">
              <a:rPr lang="en-US" smtClean="0"/>
              <a:t>11/1/14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53271-89B5-5449-8091-C55F401B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6190-2517-8C49-B879-8EC3A6FBAB3A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2BF4-0E33-A949-9037-3FB56DA43D22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82-CAB6-D843-8371-2DC0278418B2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F3CA-C1DF-6C43-8AA4-D9D1370A3F9C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18-51BB-7047-A71A-C0B539A82EC4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E9D6-F385-9C48-8651-820D9FE49B66}" type="datetime1">
              <a:rPr lang="en-US" smtClean="0"/>
              <a:t>11/1/14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A92-0AF9-1C4F-8608-E01C0CF48C25}" type="datetime1">
              <a:rPr lang="en-US" smtClean="0"/>
              <a:t>11/1/14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0381-0B94-E649-B934-3FA16C118473}" type="datetime1">
              <a:rPr lang="en-US" smtClean="0"/>
              <a:t>11/1/14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DC8D-5CDF-0942-9D2A-C3901C638670}" type="datetime1">
              <a:rPr lang="en-US" smtClean="0"/>
              <a:t>11/1/14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0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2648-67DF-FC40-99B1-5C9DCB3AA520}" type="datetime1">
              <a:rPr lang="en-US" smtClean="0"/>
              <a:t>11/1/14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B20-57A6-2445-8147-DB72598EBB21}" type="datetime1">
              <a:rPr lang="en-US" smtClean="0"/>
              <a:t>11/1/14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1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ED1F-6E22-E243-A187-1551AA462314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 3 Retail Sales</a:t>
            </a:r>
            <a:br>
              <a:rPr lang="en-US" dirty="0" smtClean="0"/>
            </a:br>
            <a:r>
              <a:rPr lang="en-US" sz="2800" b="1" dirty="0" smtClean="0"/>
              <a:t>from Kimball and Ross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IDS 521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0"/>
            <a:ext cx="4272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4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pricing and promotions</a:t>
            </a:r>
          </a:p>
          <a:p>
            <a:pPr lvl="1"/>
            <a:r>
              <a:rPr lang="en-US" dirty="0" smtClean="0"/>
              <a:t>e.g. what is the expected boost in revenue with a 50 cent </a:t>
            </a:r>
            <a:r>
              <a:rPr lang="en-US" dirty="0"/>
              <a:t>reduction in price of a paper </a:t>
            </a:r>
            <a:r>
              <a:rPr lang="en-US" dirty="0" smtClean="0"/>
              <a:t>towel brand, with simultaneous ads and store displays?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3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Identify the business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Better understand customer purchases as captured by POS</a:t>
            </a:r>
          </a:p>
          <a:p>
            <a:pPr lvl="1"/>
            <a:r>
              <a:rPr lang="en-US" dirty="0" smtClean="0"/>
              <a:t>Hence, business process is POS retail transactions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5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1760" y="292417"/>
            <a:ext cx="8842239" cy="6057874"/>
          </a:xfrm>
        </p:spPr>
        <p:txBody>
          <a:bodyPr>
            <a:normAutofit/>
          </a:bodyPr>
          <a:lstStyle/>
          <a:p>
            <a:r>
              <a:rPr lang="en-US" dirty="0" smtClean="0"/>
              <a:t>Step 1: Identify the business process</a:t>
            </a:r>
          </a:p>
          <a:p>
            <a:pPr lvl="1"/>
            <a:r>
              <a:rPr lang="en-US" dirty="0" smtClean="0"/>
              <a:t>Goal: Better understand customer purchases as captured by POS</a:t>
            </a:r>
          </a:p>
          <a:p>
            <a:pPr lvl="1"/>
            <a:r>
              <a:rPr lang="en-US" dirty="0" smtClean="0"/>
              <a:t>Hence, business process is POS retail transactions</a:t>
            </a:r>
          </a:p>
          <a:p>
            <a:endParaRPr lang="en-US" dirty="0" smtClean="0"/>
          </a:p>
          <a:p>
            <a:r>
              <a:rPr lang="en-US" dirty="0" smtClean="0"/>
              <a:t>Step 2: Selecting the grain</a:t>
            </a:r>
          </a:p>
          <a:p>
            <a:pPr lvl="1"/>
            <a:r>
              <a:rPr lang="en-US" dirty="0" smtClean="0"/>
              <a:t>Find the most atomic/fine-grained level of detail </a:t>
            </a:r>
          </a:p>
          <a:p>
            <a:pPr lvl="2"/>
            <a:r>
              <a:rPr lang="en-US" dirty="0" smtClean="0"/>
              <a:t>More dimensions will apply; more flexibility to drill down in into details </a:t>
            </a:r>
          </a:p>
          <a:p>
            <a:pPr lvl="1"/>
            <a:r>
              <a:rPr lang="en-US" dirty="0" smtClean="0"/>
              <a:t>Easy to summarize detailed data, not to create details from summarized data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Selecting the grain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Potential business questions:</a:t>
            </a:r>
          </a:p>
          <a:p>
            <a:pPr lvl="1"/>
            <a:r>
              <a:rPr lang="en-US" dirty="0" smtClean="0"/>
              <a:t>What is the difference between sales on Monday versus Sunday?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it worthwhile to stock so many individual sizes of specific brands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How many shoppers took advantage of the 50 cents off promotion on shampoo?</a:t>
            </a:r>
          </a:p>
          <a:p>
            <a:pPr lvl="1"/>
            <a:r>
              <a:rPr lang="en-US" dirty="0"/>
              <a:t>What is the impact of decreased sales when a competitive diet soda product is promoted heavily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Identify the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</a:p>
          <a:p>
            <a:r>
              <a:rPr lang="en-US" dirty="0" smtClean="0"/>
              <a:t>Date of sale</a:t>
            </a:r>
          </a:p>
          <a:p>
            <a:r>
              <a:rPr lang="en-US" dirty="0" smtClean="0"/>
              <a:t>Store </a:t>
            </a:r>
          </a:p>
          <a:p>
            <a:r>
              <a:rPr lang="en-US" dirty="0" smtClean="0"/>
              <a:t>Promotion</a:t>
            </a:r>
          </a:p>
          <a:p>
            <a:r>
              <a:rPr lang="en-US" dirty="0" smtClean="0"/>
              <a:t>Cashier</a:t>
            </a:r>
          </a:p>
          <a:p>
            <a:r>
              <a:rPr lang="en-US" dirty="0" smtClean="0"/>
              <a:t>Method of payment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Identify the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grain will guide this </a:t>
            </a:r>
            <a:r>
              <a:rPr lang="en-US" dirty="0" smtClean="0"/>
              <a:t>decision</a:t>
            </a:r>
          </a:p>
          <a:p>
            <a:pPr lvl="0"/>
            <a:r>
              <a:rPr lang="en-US" dirty="0" smtClean="0"/>
              <a:t>example: individual </a:t>
            </a:r>
            <a:r>
              <a:rPr lang="en-US" dirty="0"/>
              <a:t>product line items in the POS </a:t>
            </a:r>
            <a:r>
              <a:rPr lang="en-US" dirty="0" smtClean="0"/>
              <a:t>transaction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sales </a:t>
            </a:r>
            <a:r>
              <a:rPr lang="en-US" dirty="0" smtClean="0"/>
              <a:t>quantity </a:t>
            </a:r>
          </a:p>
          <a:p>
            <a:pPr lvl="1"/>
            <a:r>
              <a:rPr lang="en-US" dirty="0" smtClean="0"/>
              <a:t> unit price</a:t>
            </a:r>
          </a:p>
          <a:p>
            <a:pPr lvl="1"/>
            <a:r>
              <a:rPr lang="en-US" dirty="0" smtClean="0"/>
              <a:t> regular price</a:t>
            </a:r>
          </a:p>
          <a:p>
            <a:pPr lvl="1"/>
            <a:r>
              <a:rPr lang="en-US" dirty="0" smtClean="0"/>
              <a:t> discount sales</a:t>
            </a:r>
          </a:p>
          <a:p>
            <a:pPr lvl="1"/>
            <a:r>
              <a:rPr lang="en-US" dirty="0" smtClean="0"/>
              <a:t> cost (additive across dimensions)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Identify the facts 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Derived </a:t>
            </a:r>
            <a:r>
              <a:rPr lang="en-US" dirty="0" smtClean="0"/>
              <a:t>facts </a:t>
            </a:r>
          </a:p>
          <a:p>
            <a:pPr lvl="1"/>
            <a:r>
              <a:rPr lang="en-US" dirty="0" smtClean="0"/>
              <a:t>better to </a:t>
            </a:r>
            <a:r>
              <a:rPr lang="en-US" dirty="0"/>
              <a:t>store them than have users calculate them</a:t>
            </a:r>
          </a:p>
          <a:p>
            <a:pPr lvl="0"/>
            <a:r>
              <a:rPr lang="en-US" dirty="0"/>
              <a:t>Non-additive </a:t>
            </a:r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Gross margin </a:t>
            </a:r>
            <a:r>
              <a:rPr lang="en-US" dirty="0" smtClean="0"/>
              <a:t>can’t </a:t>
            </a:r>
            <a:r>
              <a:rPr lang="en-US" dirty="0"/>
              <a:t>be summarized along any one dimension (sum revenues and costs before dividing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unit </a:t>
            </a:r>
            <a:r>
              <a:rPr lang="en-US" dirty="0"/>
              <a:t>price makes no sense as </a:t>
            </a:r>
            <a:r>
              <a:rPr lang="en-US" dirty="0" smtClean="0"/>
              <a:t>an additive fact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Measured facts in retail sales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47" y="1807370"/>
            <a:ext cx="5488038" cy="45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Identify the facts 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Transaction Fact Tables: i.e. one row per transaction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Quantities are additive. </a:t>
            </a:r>
            <a:endParaRPr lang="en-US" dirty="0" smtClean="0"/>
          </a:p>
          <a:p>
            <a:pPr lvl="1"/>
            <a:r>
              <a:rPr lang="en-US" dirty="0" smtClean="0"/>
              <a:t>Most common type of fact table.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6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Four-step process for designing dimensional models</a:t>
            </a:r>
          </a:p>
          <a:p>
            <a:r>
              <a:rPr lang="en-US" dirty="0" smtClean="0"/>
              <a:t>Fact table granularity</a:t>
            </a:r>
          </a:p>
          <a:p>
            <a:r>
              <a:rPr lang="en-US" dirty="0" smtClean="0"/>
              <a:t>Transaction fact tables</a:t>
            </a:r>
          </a:p>
          <a:p>
            <a:r>
              <a:rPr lang="en-US" dirty="0" smtClean="0"/>
              <a:t>Additive, non-additive, and derived facts</a:t>
            </a:r>
          </a:p>
          <a:p>
            <a:r>
              <a:rPr lang="en-US" dirty="0" smtClean="0"/>
              <a:t>Dimension attributes, including indicators, numeric descriptors, and multiple hierarchies</a:t>
            </a:r>
          </a:p>
          <a:p>
            <a:r>
              <a:rPr lang="en-US" dirty="0" smtClean="0"/>
              <a:t>Calendar date dimensions, plus time of day</a:t>
            </a:r>
          </a:p>
          <a:p>
            <a:r>
              <a:rPr lang="en-US" dirty="0" smtClean="0"/>
              <a:t>Degenerate dimensions, such as transaction receipt number</a:t>
            </a:r>
          </a:p>
          <a:p>
            <a:r>
              <a:rPr lang="en-US" dirty="0" smtClean="0"/>
              <a:t>Nulls in a dimensional model</a:t>
            </a:r>
          </a:p>
          <a:p>
            <a:r>
              <a:rPr lang="en-US" dirty="0" smtClean="0"/>
              <a:t>Extensibility of dimensional models</a:t>
            </a:r>
          </a:p>
          <a:p>
            <a:r>
              <a:rPr lang="en-US" dirty="0" err="1" smtClean="0"/>
              <a:t>Factless</a:t>
            </a:r>
            <a:r>
              <a:rPr lang="en-US" dirty="0" smtClean="0"/>
              <a:t> fact tables</a:t>
            </a:r>
          </a:p>
          <a:p>
            <a:r>
              <a:rPr lang="en-US" dirty="0" smtClean="0"/>
              <a:t>Surrogate, natural, and durable keys</a:t>
            </a:r>
          </a:p>
          <a:p>
            <a:r>
              <a:rPr lang="en-US" dirty="0" err="1" smtClean="0"/>
              <a:t>Snowflaked</a:t>
            </a:r>
            <a:r>
              <a:rPr lang="en-US" dirty="0" smtClean="0"/>
              <a:t> dimension attributes</a:t>
            </a:r>
          </a:p>
          <a:p>
            <a:r>
              <a:rPr lang="en-US" dirty="0" smtClean="0"/>
              <a:t>Centipede fact tables with “too many dimensions”.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4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table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Date </a:t>
            </a:r>
            <a:r>
              <a:rPr lang="en-US" dirty="0" smtClean="0"/>
              <a:t>dimension</a:t>
            </a:r>
          </a:p>
          <a:p>
            <a:pPr marL="742950" lvl="2" indent="-342900"/>
            <a:r>
              <a:rPr lang="en-US" dirty="0"/>
              <a:t>A</a:t>
            </a:r>
            <a:r>
              <a:rPr lang="en-US" dirty="0" smtClean="0"/>
              <a:t>lmost </a:t>
            </a:r>
            <a:r>
              <a:rPr lang="en-US" dirty="0"/>
              <a:t>every </a:t>
            </a:r>
            <a:r>
              <a:rPr lang="en-US" dirty="0" smtClean="0"/>
              <a:t>model needs one!</a:t>
            </a:r>
          </a:p>
          <a:p>
            <a:pPr marL="742950" lvl="2" indent="-342900"/>
            <a:r>
              <a:rPr lang="en-US" dirty="0" smtClean="0"/>
              <a:t>Build these in advance: 20 years is only about 7,300 rows of daily data</a:t>
            </a:r>
          </a:p>
          <a:p>
            <a:pPr marL="742950" lvl="2" indent="-342900"/>
            <a:r>
              <a:rPr lang="en-US" dirty="0" smtClean="0"/>
              <a:t>Include non-standard date attributes: weekends vs. weekdays, holidays, fiscal periods, etc..</a:t>
            </a:r>
          </a:p>
          <a:p>
            <a:pPr marL="742950" lvl="2" indent="-342900"/>
            <a:r>
              <a:rPr lang="en-US" dirty="0" smtClean="0"/>
              <a:t>Keep time of day as a separate dimension with 15 min or 1 min intervals. </a:t>
            </a:r>
          </a:p>
          <a:p>
            <a:pPr marL="1200150" lvl="3" indent="-342900"/>
            <a:r>
              <a:rPr lang="en-US" dirty="0" smtClean="0"/>
              <a:t>Keep time in the fact table if there’s no need to filter by time of day.</a:t>
            </a:r>
          </a:p>
          <a:p>
            <a:pPr marL="342900" lvl="1" indent="-342900"/>
            <a:r>
              <a:rPr lang="en-US" dirty="0" smtClean="0"/>
              <a:t>Use textual attributes for flags and indicators: e.g. holiday or non-holiday</a:t>
            </a:r>
          </a:p>
          <a:p>
            <a:pPr marL="1200150" lvl="3" indent="-34290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5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reports with cryptic versus textual indicators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36700"/>
            <a:ext cx="70739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1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36" y="1417638"/>
            <a:ext cx="2531433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24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dimension sample rows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12" y="1816748"/>
            <a:ext cx="6696863" cy="26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26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dirty="0" smtClean="0"/>
              <a:t>Flatten many-to-one </a:t>
            </a:r>
            <a:r>
              <a:rPr lang="en-US" sz="3100" b="1" dirty="0"/>
              <a:t>hierarchies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dimension columns: Do not break up into separate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84" y="3420181"/>
            <a:ext cx="6997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36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dimension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16" y="1346976"/>
            <a:ext cx="3526755" cy="55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4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 values	 as attributes or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Attributes with embedded meaning – SKU Number:</a:t>
            </a:r>
          </a:p>
          <a:p>
            <a:pPr lvl="1"/>
            <a:r>
              <a:rPr lang="en-US" sz="2400" dirty="0" smtClean="0"/>
              <a:t> preserve them in entirety </a:t>
            </a:r>
          </a:p>
          <a:p>
            <a:pPr lvl="1"/>
            <a:r>
              <a:rPr lang="en-US" sz="2400" dirty="0" smtClean="0"/>
              <a:t>break down the meaningful component parts</a:t>
            </a:r>
          </a:p>
          <a:p>
            <a:endParaRPr lang="en-US" sz="2400" dirty="0" smtClean="0"/>
          </a:p>
          <a:p>
            <a:r>
              <a:rPr lang="en-US" sz="2400" dirty="0" smtClean="0"/>
              <a:t>example: List price for a product</a:t>
            </a:r>
          </a:p>
          <a:p>
            <a:pPr lvl="1"/>
            <a:r>
              <a:rPr lang="en-US" sz="2400" dirty="0" smtClean="0"/>
              <a:t>changes infrequently</a:t>
            </a:r>
          </a:p>
          <a:p>
            <a:pPr lvl="1"/>
            <a:r>
              <a:rPr lang="en-US" sz="2400" dirty="0" smtClean="0"/>
              <a:t>is numeric</a:t>
            </a:r>
          </a:p>
          <a:p>
            <a:pPr lvl="1"/>
            <a:r>
              <a:rPr lang="en-US" sz="2400" dirty="0" smtClean="0"/>
              <a:t>if used in calculation, put in fact table</a:t>
            </a:r>
          </a:p>
          <a:p>
            <a:pPr lvl="1"/>
            <a:r>
              <a:rPr lang="en-US" sz="2400" dirty="0" smtClean="0"/>
              <a:t>if for grouping and filtering, use it as a product dimension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21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Drilling down on dimension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18" y="1555220"/>
            <a:ext cx="3888505" cy="51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89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Multiple hierarchies in a dimension table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84" y="1232215"/>
            <a:ext cx="3175782" cy="49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47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within dimension tables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322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You can group and constrain multiple keys on nonstandard calendar attributes</a:t>
            </a:r>
          </a:p>
          <a:p>
            <a:endParaRPr lang="en-US" sz="2800" dirty="0" smtClean="0"/>
          </a:p>
          <a:p>
            <a:r>
              <a:rPr lang="en-US" sz="2800" dirty="0" smtClean="0"/>
              <a:t>Join multiple copies of a Date dimension using SQL views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6024" y="4506591"/>
            <a:ext cx="603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view </a:t>
            </a:r>
            <a:r>
              <a:rPr lang="en-US" dirty="0" err="1" smtClean="0"/>
              <a:t>first_open_date</a:t>
            </a:r>
            <a:r>
              <a:rPr lang="en-US" dirty="0" smtClean="0"/>
              <a:t> (</a:t>
            </a:r>
            <a:r>
              <a:rPr lang="en-US" dirty="0" err="1" smtClean="0"/>
              <a:t>first_open_day_number</a:t>
            </a:r>
            <a:r>
              <a:rPr lang="en-US" dirty="0" smtClean="0"/>
              <a:t>, 	</a:t>
            </a:r>
            <a:r>
              <a:rPr lang="en-US" dirty="0" err="1" smtClean="0"/>
              <a:t>first_open_month</a:t>
            </a:r>
            <a:r>
              <a:rPr lang="en-US" dirty="0" smtClean="0"/>
              <a:t>, …) as select </a:t>
            </a:r>
            <a:r>
              <a:rPr lang="en-US" dirty="0" err="1" smtClean="0"/>
              <a:t>day_number</a:t>
            </a:r>
            <a:r>
              <a:rPr lang="en-US" dirty="0" smtClean="0"/>
              <a:t>, month, …</a:t>
            </a:r>
          </a:p>
          <a:p>
            <a:r>
              <a:rPr lang="en-US" dirty="0" smtClean="0"/>
              <a:t>	from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3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Four-step Dimensional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Select the Business Process</a:t>
            </a:r>
          </a:p>
          <a:p>
            <a:endParaRPr lang="en-US" dirty="0" smtClean="0"/>
          </a:p>
          <a:p>
            <a:r>
              <a:rPr lang="en-US" dirty="0" smtClean="0"/>
              <a:t>Step 2: Declare the Grain</a:t>
            </a:r>
          </a:p>
          <a:p>
            <a:endParaRPr lang="en-US" dirty="0" smtClean="0"/>
          </a:p>
          <a:p>
            <a:r>
              <a:rPr lang="en-US" dirty="0" smtClean="0"/>
              <a:t>Step 3: Identify the Dimensions</a:t>
            </a:r>
          </a:p>
          <a:p>
            <a:endParaRPr lang="en-US" dirty="0" smtClean="0"/>
          </a:p>
          <a:p>
            <a:r>
              <a:rPr lang="en-US" dirty="0" smtClean="0"/>
              <a:t>Step 4: Identify the Facts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01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 products under </a:t>
            </a:r>
            <a:r>
              <a:rPr lang="en-US" sz="2400" dirty="0"/>
              <a:t>promotion </a:t>
            </a:r>
            <a:r>
              <a:rPr lang="en-US" sz="2400" dirty="0" smtClean="0"/>
              <a:t>experience </a:t>
            </a:r>
            <a:r>
              <a:rPr lang="en-US" sz="2400" dirty="0"/>
              <a:t>a gain in sales (lift</a:t>
            </a:r>
            <a:r>
              <a:rPr lang="en-US" sz="2400" dirty="0" smtClean="0"/>
              <a:t>) </a:t>
            </a:r>
            <a:r>
              <a:rPr lang="en-US" sz="2400" dirty="0"/>
              <a:t>during the promotional </a:t>
            </a:r>
            <a:r>
              <a:rPr lang="en-US" sz="2400" dirty="0" smtClean="0"/>
              <a:t>period?</a:t>
            </a:r>
          </a:p>
          <a:p>
            <a:endParaRPr lang="en-US" sz="2400" dirty="0" smtClean="0"/>
          </a:p>
          <a:p>
            <a:pPr lvl="0"/>
            <a:r>
              <a:rPr lang="en-US" sz="2400" dirty="0" smtClean="0"/>
              <a:t>Do </a:t>
            </a:r>
            <a:r>
              <a:rPr lang="en-US" sz="2400" dirty="0"/>
              <a:t>products under promotion show a drop in sales </a:t>
            </a:r>
            <a:r>
              <a:rPr lang="en-US" sz="2400" dirty="0" smtClean="0"/>
              <a:t>just </a:t>
            </a:r>
            <a:r>
              <a:rPr lang="en-US" sz="2400" dirty="0"/>
              <a:t>prior to or after a promotion</a:t>
            </a:r>
            <a:r>
              <a:rPr lang="en-US" sz="2400" dirty="0" smtClean="0"/>
              <a:t>?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Are other products affected when a certain product is promoted – e.g. products in nearby shelves</a:t>
            </a:r>
            <a:r>
              <a:rPr lang="en-US" sz="2400" dirty="0" smtClean="0"/>
              <a:t>?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Is the promotion profitable?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4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Promotion dimension table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64" y="1220941"/>
            <a:ext cx="4370017" cy="50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86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Promotion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When </a:t>
            </a:r>
            <a:r>
              <a:rPr lang="en-US" sz="2400" dirty="0"/>
              <a:t>should we have separate dimensions for these causal mechanisms: price reduction, ads, displays and </a:t>
            </a:r>
            <a:r>
              <a:rPr lang="en-US" sz="2400" dirty="0" smtClean="0"/>
              <a:t>coupons?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highly correlated, put them together into a single </a:t>
            </a:r>
            <a:r>
              <a:rPr lang="en-US" sz="2400" dirty="0" smtClean="0"/>
              <a:t>dimension.</a:t>
            </a:r>
          </a:p>
          <a:p>
            <a:pPr lvl="2"/>
            <a:r>
              <a:rPr lang="en-US" dirty="0" smtClean="0"/>
              <a:t>Browse the dimension tables to see which attributes go together.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Otherwise, keep these entities as separate dimensions.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9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Promotion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should the promotion cost attribute go?  </a:t>
            </a:r>
            <a:endParaRPr lang="en-US" dirty="0" smtClean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</a:t>
            </a:r>
            <a:r>
              <a:rPr lang="en-US" dirty="0" smtClean="0"/>
              <a:t>grain:</a:t>
            </a:r>
          </a:p>
          <a:p>
            <a:pPr lvl="2"/>
            <a:r>
              <a:rPr lang="en-US" dirty="0" smtClean="0"/>
              <a:t>Dimension </a:t>
            </a:r>
            <a:r>
              <a:rPr lang="en-US" dirty="0"/>
              <a:t>table </a:t>
            </a:r>
            <a:endParaRPr lang="en-US" dirty="0" smtClean="0"/>
          </a:p>
          <a:p>
            <a:pPr lvl="2"/>
            <a:r>
              <a:rPr lang="en-US" dirty="0" smtClean="0"/>
              <a:t>Fact </a:t>
            </a:r>
            <a:r>
              <a:rPr lang="en-US" dirty="0"/>
              <a:t>table of the appropriate grain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5747" y="1194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6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Null foreign keys, attributes and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Null </a:t>
            </a:r>
            <a:r>
              <a:rPr lang="en-US" dirty="0"/>
              <a:t>in fact table metrics are </a:t>
            </a:r>
            <a:r>
              <a:rPr lang="en-US" dirty="0" smtClean="0"/>
              <a:t>ok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Not ok in </a:t>
            </a:r>
            <a:r>
              <a:rPr lang="en-US" dirty="0"/>
              <a:t>fact table keys</a:t>
            </a:r>
            <a:r>
              <a:rPr lang="en-US" dirty="0" smtClean="0"/>
              <a:t>!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Not ok in dimension tables </a:t>
            </a:r>
            <a:r>
              <a:rPr lang="en-US" dirty="0"/>
              <a:t>– use unknown there instead.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54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b="1" dirty="0"/>
              <a:t>Question: </a:t>
            </a:r>
            <a:r>
              <a:rPr lang="en-US" dirty="0"/>
              <a:t>How to handle multiple methods of payment on one transaction? </a:t>
            </a:r>
            <a:endParaRPr lang="en-US" dirty="0" smtClean="0"/>
          </a:p>
          <a:p>
            <a:pPr lvl="1"/>
            <a:r>
              <a:rPr lang="en-US" sz="2400" dirty="0" smtClean="0"/>
              <a:t>e.g. You </a:t>
            </a:r>
            <a:r>
              <a:rPr lang="en-US" sz="2400" dirty="0"/>
              <a:t>have a gift card with limited funds; </a:t>
            </a:r>
            <a:r>
              <a:rPr lang="en-US" sz="2400" dirty="0" smtClean="0"/>
              <a:t>you max it out, </a:t>
            </a:r>
            <a:r>
              <a:rPr lang="en-US" sz="2400" dirty="0"/>
              <a:t>and pay the balance with your regular credit </a:t>
            </a:r>
            <a:r>
              <a:rPr lang="en-US" sz="2400" dirty="0" smtClean="0"/>
              <a:t>card.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2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Degenerate </a:t>
            </a:r>
            <a:r>
              <a:rPr lang="en-US" sz="2800" b="1" dirty="0" smtClean="0"/>
              <a:t>dimensions (DD) </a:t>
            </a:r>
            <a:r>
              <a:rPr lang="en-US" sz="2800" b="1" dirty="0"/>
              <a:t>for transaction numbers: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dimension key without a corresponding dimension table. 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/>
              <a:t>POS transaction number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Transaction </a:t>
            </a:r>
            <a:r>
              <a:rPr lang="en-US" sz="2400" dirty="0"/>
              <a:t>header in a operational </a:t>
            </a:r>
            <a:r>
              <a:rPr lang="en-US" sz="2400" dirty="0" smtClean="0"/>
              <a:t>DB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POS </a:t>
            </a:r>
            <a:r>
              <a:rPr lang="en-US" sz="2400" dirty="0"/>
              <a:t>is helpful for pulling together all the products in a single market basket transaction; to link back to the operational system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47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Retail sales extensibility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it so easy to add a customer dimension</a:t>
            </a:r>
            <a:r>
              <a:rPr lang="en-US" dirty="0" smtClean="0"/>
              <a:t>?</a:t>
            </a:r>
          </a:p>
          <a:p>
            <a:pPr lvl="1"/>
            <a:r>
              <a:rPr lang="en-US" sz="2400" dirty="0" smtClean="0"/>
              <a:t>Because </a:t>
            </a:r>
            <a:r>
              <a:rPr lang="en-US" sz="2400" dirty="0"/>
              <a:t>POS was initially modeled </a:t>
            </a:r>
            <a:r>
              <a:rPr lang="en-US" sz="2400"/>
              <a:t>at </a:t>
            </a:r>
            <a:r>
              <a:rPr lang="en-US" sz="2400" smtClean="0"/>
              <a:t>its </a:t>
            </a:r>
            <a:r>
              <a:rPr lang="en-US" sz="2400" dirty="0"/>
              <a:t>most granular level.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All </a:t>
            </a:r>
            <a:r>
              <a:rPr lang="en-US" sz="2400" dirty="0"/>
              <a:t>existing BI apps can run without any changes—because </a:t>
            </a:r>
            <a:r>
              <a:rPr lang="en-US" sz="2400" dirty="0" smtClean="0"/>
              <a:t>we did </a:t>
            </a:r>
            <a:r>
              <a:rPr lang="en-US" sz="2400" dirty="0"/>
              <a:t>not alter the existing dimension keys or facts.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Premature </a:t>
            </a:r>
            <a:r>
              <a:rPr lang="en-US" sz="2400" dirty="0"/>
              <a:t>summarization or aggregation limits </a:t>
            </a:r>
            <a:r>
              <a:rPr lang="en-US" sz="2400" dirty="0" smtClean="0"/>
              <a:t>your </a:t>
            </a:r>
            <a:r>
              <a:rPr lang="en-US" sz="2400" dirty="0"/>
              <a:t>ability to add supplemental dimensions…</a:t>
            </a:r>
            <a:r>
              <a:rPr lang="en-US" sz="2400" dirty="0" smtClean="0">
                <a:effectLst/>
              </a:rPr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Querying the retail sales schema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97" y="1501763"/>
            <a:ext cx="5609436" cy="46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Querying results with cross-tabular report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447800"/>
            <a:ext cx="7073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4" y="1203496"/>
            <a:ext cx="7232844" cy="39881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 input to the four-step dimensional design process.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1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Sales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Adding: new dimension attributes – </a:t>
            </a:r>
            <a:r>
              <a:rPr lang="en-US" dirty="0"/>
              <a:t>all </a:t>
            </a:r>
            <a:r>
              <a:rPr lang="en-US" dirty="0" smtClean="0"/>
              <a:t>existing </a:t>
            </a:r>
            <a:r>
              <a:rPr lang="en-US" dirty="0"/>
              <a:t>apps will be oblivious </a:t>
            </a:r>
            <a:r>
              <a:rPr lang="en-US" dirty="0" smtClean="0"/>
              <a:t>to </a:t>
            </a:r>
            <a:r>
              <a:rPr lang="en-US" dirty="0"/>
              <a:t>the new attributes; a Not Available can be used for old dimension </a:t>
            </a:r>
            <a:r>
              <a:rPr lang="en-US" dirty="0" smtClean="0"/>
              <a:t>rows.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New dimensions: </a:t>
            </a:r>
            <a:r>
              <a:rPr lang="en-US" dirty="0"/>
              <a:t>Add a new foreign key column and populate it correctly with values of the primary key from the new dimension.</a:t>
            </a:r>
          </a:p>
          <a:p>
            <a:endParaRPr lang="en-US" dirty="0" smtClean="0"/>
          </a:p>
          <a:p>
            <a:r>
              <a:rPr lang="en-US" b="1" dirty="0" smtClean="0"/>
              <a:t>New </a:t>
            </a:r>
            <a:r>
              <a:rPr lang="en-US" b="1" dirty="0"/>
              <a:t>measured facts: </a:t>
            </a:r>
            <a:r>
              <a:rPr lang="en-US" dirty="0"/>
              <a:t>Add them gracefully to the fact table.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new fact measurements must match the grain of the existing </a:t>
            </a:r>
            <a:r>
              <a:rPr lang="en-US" dirty="0" smtClean="0"/>
              <a:t>table. </a:t>
            </a:r>
            <a:r>
              <a:rPr lang="en-US" dirty="0"/>
              <a:t>Don’t mix grains in the same fact table. </a:t>
            </a:r>
            <a:endParaRPr lang="en-US" dirty="0" smtClean="0"/>
          </a:p>
          <a:p>
            <a:pPr lvl="1"/>
            <a:r>
              <a:rPr lang="en-US" dirty="0" smtClean="0"/>
              <a:t>Fact </a:t>
            </a:r>
            <a:r>
              <a:rPr lang="en-US" dirty="0"/>
              <a:t>table is altered to add new </a:t>
            </a:r>
            <a:r>
              <a:rPr lang="en-US" dirty="0" smtClean="0"/>
              <a:t>columns, which are populated with new values. </a:t>
            </a:r>
          </a:p>
          <a:p>
            <a:pPr lvl="1"/>
            <a:r>
              <a:rPr lang="en-US" dirty="0" smtClean="0"/>
              <a:t>Null </a:t>
            </a:r>
            <a:r>
              <a:rPr lang="en-US" dirty="0"/>
              <a:t>values can also be put into fact rows that were old.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Promotion coverage </a:t>
            </a:r>
            <a:r>
              <a:rPr lang="en-US" sz="3600" dirty="0" err="1" smtClean="0"/>
              <a:t>factless</a:t>
            </a:r>
            <a:r>
              <a:rPr lang="en-US" sz="3600" dirty="0" smtClean="0"/>
              <a:t> fact table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42" y="1937908"/>
            <a:ext cx="6620862" cy="456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51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Factless</a:t>
            </a:r>
            <a:r>
              <a:rPr lang="en-US" b="1" dirty="0"/>
              <a:t> Fact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products were on promotion but did not sell? </a:t>
            </a:r>
            <a:r>
              <a:rPr lang="en-US" dirty="0" smtClean="0"/>
              <a:t>Problem: The </a:t>
            </a:r>
            <a:r>
              <a:rPr lang="en-US" dirty="0"/>
              <a:t>sales fact table records only the SKUs that actually sold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Steps: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1) Query </a:t>
            </a:r>
            <a:r>
              <a:rPr lang="en-US" dirty="0"/>
              <a:t>the promotion </a:t>
            </a:r>
            <a:r>
              <a:rPr lang="en-US" dirty="0" err="1"/>
              <a:t>factless</a:t>
            </a:r>
            <a:r>
              <a:rPr lang="en-US" dirty="0"/>
              <a:t> fact table to </a:t>
            </a:r>
            <a:r>
              <a:rPr lang="en-US" dirty="0" smtClean="0"/>
              <a:t>determine </a:t>
            </a:r>
            <a:r>
              <a:rPr lang="en-US" dirty="0"/>
              <a:t>the universe of products that were on promotion on a given </a:t>
            </a:r>
            <a:r>
              <a:rPr lang="en-US" dirty="0" smtClean="0"/>
              <a:t>day.</a:t>
            </a:r>
          </a:p>
          <a:p>
            <a:pPr marL="800100" lvl="2" indent="0">
              <a:buNone/>
            </a:pPr>
            <a:r>
              <a:rPr lang="en-US" dirty="0" smtClean="0"/>
              <a:t>2) Determine </a:t>
            </a:r>
            <a:r>
              <a:rPr lang="en-US" dirty="0"/>
              <a:t>what products sold from the POS fact table.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3) Take </a:t>
            </a:r>
            <a:r>
              <a:rPr lang="en-US" dirty="0"/>
              <a:t>the </a:t>
            </a:r>
            <a:r>
              <a:rPr lang="en-US" i="1" dirty="0"/>
              <a:t>set difference </a:t>
            </a:r>
            <a:r>
              <a:rPr lang="en-US" dirty="0"/>
              <a:t>between 1 and 2, the two lists. OLAP cubes typically contain explicit cells for non-behavior.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Suppose </a:t>
            </a:r>
            <a:r>
              <a:rPr lang="en-US" sz="2400" dirty="0"/>
              <a:t>you </a:t>
            </a:r>
            <a:r>
              <a:rPr lang="en-US" sz="2400" dirty="0" smtClean="0"/>
              <a:t>have a </a:t>
            </a:r>
            <a:r>
              <a:rPr lang="en-US" sz="2400" dirty="0"/>
              <a:t>view </a:t>
            </a:r>
            <a:r>
              <a:rPr lang="en-US" sz="2400" dirty="0" smtClean="0"/>
              <a:t>of promoted products </a:t>
            </a:r>
            <a:r>
              <a:rPr lang="en-US" sz="2400" dirty="0"/>
              <a:t>(call it </a:t>
            </a:r>
            <a:r>
              <a:rPr lang="en-US" sz="2400" i="1" dirty="0" err="1"/>
              <a:t>PromotedProducts</a:t>
            </a:r>
            <a:r>
              <a:rPr lang="en-US" sz="2400" dirty="0"/>
              <a:t>) and a view </a:t>
            </a:r>
            <a:r>
              <a:rPr lang="en-US" sz="2400" dirty="0" smtClean="0"/>
              <a:t>of products sold </a:t>
            </a:r>
            <a:r>
              <a:rPr lang="en-US" sz="2400" dirty="0"/>
              <a:t>(call it </a:t>
            </a:r>
            <a:r>
              <a:rPr lang="en-US" sz="2400" i="1" dirty="0" err="1"/>
              <a:t>ProductsSold</a:t>
            </a:r>
            <a:r>
              <a:rPr lang="en-US" sz="2400" dirty="0"/>
              <a:t>).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the SQL query that would give us </a:t>
            </a:r>
            <a:r>
              <a:rPr lang="en-US" sz="2400" dirty="0" smtClean="0"/>
              <a:t>the </a:t>
            </a:r>
            <a:r>
              <a:rPr lang="en-US" sz="2400" i="1" dirty="0"/>
              <a:t>set difference </a:t>
            </a:r>
            <a:r>
              <a:rPr lang="en-US" sz="2400" dirty="0"/>
              <a:t>between </a:t>
            </a:r>
            <a:r>
              <a:rPr lang="en-US" sz="2400" i="1" dirty="0" err="1" smtClean="0"/>
              <a:t>PromotedProducts</a:t>
            </a:r>
            <a:r>
              <a:rPr lang="en-US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ProductsSold</a:t>
            </a:r>
            <a:r>
              <a:rPr lang="en-US" sz="2800" dirty="0" smtClean="0"/>
              <a:t>:</a:t>
            </a:r>
            <a:endParaRPr lang="en-US" sz="2800" dirty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 smtClean="0"/>
              <a:t>Choose </a:t>
            </a:r>
            <a:r>
              <a:rPr lang="en-US" sz="2600" b="1" dirty="0"/>
              <a:t>the following: A, B or C. If B or C, give your answer.  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600" dirty="0"/>
              <a:t>I have no clue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600" dirty="0"/>
              <a:t>I can make a decent attempt, here it is: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600" dirty="0"/>
              <a:t>I feel confident it 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06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 </a:t>
            </a:r>
            <a:r>
              <a:rPr lang="en-US" b="1" dirty="0"/>
              <a:t>Table surrogate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assigned sequentially as needed to populate a dimension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business significance, other than to join dimension tables to the fact table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0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/>
              <a:t>Best practice: </a:t>
            </a:r>
            <a:r>
              <a:rPr lang="en-US" sz="2400" dirty="0" smtClean="0"/>
              <a:t>Avoid </a:t>
            </a:r>
            <a:r>
              <a:rPr lang="en-US" sz="2400" dirty="0"/>
              <a:t>using natural keys to join facts and </a:t>
            </a:r>
            <a:r>
              <a:rPr lang="en-US" sz="2400" dirty="0" smtClean="0"/>
              <a:t>dimension </a:t>
            </a:r>
            <a:r>
              <a:rPr lang="en-US" sz="2400" dirty="0"/>
              <a:t>tables; use the surrogate key.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Buffer </a:t>
            </a:r>
            <a:r>
              <a:rPr lang="en-US" sz="2400" dirty="0"/>
              <a:t>the data warehouse from operational </a:t>
            </a:r>
            <a:r>
              <a:rPr lang="en-US" sz="2400" dirty="0" smtClean="0"/>
              <a:t>changes</a:t>
            </a:r>
          </a:p>
          <a:p>
            <a:pPr marL="514350" indent="-514350">
              <a:buFont typeface="+mj-lt"/>
              <a:buAutoNum type="alphaLcPeriod"/>
            </a:pP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Integrate </a:t>
            </a:r>
            <a:r>
              <a:rPr lang="en-US" sz="2400" dirty="0"/>
              <a:t>multiple source systems: a common surrogate mapped to multiple natural </a:t>
            </a:r>
            <a:r>
              <a:rPr lang="en-US" sz="2400" dirty="0" smtClean="0"/>
              <a:t>keys</a:t>
            </a:r>
          </a:p>
          <a:p>
            <a:pPr marL="514350" indent="-514350">
              <a:buFont typeface="+mj-lt"/>
              <a:buAutoNum type="alphaLcPeriod"/>
            </a:pP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Improve </a:t>
            </a:r>
            <a:r>
              <a:rPr lang="en-US" sz="2400" dirty="0"/>
              <a:t>performance (operational codes are often bulky) </a:t>
            </a: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Identify </a:t>
            </a:r>
            <a:r>
              <a:rPr lang="en-US" sz="2400" dirty="0"/>
              <a:t>null or unknown </a:t>
            </a:r>
            <a:r>
              <a:rPr lang="en-US" sz="2400" dirty="0" smtClean="0"/>
              <a:t>conditions</a:t>
            </a:r>
          </a:p>
          <a:p>
            <a:pPr marL="514350" indent="-514350">
              <a:buFont typeface="+mj-lt"/>
              <a:buAutoNum type="alphaLcPeriod"/>
            </a:pP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Support </a:t>
            </a:r>
            <a:r>
              <a:rPr lang="en-US" sz="2400" dirty="0"/>
              <a:t>dimension attribute change tracking </a:t>
            </a:r>
            <a:r>
              <a:rPr lang="en-US" sz="2400" dirty="0" smtClean="0"/>
              <a:t>– </a:t>
            </a:r>
            <a:r>
              <a:rPr lang="en-US" sz="2400" dirty="0"/>
              <a:t>multiple surrogate keys for a single natural key.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45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/>
              <a:t>Dimension Natural and Durable Supernatural keys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242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Natural </a:t>
            </a:r>
            <a:r>
              <a:rPr lang="en-US" dirty="0" smtClean="0"/>
              <a:t>keys </a:t>
            </a:r>
            <a:r>
              <a:rPr lang="en-US" dirty="0"/>
              <a:t> (NK) </a:t>
            </a:r>
            <a:r>
              <a:rPr lang="en-US" dirty="0" smtClean="0"/>
              <a:t>are assigned </a:t>
            </a:r>
            <a:r>
              <a:rPr lang="en-US" dirty="0"/>
              <a:t>and used by operational source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business keys, production keys, and operational </a:t>
            </a:r>
            <a:r>
              <a:rPr lang="en-US" dirty="0" smtClean="0"/>
              <a:t>keys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May have multiple natural </a:t>
            </a:r>
            <a:r>
              <a:rPr lang="en-US" dirty="0"/>
              <a:t>keys corresponding to </a:t>
            </a:r>
            <a:r>
              <a:rPr lang="en-US" dirty="0" smtClean="0"/>
              <a:t>multiple different sources</a:t>
            </a:r>
            <a:endParaRPr lang="en-US" dirty="0"/>
          </a:p>
          <a:p>
            <a:pPr lvl="1"/>
            <a:r>
              <a:rPr lang="en-US" dirty="0" smtClean="0"/>
              <a:t>maybe with different component parts such as product </a:t>
            </a:r>
            <a:r>
              <a:rPr lang="en-US" dirty="0"/>
              <a:t>line of business </a:t>
            </a:r>
            <a:r>
              <a:rPr lang="en-US" dirty="0" smtClean="0"/>
              <a:t>and country </a:t>
            </a:r>
            <a:r>
              <a:rPr lang="en-US" dirty="0"/>
              <a:t>of </a:t>
            </a:r>
            <a:r>
              <a:rPr lang="en-US" dirty="0" smtClean="0"/>
              <a:t>origin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Natural keys may change </a:t>
            </a:r>
          </a:p>
          <a:p>
            <a:pPr lvl="1"/>
            <a:r>
              <a:rPr lang="en-US" dirty="0" smtClean="0"/>
              <a:t>due </a:t>
            </a:r>
            <a:r>
              <a:rPr lang="en-US" dirty="0"/>
              <a:t>to unexpected business rules (like </a:t>
            </a:r>
            <a:r>
              <a:rPr lang="en-US" dirty="0" smtClean="0"/>
              <a:t>a merger between firms)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handle either duplicate </a:t>
            </a:r>
            <a:r>
              <a:rPr lang="en-US" dirty="0" smtClean="0"/>
              <a:t>entries </a:t>
            </a:r>
            <a:endParaRPr lang="en-US" dirty="0"/>
          </a:p>
          <a:p>
            <a:pPr lvl="1"/>
            <a:r>
              <a:rPr lang="en-US" dirty="0" smtClean="0"/>
              <a:t>to handle data </a:t>
            </a:r>
            <a:r>
              <a:rPr lang="en-US" dirty="0"/>
              <a:t>integration from </a:t>
            </a:r>
            <a:r>
              <a:rPr lang="en-US" dirty="0" smtClean="0"/>
              <a:t>multiple </a:t>
            </a:r>
            <a:r>
              <a:rPr lang="en-US" dirty="0"/>
              <a:t>sources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ETL </a:t>
            </a:r>
            <a:r>
              <a:rPr lang="en-US" dirty="0"/>
              <a:t>needs to assign permanent </a:t>
            </a:r>
            <a:r>
              <a:rPr lang="en-US" dirty="0" smtClean="0"/>
              <a:t>durable </a:t>
            </a:r>
            <a:r>
              <a:rPr lang="en-US" dirty="0"/>
              <a:t>identifiers, known as </a:t>
            </a:r>
            <a:r>
              <a:rPr lang="en-US" i="1" dirty="0"/>
              <a:t>(persistent/durable) supernatural keys. </a:t>
            </a:r>
            <a:endParaRPr lang="en-US" dirty="0"/>
          </a:p>
          <a:p>
            <a:pPr lvl="1"/>
            <a:r>
              <a:rPr lang="en-US" dirty="0"/>
              <a:t>Remains immutable for the life of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4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Fact table surrogate keys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S</a:t>
            </a:r>
            <a:r>
              <a:rPr lang="en-US" dirty="0" smtClean="0"/>
              <a:t>imple integer</a:t>
            </a:r>
            <a:r>
              <a:rPr lang="en-US" dirty="0"/>
              <a:t>, devoid of any business content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Not as critical as </a:t>
            </a:r>
            <a:r>
              <a:rPr lang="en-US" dirty="0"/>
              <a:t>are </a:t>
            </a:r>
            <a:r>
              <a:rPr lang="en-US" dirty="0" smtClean="0"/>
              <a:t>dimension </a:t>
            </a:r>
            <a:r>
              <a:rPr lang="en-US" dirty="0"/>
              <a:t>table surrogate </a:t>
            </a:r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helps in </a:t>
            </a:r>
            <a:r>
              <a:rPr lang="en-US" dirty="0"/>
              <a:t>back room ETL </a:t>
            </a:r>
            <a:r>
              <a:rPr lang="en-US" dirty="0" smtClean="0"/>
              <a:t>processing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1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fact table surrogate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Immediate unique identification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Backing </a:t>
            </a:r>
            <a:r>
              <a:rPr lang="en-US" dirty="0"/>
              <a:t>out or resuming a bulk 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Replacing updates </a:t>
            </a:r>
            <a:r>
              <a:rPr lang="en-US" dirty="0"/>
              <a:t>with inserts plus </a:t>
            </a:r>
            <a:r>
              <a:rPr lang="en-US" dirty="0" smtClean="0"/>
              <a:t>deletes</a:t>
            </a:r>
          </a:p>
          <a:p>
            <a:pPr lvl="2"/>
            <a:r>
              <a:rPr lang="en-US" dirty="0"/>
              <a:t>Main fact table is not determined by a set of dimensional foreign </a:t>
            </a:r>
            <a:r>
              <a:rPr lang="en-US" dirty="0" smtClean="0"/>
              <a:t>keys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ore efficient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5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Resisting normalization urges—</a:t>
            </a:r>
            <a:r>
              <a:rPr lang="en-US" sz="3200" b="1" dirty="0" err="1"/>
              <a:t>snowflaking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35" y="1582733"/>
            <a:ext cx="6079282" cy="40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Select the Business Process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business initiative into the underlying processes</a:t>
            </a:r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the same as functional departments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299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Problems with normalization -- snowflakes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Creates </a:t>
            </a:r>
            <a:r>
              <a:rPr lang="en-US" sz="2400" dirty="0"/>
              <a:t>unnecessary complexity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Slower </a:t>
            </a:r>
            <a:r>
              <a:rPr lang="en-US" sz="2400" dirty="0"/>
              <a:t>query performance with multiple joins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Space </a:t>
            </a:r>
            <a:r>
              <a:rPr lang="en-US" sz="2400" dirty="0"/>
              <a:t>saving is insignificant—</a:t>
            </a:r>
            <a:r>
              <a:rPr lang="en-US" sz="2400" dirty="0" smtClean="0"/>
              <a:t>dimension  </a:t>
            </a:r>
            <a:r>
              <a:rPr lang="en-US" sz="2400" dirty="0"/>
              <a:t>tables are </a:t>
            </a:r>
            <a:r>
              <a:rPr lang="en-US" sz="2400" dirty="0" smtClean="0"/>
              <a:t>already small</a:t>
            </a:r>
            <a:endParaRPr lang="en-US" sz="2400" dirty="0"/>
          </a:p>
          <a:p>
            <a:pPr lvl="1"/>
            <a:r>
              <a:rPr lang="en-US" sz="2400" dirty="0"/>
              <a:t>300,000 thousand rows of a 18-byte code is about 5.4 MB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Makes </a:t>
            </a:r>
            <a:r>
              <a:rPr lang="en-US" sz="2400" dirty="0"/>
              <a:t>it harder for users to browse within a dimension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A permissible outrigger: filter and group dates by non-standard calendar attributes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87" y="1519188"/>
            <a:ext cx="5284122" cy="42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6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Centipede Fact Table: Too many dimensions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43" y="1129895"/>
            <a:ext cx="5010188" cy="52264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3351" y="1675641"/>
            <a:ext cx="26724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600" dirty="0" smtClean="0"/>
              <a:t>At </a:t>
            </a:r>
            <a:r>
              <a:rPr lang="en-US" sz="1600" dirty="0"/>
              <a:t>25 or more </a:t>
            </a:r>
            <a:r>
              <a:rPr lang="en-US" sz="1600" dirty="0" smtClean="0"/>
              <a:t>dimensions, </a:t>
            </a:r>
            <a:r>
              <a:rPr lang="en-US" sz="1600" dirty="0"/>
              <a:t>look for ways to combine correlated </a:t>
            </a:r>
            <a:r>
              <a:rPr lang="en-US" sz="1600" dirty="0" smtClean="0"/>
              <a:t>dimensions </a:t>
            </a:r>
            <a:r>
              <a:rPr lang="en-US" sz="1600" dirty="0"/>
              <a:t>into a single dimension. </a:t>
            </a:r>
            <a:endParaRPr lang="en-US" sz="1600" dirty="0" smtClean="0"/>
          </a:p>
          <a:p>
            <a:pPr marL="285750" lvl="0" indent="-285750">
              <a:buFont typeface="Arial"/>
              <a:buChar char="•"/>
            </a:pPr>
            <a:endParaRPr lang="en-US" sz="1600" dirty="0"/>
          </a:p>
          <a:p>
            <a:pPr marL="285750" lvl="0" indent="-285750">
              <a:buFont typeface="Arial"/>
              <a:buChar char="•"/>
            </a:pPr>
            <a:r>
              <a:rPr lang="en-US" sz="1600" dirty="0" smtClean="0"/>
              <a:t>Combine </a:t>
            </a:r>
            <a:r>
              <a:rPr lang="en-US" sz="1600" dirty="0"/>
              <a:t>dimensions when the resulting new single </a:t>
            </a:r>
            <a:r>
              <a:rPr lang="en-US" sz="1600" dirty="0" smtClean="0"/>
              <a:t>dimension </a:t>
            </a:r>
            <a:r>
              <a:rPr lang="en-US" sz="1600" dirty="0"/>
              <a:t>is </a:t>
            </a:r>
            <a:r>
              <a:rPr lang="en-US" sz="1600" dirty="0" smtClean="0"/>
              <a:t>relatively small.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6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Declare the Grain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does a fact table row </a:t>
            </a:r>
            <a:r>
              <a:rPr lang="en-US" dirty="0" smtClean="0"/>
              <a:t>represent? 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2400" dirty="0" smtClean="0"/>
              <a:t>One </a:t>
            </a:r>
            <a:r>
              <a:rPr lang="en-US" sz="2400" dirty="0"/>
              <a:t>row per </a:t>
            </a:r>
            <a:r>
              <a:rPr lang="en-US" sz="2400" dirty="0" smtClean="0"/>
              <a:t>POS scan</a:t>
            </a:r>
          </a:p>
          <a:p>
            <a:pPr lvl="1"/>
            <a:r>
              <a:rPr lang="en-US" sz="2400" dirty="0" smtClean="0"/>
              <a:t>One row per </a:t>
            </a:r>
            <a:r>
              <a:rPr lang="en-US" sz="2400" dirty="0"/>
              <a:t>bill line </a:t>
            </a:r>
            <a:r>
              <a:rPr lang="en-US" sz="2400" dirty="0" smtClean="0"/>
              <a:t>item</a:t>
            </a:r>
          </a:p>
          <a:p>
            <a:pPr lvl="1"/>
            <a:r>
              <a:rPr lang="en-US" sz="2400" dirty="0" smtClean="0"/>
              <a:t>One row per bill line item </a:t>
            </a:r>
            <a:r>
              <a:rPr lang="en-US" sz="2400" dirty="0"/>
              <a:t>individual boarding </a:t>
            </a:r>
            <a:r>
              <a:rPr lang="en-US" sz="2400" dirty="0" smtClean="0"/>
              <a:t>pass</a:t>
            </a:r>
            <a:endParaRPr lang="en-US" sz="2400" dirty="0"/>
          </a:p>
          <a:p>
            <a:pPr lvl="1"/>
            <a:r>
              <a:rPr lang="en-US" sz="2400" dirty="0" smtClean="0"/>
              <a:t>One row per daily </a:t>
            </a:r>
            <a:r>
              <a:rPr lang="en-US" sz="2400" dirty="0"/>
              <a:t>inventory </a:t>
            </a:r>
            <a:r>
              <a:rPr lang="en-US" sz="2400" dirty="0" smtClean="0"/>
              <a:t>snapshot</a:t>
            </a:r>
          </a:p>
          <a:p>
            <a:pPr lvl="1"/>
            <a:r>
              <a:rPr lang="en-US" sz="2400" dirty="0" smtClean="0"/>
              <a:t>One row per </a:t>
            </a:r>
            <a:r>
              <a:rPr lang="en-US" sz="2400" dirty="0"/>
              <a:t>bank </a:t>
            </a:r>
            <a:r>
              <a:rPr lang="en-US" sz="2400" dirty="0" smtClean="0"/>
              <a:t>account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3: </a:t>
            </a:r>
            <a:r>
              <a:rPr lang="en-US" dirty="0"/>
              <a:t>Identify the dimensions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Descriptions that take on single values for each measurement </a:t>
            </a:r>
            <a:r>
              <a:rPr lang="en-US" dirty="0" smtClean="0"/>
              <a:t>(i.e. each row in fact table)</a:t>
            </a:r>
          </a:p>
          <a:p>
            <a:pPr lvl="1"/>
            <a:r>
              <a:rPr lang="en-US" dirty="0" smtClean="0"/>
              <a:t>Examples: Date</a:t>
            </a:r>
            <a:r>
              <a:rPr lang="en-US" dirty="0"/>
              <a:t>, product, customer, employee, and </a:t>
            </a:r>
            <a:r>
              <a:rPr lang="en-US" dirty="0" smtClean="0"/>
              <a:t>facility, etc…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Discrete, text-like attributes that flesh out each dimension table: what, where, when, why and how.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Identify the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sz="2800" dirty="0" smtClean="0"/>
              <a:t>All </a:t>
            </a:r>
            <a:r>
              <a:rPr lang="en-US" sz="2800" dirty="0"/>
              <a:t>facts must be true to the grain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e.g</a:t>
            </a:r>
            <a:r>
              <a:rPr lang="en-US" sz="2800" dirty="0"/>
              <a:t>. numeric additive amounts, quantity, dollar cost, etc..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100 </a:t>
            </a:r>
            <a:r>
              <a:rPr lang="en-US" sz="2400" dirty="0"/>
              <a:t>grocery stores spread across 5 states</a:t>
            </a:r>
          </a:p>
          <a:p>
            <a:endParaRPr lang="en-US" sz="2400" dirty="0" smtClean="0"/>
          </a:p>
          <a:p>
            <a:r>
              <a:rPr lang="en-US" sz="2400" dirty="0" smtClean="0"/>
              <a:t>Departments: </a:t>
            </a:r>
            <a:r>
              <a:rPr lang="en-US" sz="2400" dirty="0"/>
              <a:t>produce, frozen food</a:t>
            </a:r>
            <a:r>
              <a:rPr lang="en-US" sz="2400" dirty="0" smtClean="0"/>
              <a:t>, dairy</a:t>
            </a:r>
            <a:r>
              <a:rPr lang="en-US" sz="2400" dirty="0"/>
              <a:t>, meat, bakery, floral, grocery, health/</a:t>
            </a:r>
            <a:r>
              <a:rPr lang="en-US" sz="2400" dirty="0" smtClean="0"/>
              <a:t>beauty, etc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60,000 </a:t>
            </a:r>
            <a:r>
              <a:rPr lang="en-US" sz="2400" dirty="0"/>
              <a:t>SKU’s stock keeping units</a:t>
            </a:r>
          </a:p>
          <a:p>
            <a:endParaRPr lang="en-US" sz="2400" dirty="0" smtClean="0"/>
          </a:p>
          <a:p>
            <a:r>
              <a:rPr lang="en-US" sz="2400" dirty="0" smtClean="0"/>
              <a:t>Where </a:t>
            </a:r>
            <a:r>
              <a:rPr lang="en-US" sz="2400" dirty="0"/>
              <a:t>is data collected? </a:t>
            </a:r>
            <a:endParaRPr lang="en-US" sz="2400" dirty="0" smtClean="0"/>
          </a:p>
          <a:p>
            <a:pPr lvl="1"/>
            <a:r>
              <a:rPr lang="en-US" sz="2400" dirty="0" smtClean="0"/>
              <a:t>point </a:t>
            </a:r>
            <a:r>
              <a:rPr lang="en-US" sz="2400" dirty="0"/>
              <a:t>of sale </a:t>
            </a:r>
            <a:r>
              <a:rPr lang="en-US" sz="2400" dirty="0" smtClean="0"/>
              <a:t>(POS) scanners</a:t>
            </a:r>
          </a:p>
          <a:p>
            <a:pPr lvl="1"/>
            <a:r>
              <a:rPr lang="en-US" sz="2400" dirty="0" smtClean="0"/>
              <a:t>back </a:t>
            </a:r>
            <a:r>
              <a:rPr lang="en-US" sz="2400" dirty="0"/>
              <a:t>door delivery systems from vendors.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1971</Words>
  <Application>Microsoft Macintosh PowerPoint</Application>
  <PresentationFormat>On-screen Show (4:3)</PresentationFormat>
  <Paragraphs>322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Ch. 3 Retail Sales from Kimball and Ross</vt:lpstr>
      <vt:lpstr>Key concepts in this chapter</vt:lpstr>
      <vt:lpstr>Four-step Dimensional Design Process</vt:lpstr>
      <vt:lpstr>Key input to the four-step dimensional design process.</vt:lpstr>
      <vt:lpstr>Step 1: Select the Business Process </vt:lpstr>
      <vt:lpstr>Step 2: Declare the Grain </vt:lpstr>
      <vt:lpstr>Step 3: Identify the dimensions </vt:lpstr>
      <vt:lpstr>Step 4: Identify the facts</vt:lpstr>
      <vt:lpstr>Retail Case Study</vt:lpstr>
      <vt:lpstr>PowerPoint Presentation</vt:lpstr>
      <vt:lpstr>Objectives</vt:lpstr>
      <vt:lpstr>Step 1: Identify the business process</vt:lpstr>
      <vt:lpstr>PowerPoint Presentation</vt:lpstr>
      <vt:lpstr>Step 2: Selecting the grain (continued)</vt:lpstr>
      <vt:lpstr>Step 3: Identify the dimensions</vt:lpstr>
      <vt:lpstr>Step 4: Identify the facts</vt:lpstr>
      <vt:lpstr>Step 4: Identify the facts  (continued)</vt:lpstr>
      <vt:lpstr>Measured facts in retail sales schema</vt:lpstr>
      <vt:lpstr>Step 4: Identify the facts  (continued)</vt:lpstr>
      <vt:lpstr>Dimension table details</vt:lpstr>
      <vt:lpstr>Sample reports with cryptic versus textual indicators</vt:lpstr>
      <vt:lpstr>Date dimension</vt:lpstr>
      <vt:lpstr>Date dimension sample rows</vt:lpstr>
      <vt:lpstr>Flatten many-to-one hierarchies </vt:lpstr>
      <vt:lpstr>Product dimension table</vt:lpstr>
      <vt:lpstr>Numeric values  as attributes or facts</vt:lpstr>
      <vt:lpstr>Drilling down on dimension attributes</vt:lpstr>
      <vt:lpstr>Multiple hierarchies in a dimension table </vt:lpstr>
      <vt:lpstr>Dates within dimension tables</vt:lpstr>
      <vt:lpstr>Promotion Dimension</vt:lpstr>
      <vt:lpstr>Promotion dimension table</vt:lpstr>
      <vt:lpstr>Question 1: Promotion Dimension</vt:lpstr>
      <vt:lpstr>Question 2: Promotion Dimension</vt:lpstr>
      <vt:lpstr>Null foreign keys, attributes and facts</vt:lpstr>
      <vt:lpstr>PowerPoint Presentation</vt:lpstr>
      <vt:lpstr>Degenerate dimensions (DD) for transaction numbers: </vt:lpstr>
      <vt:lpstr>Retail sales extensibility </vt:lpstr>
      <vt:lpstr>Querying the retail sales schema</vt:lpstr>
      <vt:lpstr>Querying results with cross-tabular report</vt:lpstr>
      <vt:lpstr>Retail Sales Extensibility</vt:lpstr>
      <vt:lpstr>Promotion coverage factless fact table</vt:lpstr>
      <vt:lpstr>Factless Fact tables</vt:lpstr>
      <vt:lpstr>SQL  exercise</vt:lpstr>
      <vt:lpstr>Dimension Table surrogate keys</vt:lpstr>
      <vt:lpstr>Best practice: Avoid using natural keys to join facts and dimension tables; use the surrogate key.</vt:lpstr>
      <vt:lpstr>Dimension Natural and Durable Supernatural keys </vt:lpstr>
      <vt:lpstr>Fact table surrogate keys </vt:lpstr>
      <vt:lpstr>Benefits of fact table surrogate key</vt:lpstr>
      <vt:lpstr>Resisting normalization urges—snowflaking </vt:lpstr>
      <vt:lpstr>Problems with normalization -- snowflakes</vt:lpstr>
      <vt:lpstr>A permissible outrigger: filter and group dates by non-standard calendar attributes</vt:lpstr>
      <vt:lpstr>Centipede Fact Table: Too many dimensions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Tafti</dc:creator>
  <cp:lastModifiedBy>Ali Tafti</cp:lastModifiedBy>
  <cp:revision>150</cp:revision>
  <dcterms:created xsi:type="dcterms:W3CDTF">2014-01-25T04:48:07Z</dcterms:created>
  <dcterms:modified xsi:type="dcterms:W3CDTF">2014-11-01T16:51:34Z</dcterms:modified>
</cp:coreProperties>
</file>