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4" r:id="rId4"/>
    <p:sldId id="293" r:id="rId5"/>
    <p:sldId id="294" r:id="rId6"/>
    <p:sldId id="277" r:id="rId7"/>
    <p:sldId id="292" r:id="rId8"/>
    <p:sldId id="291" r:id="rId9"/>
    <p:sldId id="258" r:id="rId10"/>
    <p:sldId id="263" r:id="rId11"/>
    <p:sldId id="279" r:id="rId12"/>
    <p:sldId id="280" r:id="rId13"/>
    <p:sldId id="283" r:id="rId14"/>
    <p:sldId id="275" r:id="rId15"/>
    <p:sldId id="259" r:id="rId16"/>
    <p:sldId id="261" r:id="rId17"/>
    <p:sldId id="297" r:id="rId18"/>
    <p:sldId id="262" r:id="rId19"/>
    <p:sldId id="281" r:id="rId20"/>
    <p:sldId id="299" r:id="rId21"/>
    <p:sldId id="282" r:id="rId22"/>
    <p:sldId id="298" r:id="rId23"/>
    <p:sldId id="295" r:id="rId24"/>
    <p:sldId id="288" r:id="rId25"/>
    <p:sldId id="296" r:id="rId26"/>
    <p:sldId id="300" r:id="rId27"/>
    <p:sldId id="284" r:id="rId28"/>
    <p:sldId id="264" r:id="rId29"/>
    <p:sldId id="285" r:id="rId30"/>
    <p:sldId id="289" r:id="rId31"/>
    <p:sldId id="266" r:id="rId32"/>
    <p:sldId id="290" r:id="rId33"/>
    <p:sldId id="271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1" autoAdjust="0"/>
  </p:normalViewPr>
  <p:slideViewPr>
    <p:cSldViewPr snapToGrid="0" snapToObjects="1">
      <p:cViewPr>
        <p:scale>
          <a:sx n="99" d="100"/>
          <a:sy n="99" d="100"/>
        </p:scale>
        <p:origin x="-76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2210-207F-3E42-8A7C-AC4015A723B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93D4-9A09-D14B-B197-E9F5A895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69CD-0F51-2140-BC9B-3FB4AE81031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701D-ECBF-904E-9A29-A35EF4678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Nulls are to be interpreted</a:t>
            </a:r>
            <a:r>
              <a:rPr lang="en-US" baseline="0" dirty="0" smtClean="0"/>
              <a:t> as unknown; as are 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operators they go into.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want to identify the staff who processed the last payment larger than 4 on or prior to the date 7/24/2005; “Art of SQL: ch4 </a:t>
            </a:r>
            <a:r>
              <a:rPr lang="en-US" sz="1200" dirty="0" err="1" smtClean="0"/>
              <a:t>Loc</a:t>
            </a:r>
            <a:r>
              <a:rPr lang="en-US" sz="1200" dirty="0" smtClean="0"/>
              <a:t> (2375) – </a:t>
            </a:r>
            <a:r>
              <a:rPr lang="en-US" sz="1200" dirty="0" err="1" smtClean="0"/>
              <a:t>Loc</a:t>
            </a:r>
            <a:r>
              <a:rPr lang="en-US" sz="1200" dirty="0" smtClean="0"/>
              <a:t>(2434)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5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want to identify the staff who processed the last payment larger than 4 on or prior to the date 7/24/2005. Correlating</a:t>
            </a:r>
            <a:r>
              <a:rPr lang="en-US" sz="1200" baseline="0" dirty="0" smtClean="0"/>
              <a:t> the payment id’s actually results in a wrong set of results in this case. Why</a:t>
            </a:r>
            <a:r>
              <a:rPr lang="en-US" sz="1200" baseline="0" smtClean="0"/>
              <a:t>? </a:t>
            </a:r>
            <a:r>
              <a:rPr lang="en-US" sz="1200" smtClean="0"/>
              <a:t>“Art of SQL: ch4 Loc (2375) – Loc(2434)</a:t>
            </a:r>
            <a:br>
              <a:rPr lang="en-US" sz="120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want to identify the staff who processed the last payment larger than 4 on or prior to the date 7/24/2005. Correlating</a:t>
            </a:r>
            <a:r>
              <a:rPr lang="en-US" sz="1200" baseline="0" dirty="0" smtClean="0"/>
              <a:t> the payment id’s actually results in a wrong set of results in this case. Why</a:t>
            </a:r>
            <a:r>
              <a:rPr lang="en-US" sz="1200" baseline="0" smtClean="0"/>
              <a:t>? </a:t>
            </a:r>
            <a:r>
              <a:rPr lang="en-US" sz="1200" smtClean="0"/>
              <a:t>“Art of SQL: ch4 Loc (2375) – Loc(2434)</a:t>
            </a:r>
            <a:br>
              <a:rPr lang="en-US" sz="120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5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 of SQL-- (</a:t>
            </a:r>
            <a:r>
              <a:rPr lang="en-US" dirty="0" err="1" smtClean="0"/>
              <a:t>loc</a:t>
            </a:r>
            <a:r>
              <a:rPr lang="en-US" dirty="0" smtClean="0"/>
              <a:t> 2346-2434)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get count</a:t>
            </a:r>
            <a:r>
              <a:rPr lang="en-US" baseline="0" dirty="0" smtClean="0"/>
              <a:t> of rentals for each staff member where payments are greater than 6, between 4 and 6, between 2 and 4, and less than 2. </a:t>
            </a:r>
          </a:p>
          <a:p>
            <a:r>
              <a:rPr lang="en-US" baseline="0" dirty="0" smtClean="0"/>
              <a:t>ART of SQL </a:t>
            </a:r>
            <a:r>
              <a:rPr lang="en-US" baseline="0" dirty="0" err="1" smtClean="0"/>
              <a:t>Ch</a:t>
            </a:r>
            <a:r>
              <a:rPr lang="en-US" baseline="0" dirty="0" smtClean="0"/>
              <a:t> 4 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 smtClean="0"/>
              <a:t> 3036 – </a:t>
            </a:r>
            <a:r>
              <a:rPr lang="en-US" dirty="0" err="1" smtClean="0"/>
              <a:t>loc</a:t>
            </a:r>
            <a:r>
              <a:rPr lang="en-US" dirty="0" smtClean="0"/>
              <a:t> 3113)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 of SQL (</a:t>
            </a:r>
            <a:r>
              <a:rPr lang="en-US" dirty="0" err="1" smtClean="0"/>
              <a:t>loc</a:t>
            </a:r>
            <a:r>
              <a:rPr lang="en-US" dirty="0" smtClean="0"/>
              <a:t> 3036 –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smtClean="0"/>
              <a:t>3113); QUESTION: Can you find the average for each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https://class2go.stanford.edu/</a:t>
            </a:r>
            <a:r>
              <a:rPr lang="en-US" dirty="0" err="1" smtClean="0"/>
              <a:t>db</a:t>
            </a:r>
            <a:r>
              <a:rPr lang="en-US" dirty="0" smtClean="0"/>
              <a:t>/Winter2013/</a:t>
            </a:r>
            <a:r>
              <a:rPr lang="en-US" dirty="0" err="1" smtClean="0"/>
              <a:t>problemsets</a:t>
            </a:r>
            <a:r>
              <a:rPr lang="en-US" smtClean="0"/>
              <a:t>/IndexesQuizVariation2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Nulls are to be interpreted</a:t>
            </a:r>
            <a:r>
              <a:rPr lang="en-US" baseline="0" dirty="0" smtClean="0"/>
              <a:t> as unknown; as are 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operators they go into.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Nulls are to be interpreted</a:t>
            </a:r>
            <a:r>
              <a:rPr lang="en-US" baseline="0" dirty="0" smtClean="0"/>
              <a:t> as unknown; as are 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operators they go into.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sakila</a:t>
            </a:r>
            <a:r>
              <a:rPr lang="en-US" dirty="0" smtClean="0"/>
              <a:t> database,</a:t>
            </a:r>
            <a:r>
              <a:rPr lang="en-US" baseline="0" dirty="0" smtClean="0"/>
              <a:t> download link: http://</a:t>
            </a:r>
            <a:r>
              <a:rPr lang="en-US" baseline="0" dirty="0" err="1" smtClean="0"/>
              <a:t>dev.mysql.com</a:t>
            </a:r>
            <a:r>
              <a:rPr lang="en-US" baseline="0" dirty="0" smtClean="0"/>
              <a:t>/doc/index-</a:t>
            </a:r>
            <a:r>
              <a:rPr lang="en-US" baseline="0" dirty="0" err="1" smtClean="0"/>
              <a:t>other.html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r>
              <a:rPr lang="en-US" dirty="0" smtClean="0"/>
              <a:t> database,</a:t>
            </a:r>
            <a:r>
              <a:rPr lang="en-US" baseline="0" dirty="0" smtClean="0"/>
              <a:t> download link: http://</a:t>
            </a:r>
            <a:r>
              <a:rPr lang="en-US" baseline="0" dirty="0" err="1" smtClean="0"/>
              <a:t>dev.mysql.com</a:t>
            </a:r>
            <a:r>
              <a:rPr lang="en-US" baseline="0" dirty="0" smtClean="0"/>
              <a:t>/doc/index-</a:t>
            </a:r>
            <a:r>
              <a:rPr lang="en-US" baseline="0" dirty="0" err="1" smtClean="0"/>
              <a:t>other.html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query give us? see (</a:t>
            </a:r>
            <a:r>
              <a:rPr lang="en-US" dirty="0" err="1" smtClean="0"/>
              <a:t>ch</a:t>
            </a:r>
            <a:r>
              <a:rPr lang="en-US" dirty="0" smtClean="0"/>
              <a:t> 2?)  </a:t>
            </a:r>
            <a:r>
              <a:rPr lang="en-US" dirty="0" err="1" smtClean="0"/>
              <a:t>loc</a:t>
            </a:r>
            <a:r>
              <a:rPr lang="en-US" dirty="0" smtClean="0"/>
              <a:t> 2186 “Art of SQL”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ch.</a:t>
            </a:r>
            <a:r>
              <a:rPr lang="en-US" dirty="0" smtClean="0"/>
              <a:t> 4 “Art  of SQL”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Request:</a:t>
            </a:r>
            <a:r>
              <a:rPr lang="en-US" baseline="0" dirty="0" smtClean="0"/>
              <a:t> Customer with id = 146 files an inquiry into a past rental; you need to identify the sales person on this rental; the customer happens to know the rental was the most recent to occur before July 24, 2005. </a:t>
            </a:r>
            <a:r>
              <a:rPr lang="en-US" dirty="0" smtClean="0"/>
              <a:t>(</a:t>
            </a:r>
            <a:r>
              <a:rPr lang="en-US" dirty="0" err="1" smtClean="0"/>
              <a:t>loc</a:t>
            </a:r>
            <a:r>
              <a:rPr lang="en-US" dirty="0" smtClean="0"/>
              <a:t> 2237, </a:t>
            </a:r>
            <a:r>
              <a:rPr lang="en-US" dirty="0" err="1" smtClean="0"/>
              <a:t>loc</a:t>
            </a:r>
            <a:r>
              <a:rPr lang="en-US" dirty="0" smtClean="0"/>
              <a:t> 3647) in “Art of SQL” </a:t>
            </a:r>
            <a:r>
              <a:rPr lang="en-US" dirty="0" err="1" smtClean="0"/>
              <a:t>ch.</a:t>
            </a:r>
            <a:r>
              <a:rPr lang="en-US" dirty="0" smtClean="0"/>
              <a:t> 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Customer with id = 146 files an inquiry into a past rental; you need to identify the sales person on this rental; the customer happens to know the rental was the most recent to occur before July 24, 2005.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701D-ECBF-904E-9A29-A35EF4678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A4F9-6A91-EA43-A8B2-55925084C233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06E1-FE15-2C4B-8F38-BBBD20E36B6C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92D4-5F6A-FE4B-9423-7C425FE73390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9107-DFEB-C345-8BB5-CA2EF3D5E72C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76D-5D56-E143-A3CF-52473C24DA34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37E3-D09C-7D4C-8921-ADE9CCE1196F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3E74-2D32-6E42-BF04-8AF3D6F3CB2F}" type="datetime1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E36C-0ADA-8945-B6DC-F2BA5B81A8B9}" type="datetime1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5C40-BF47-FE40-8DEA-2EF707791C1F}" type="datetime1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930-7EB6-3F41-A34B-EF75C89E17C2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81FF-868F-B543-BF68-609C2708A091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2BC5-EF4F-8044-9A71-90BCA8DCE9AD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E9CC-7820-3B47-9374-C11CF12C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Null-value and duplicate</a:t>
            </a:r>
          </a:p>
          <a:p>
            <a:r>
              <a:rPr lang="en-US" dirty="0"/>
              <a:t>row </a:t>
            </a:r>
            <a:r>
              <a:rPr lang="en-US" dirty="0" smtClean="0"/>
              <a:t>complications, </a:t>
            </a:r>
          </a:p>
          <a:p>
            <a:r>
              <a:rPr lang="en-US" dirty="0" smtClean="0"/>
              <a:t>Optimizing SQL queries, and</a:t>
            </a:r>
          </a:p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and its drawbacks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426" y="1462703"/>
            <a:ext cx="75444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b="1" dirty="0">
                <a:solidFill>
                  <a:srgbClr val="FF0000"/>
                </a:solidFill>
              </a:rPr>
              <a:t>distinct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c.last_name</a:t>
            </a:r>
            <a:r>
              <a:rPr lang="en-US" sz="2400" dirty="0"/>
              <a:t>, </a:t>
            </a:r>
            <a:r>
              <a:rPr lang="en-US" sz="2400" dirty="0" err="1"/>
              <a:t>c.first_name</a:t>
            </a:r>
            <a:r>
              <a:rPr lang="en-US" sz="2400" dirty="0"/>
              <a:t> </a:t>
            </a:r>
          </a:p>
          <a:p>
            <a:r>
              <a:rPr lang="en-US" sz="2400" dirty="0"/>
              <a:t>	from customer c, 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		rental r, </a:t>
            </a:r>
          </a:p>
          <a:p>
            <a:r>
              <a:rPr lang="en-US" sz="2400" dirty="0"/>
              <a:t>			inventory </a:t>
            </a:r>
            <a:r>
              <a:rPr lang="en-US" sz="2400" dirty="0" err="1"/>
              <a:t>i</a:t>
            </a:r>
            <a:r>
              <a:rPr lang="en-US" sz="2400" dirty="0"/>
              <a:t>,</a:t>
            </a:r>
          </a:p>
          <a:p>
            <a:r>
              <a:rPr lang="en-US" sz="2400" dirty="0"/>
              <a:t>			category cg,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film_category</a:t>
            </a:r>
            <a:r>
              <a:rPr lang="en-US" sz="2400" dirty="0"/>
              <a:t> fc</a:t>
            </a:r>
          </a:p>
          <a:p>
            <a:r>
              <a:rPr lang="en-US" sz="2400" dirty="0"/>
              <a:t>where 	</a:t>
            </a:r>
            <a:r>
              <a:rPr lang="en-US" sz="2400" dirty="0" err="1"/>
              <a:t>cg.name</a:t>
            </a:r>
            <a:r>
              <a:rPr lang="en-US" sz="2400" dirty="0"/>
              <a:t> = 'Comedy'</a:t>
            </a:r>
          </a:p>
          <a:p>
            <a:r>
              <a:rPr lang="en-US" sz="2400" dirty="0"/>
              <a:t>	and </a:t>
            </a:r>
            <a:r>
              <a:rPr lang="en-US" sz="2400" dirty="0" err="1"/>
              <a:t>c.customer_id</a:t>
            </a:r>
            <a:r>
              <a:rPr lang="en-US" sz="2400" dirty="0"/>
              <a:t> = </a:t>
            </a:r>
            <a:r>
              <a:rPr lang="en-US" sz="2400" dirty="0" err="1"/>
              <a:t>r.customer_id</a:t>
            </a:r>
            <a:endParaRPr lang="en-US" sz="2400" dirty="0"/>
          </a:p>
          <a:p>
            <a:r>
              <a:rPr lang="en-US" sz="2400" dirty="0"/>
              <a:t>	and </a:t>
            </a:r>
            <a:r>
              <a:rPr lang="en-US" sz="2400" dirty="0" err="1"/>
              <a:t>r.inventory_id</a:t>
            </a:r>
            <a:r>
              <a:rPr lang="en-US" sz="2400" dirty="0"/>
              <a:t> = </a:t>
            </a:r>
            <a:r>
              <a:rPr lang="en-US" sz="2400" dirty="0" err="1"/>
              <a:t>i.inventory_id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 	and </a:t>
            </a:r>
            <a:r>
              <a:rPr lang="en-US" sz="2400" dirty="0" err="1"/>
              <a:t>i.film_id</a:t>
            </a:r>
            <a:r>
              <a:rPr lang="en-US" sz="2400" dirty="0"/>
              <a:t> = </a:t>
            </a:r>
            <a:r>
              <a:rPr lang="en-US" sz="2400" dirty="0" err="1"/>
              <a:t>fc.film_id</a:t>
            </a:r>
            <a:endParaRPr lang="en-US" sz="2400" dirty="0"/>
          </a:p>
          <a:p>
            <a:r>
              <a:rPr lang="en-US" sz="2400" dirty="0"/>
              <a:t>	and </a:t>
            </a:r>
            <a:r>
              <a:rPr lang="en-US" sz="2400" dirty="0" err="1"/>
              <a:t>fc.category_id</a:t>
            </a:r>
            <a:r>
              <a:rPr lang="en-US" sz="2400" dirty="0"/>
              <a:t> = </a:t>
            </a:r>
            <a:r>
              <a:rPr lang="en-US" sz="2400" dirty="0" err="1"/>
              <a:t>cg.category_id</a:t>
            </a:r>
            <a:r>
              <a:rPr lang="en-US" sz="2400" dirty="0"/>
              <a:t>	</a:t>
            </a:r>
          </a:p>
          <a:p>
            <a:r>
              <a:rPr lang="en-US" sz="2400" dirty="0"/>
              <a:t>order by </a:t>
            </a:r>
            <a:r>
              <a:rPr lang="en-US" sz="2400" dirty="0" err="1"/>
              <a:t>last_name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forget a join?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594" y="1721476"/>
            <a:ext cx="75444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distinct </a:t>
            </a:r>
            <a:r>
              <a:rPr lang="en-US" sz="2400" dirty="0" err="1"/>
              <a:t>c.last_name</a:t>
            </a:r>
            <a:r>
              <a:rPr lang="en-US" sz="2400" dirty="0"/>
              <a:t>, </a:t>
            </a:r>
            <a:r>
              <a:rPr lang="en-US" sz="2400" dirty="0" err="1"/>
              <a:t>c.first_name</a:t>
            </a:r>
            <a:r>
              <a:rPr lang="en-US" sz="2400" dirty="0"/>
              <a:t> </a:t>
            </a:r>
          </a:p>
          <a:p>
            <a:r>
              <a:rPr lang="en-US" sz="2400" dirty="0"/>
              <a:t>	from customer c, 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		rental r, </a:t>
            </a:r>
          </a:p>
          <a:p>
            <a:r>
              <a:rPr lang="en-US" sz="2400" dirty="0"/>
              <a:t>			inventory </a:t>
            </a:r>
            <a:r>
              <a:rPr lang="en-US" sz="2400" dirty="0" err="1"/>
              <a:t>i</a:t>
            </a:r>
            <a:r>
              <a:rPr lang="en-US" sz="2400" dirty="0"/>
              <a:t>,</a:t>
            </a:r>
          </a:p>
          <a:p>
            <a:r>
              <a:rPr lang="en-US" sz="2400" dirty="0"/>
              <a:t>			category cg,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film_category</a:t>
            </a:r>
            <a:r>
              <a:rPr lang="en-US" sz="2400" dirty="0"/>
              <a:t> fc</a:t>
            </a:r>
          </a:p>
          <a:p>
            <a:r>
              <a:rPr lang="en-US" sz="2400" dirty="0"/>
              <a:t>where 	</a:t>
            </a:r>
            <a:r>
              <a:rPr lang="en-US" sz="2400" dirty="0" err="1"/>
              <a:t>cg.name</a:t>
            </a:r>
            <a:r>
              <a:rPr lang="en-US" sz="2400" dirty="0"/>
              <a:t> = 'Comedy'</a:t>
            </a:r>
          </a:p>
          <a:p>
            <a:r>
              <a:rPr lang="en-US" sz="2400" dirty="0"/>
              <a:t>	and </a:t>
            </a:r>
            <a:r>
              <a:rPr lang="en-US" sz="2400" dirty="0" err="1"/>
              <a:t>c.customer_id</a:t>
            </a:r>
            <a:r>
              <a:rPr lang="en-US" sz="2400" dirty="0"/>
              <a:t> = </a:t>
            </a:r>
            <a:r>
              <a:rPr lang="en-US" sz="2400" dirty="0" err="1"/>
              <a:t>r.customer_id</a:t>
            </a:r>
            <a:endParaRPr lang="en-US" sz="2400" dirty="0"/>
          </a:p>
          <a:p>
            <a:r>
              <a:rPr lang="en-US" sz="2400" strike="sngStrike" dirty="0">
                <a:solidFill>
                  <a:srgbClr val="FF0000"/>
                </a:solidFill>
              </a:rPr>
              <a:t>	and </a:t>
            </a:r>
            <a:r>
              <a:rPr lang="en-US" sz="2400" strike="sngStrike" dirty="0" err="1">
                <a:solidFill>
                  <a:srgbClr val="FF0000"/>
                </a:solidFill>
              </a:rPr>
              <a:t>r.inventory_id</a:t>
            </a:r>
            <a:r>
              <a:rPr lang="en-US" sz="2400" strike="sngStrike" dirty="0">
                <a:solidFill>
                  <a:srgbClr val="FF0000"/>
                </a:solidFill>
              </a:rPr>
              <a:t> = </a:t>
            </a:r>
            <a:r>
              <a:rPr lang="en-US" sz="2400" strike="sngStrike" dirty="0" err="1">
                <a:solidFill>
                  <a:srgbClr val="FF0000"/>
                </a:solidFill>
              </a:rPr>
              <a:t>i.inventory_id</a:t>
            </a:r>
            <a:r>
              <a:rPr lang="en-US" sz="2400" strike="sngStrike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/>
              <a:t> 	and </a:t>
            </a:r>
            <a:r>
              <a:rPr lang="en-US" sz="2400" dirty="0" err="1"/>
              <a:t>i.film_id</a:t>
            </a:r>
            <a:r>
              <a:rPr lang="en-US" sz="2400" dirty="0"/>
              <a:t> = </a:t>
            </a:r>
            <a:r>
              <a:rPr lang="en-US" sz="2400" dirty="0" err="1"/>
              <a:t>fc.film_id</a:t>
            </a:r>
            <a:endParaRPr lang="en-US" sz="2400" dirty="0"/>
          </a:p>
          <a:p>
            <a:r>
              <a:rPr lang="en-US" sz="2400" dirty="0"/>
              <a:t>	and </a:t>
            </a:r>
            <a:r>
              <a:rPr lang="en-US" sz="2400" dirty="0" err="1"/>
              <a:t>fc.category_id</a:t>
            </a:r>
            <a:r>
              <a:rPr lang="en-US" sz="2400" dirty="0"/>
              <a:t> = </a:t>
            </a:r>
            <a:r>
              <a:rPr lang="en-US" sz="2400" dirty="0" err="1"/>
              <a:t>cg.category_id</a:t>
            </a:r>
            <a:r>
              <a:rPr lang="en-US" sz="2400" dirty="0"/>
              <a:t>	</a:t>
            </a:r>
          </a:p>
          <a:p>
            <a:r>
              <a:rPr lang="en-US" sz="2400" dirty="0"/>
              <a:t>order by </a:t>
            </a:r>
            <a:r>
              <a:rPr lang="en-US" sz="2400" dirty="0" err="1"/>
              <a:t>last_name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Preferred method to filter out duplicates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594" y="1721476"/>
            <a:ext cx="75444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c.last_name</a:t>
            </a:r>
            <a:r>
              <a:rPr lang="en-US" sz="2000" dirty="0"/>
              <a:t>, </a:t>
            </a:r>
            <a:r>
              <a:rPr lang="en-US" sz="2000" dirty="0" err="1" smtClean="0"/>
              <a:t>c.first_name</a:t>
            </a:r>
            <a:r>
              <a:rPr lang="en-US" sz="2000" dirty="0" smtClean="0"/>
              <a:t> from </a:t>
            </a:r>
            <a:r>
              <a:rPr lang="en-US" sz="2000" dirty="0"/>
              <a:t>customer c</a:t>
            </a:r>
          </a:p>
          <a:p>
            <a:r>
              <a:rPr lang="en-US" sz="2000" dirty="0"/>
              <a:t>	where </a:t>
            </a:r>
            <a:r>
              <a:rPr lang="en-US" sz="2000" dirty="0" err="1"/>
              <a:t>c.customer_id</a:t>
            </a:r>
            <a:r>
              <a:rPr lang="en-US" sz="2000" dirty="0"/>
              <a:t> in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(Select </a:t>
            </a:r>
            <a:r>
              <a:rPr lang="en-US" sz="2000" dirty="0" err="1"/>
              <a:t>c.customer_id</a:t>
            </a:r>
            <a:r>
              <a:rPr lang="en-US" sz="2000" dirty="0"/>
              <a:t>  </a:t>
            </a:r>
          </a:p>
          <a:p>
            <a:r>
              <a:rPr lang="en-US" sz="2000" dirty="0"/>
              <a:t>		from </a:t>
            </a:r>
            <a:r>
              <a:rPr lang="en-US" sz="2000" dirty="0" smtClean="0"/>
              <a:t>rental </a:t>
            </a:r>
            <a:r>
              <a:rPr lang="en-US" sz="2000" dirty="0"/>
              <a:t>r, </a:t>
            </a:r>
          </a:p>
          <a:p>
            <a:r>
              <a:rPr lang="en-US" sz="2000" dirty="0"/>
              <a:t>			inventory </a:t>
            </a:r>
            <a:r>
              <a:rPr lang="en-US" sz="2000" dirty="0" err="1"/>
              <a:t>i</a:t>
            </a:r>
            <a:r>
              <a:rPr lang="en-US" sz="2000" dirty="0"/>
              <a:t>,</a:t>
            </a:r>
          </a:p>
          <a:p>
            <a:r>
              <a:rPr lang="en-US" sz="2000" dirty="0"/>
              <a:t>			category cg,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film_category</a:t>
            </a:r>
            <a:r>
              <a:rPr lang="en-US" sz="2000" dirty="0"/>
              <a:t> fc,</a:t>
            </a:r>
          </a:p>
          <a:p>
            <a:r>
              <a:rPr lang="en-US" sz="2000" dirty="0"/>
              <a:t>			customer c</a:t>
            </a:r>
          </a:p>
          <a:p>
            <a:r>
              <a:rPr lang="en-US" sz="2000" dirty="0" smtClean="0"/>
              <a:t>	where </a:t>
            </a:r>
            <a:r>
              <a:rPr lang="en-US" sz="2000" dirty="0"/>
              <a:t>	</a:t>
            </a:r>
            <a:r>
              <a:rPr lang="en-US" sz="2000" dirty="0" err="1"/>
              <a:t>cg.name</a:t>
            </a:r>
            <a:r>
              <a:rPr lang="en-US" sz="2000" dirty="0"/>
              <a:t> = 'Comedy'</a:t>
            </a:r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c.customer_id</a:t>
            </a:r>
            <a:r>
              <a:rPr lang="en-US" sz="2000" dirty="0"/>
              <a:t> = </a:t>
            </a:r>
            <a:r>
              <a:rPr lang="en-US" sz="2000" dirty="0" err="1"/>
              <a:t>r.customer_id</a:t>
            </a:r>
            <a:endParaRPr lang="en-US" sz="2000" dirty="0"/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r.inventory_id</a:t>
            </a:r>
            <a:r>
              <a:rPr lang="en-US" sz="2000" dirty="0"/>
              <a:t> = </a:t>
            </a:r>
            <a:r>
              <a:rPr lang="en-US" sz="2000" dirty="0" err="1"/>
              <a:t>i.inventory_id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i.film_id</a:t>
            </a:r>
            <a:r>
              <a:rPr lang="en-US" sz="2000" dirty="0"/>
              <a:t> = </a:t>
            </a:r>
            <a:r>
              <a:rPr lang="en-US" sz="2000" dirty="0" err="1"/>
              <a:t>fc.film_id</a:t>
            </a:r>
            <a:endParaRPr lang="en-US" sz="2000" dirty="0"/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fc.category_id</a:t>
            </a:r>
            <a:r>
              <a:rPr lang="en-US" sz="2000" dirty="0"/>
              <a:t> = </a:t>
            </a:r>
            <a:r>
              <a:rPr lang="en-US" sz="2000" dirty="0" err="1" smtClean="0"/>
              <a:t>cg.category_id</a:t>
            </a:r>
            <a:r>
              <a:rPr lang="en-US" sz="2000" dirty="0" smtClean="0"/>
              <a:t>)</a:t>
            </a:r>
            <a:r>
              <a:rPr lang="en-US" sz="20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0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Correlated </a:t>
            </a:r>
            <a:r>
              <a:rPr lang="en-US" sz="2800" dirty="0" err="1" smtClean="0"/>
              <a:t>subsquery</a:t>
            </a:r>
            <a:r>
              <a:rPr lang="en-US" sz="2800" dirty="0" smtClean="0"/>
              <a:t>: usually less efficient, compare the time 0.55 vs. 0.01 seconds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3594" y="1721476"/>
            <a:ext cx="75444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outer_cust.last_name</a:t>
            </a:r>
            <a:r>
              <a:rPr lang="en-US" sz="2000" dirty="0"/>
              <a:t>, </a:t>
            </a:r>
            <a:r>
              <a:rPr lang="en-US" sz="2000" dirty="0" err="1"/>
              <a:t>outer_cust.first_name</a:t>
            </a:r>
            <a:r>
              <a:rPr lang="en-US" sz="2000" dirty="0"/>
              <a:t> from customer </a:t>
            </a:r>
            <a:r>
              <a:rPr lang="en-US" sz="2000" dirty="0" err="1"/>
              <a:t>outer_cust</a:t>
            </a:r>
            <a:endParaRPr lang="en-US" sz="2000" dirty="0"/>
          </a:p>
          <a:p>
            <a:r>
              <a:rPr lang="en-US" sz="2000" dirty="0"/>
              <a:t>	where exists </a:t>
            </a:r>
          </a:p>
          <a:p>
            <a:r>
              <a:rPr lang="en-US" sz="2000" dirty="0"/>
              <a:t>		(select null from rental r, </a:t>
            </a:r>
          </a:p>
          <a:p>
            <a:r>
              <a:rPr lang="en-US" sz="2000" dirty="0"/>
              <a:t>			inventory </a:t>
            </a:r>
            <a:r>
              <a:rPr lang="en-US" sz="2000" dirty="0" err="1"/>
              <a:t>i</a:t>
            </a:r>
            <a:r>
              <a:rPr lang="en-US" sz="2000" dirty="0"/>
              <a:t>,</a:t>
            </a:r>
          </a:p>
          <a:p>
            <a:r>
              <a:rPr lang="en-US" sz="2000" dirty="0"/>
              <a:t>			category cg,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film_category</a:t>
            </a:r>
            <a:r>
              <a:rPr lang="en-US" sz="2000" dirty="0"/>
              <a:t> fc,</a:t>
            </a:r>
          </a:p>
          <a:p>
            <a:r>
              <a:rPr lang="en-US" sz="2000" dirty="0"/>
              <a:t>			customer </a:t>
            </a:r>
            <a:r>
              <a:rPr lang="en-US" sz="2000" dirty="0" err="1"/>
              <a:t>inner_cust</a:t>
            </a:r>
            <a:endParaRPr lang="en-US" sz="2000" dirty="0"/>
          </a:p>
          <a:p>
            <a:r>
              <a:rPr lang="en-US" sz="2000" dirty="0" smtClean="0"/>
              <a:t>		where </a:t>
            </a:r>
            <a:r>
              <a:rPr lang="en-US" sz="2000" dirty="0" err="1"/>
              <a:t>cg.name</a:t>
            </a:r>
            <a:r>
              <a:rPr lang="en-US" sz="2000" dirty="0"/>
              <a:t> = 'Comedy'</a:t>
            </a:r>
          </a:p>
          <a:p>
            <a:pPr lvl="1"/>
            <a:r>
              <a:rPr lang="en-US" sz="2000" b="1" dirty="0"/>
              <a:t>	and </a:t>
            </a:r>
            <a:r>
              <a:rPr lang="en-US" sz="2000" b="1" dirty="0" err="1"/>
              <a:t>inner_cust.customer_id</a:t>
            </a:r>
            <a:r>
              <a:rPr lang="en-US" sz="2000" b="1" dirty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outer_cust.customer_id</a:t>
            </a:r>
            <a:endParaRPr lang="en-US" sz="2000" b="1" dirty="0"/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inner_cust.customer_id</a:t>
            </a:r>
            <a:r>
              <a:rPr lang="en-US" sz="2000" dirty="0"/>
              <a:t> = </a:t>
            </a:r>
            <a:r>
              <a:rPr lang="en-US" sz="2000" dirty="0" err="1" smtClean="0"/>
              <a:t>r.customer_id</a:t>
            </a:r>
            <a:endParaRPr lang="en-US" sz="2000" dirty="0"/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r.inventory_id</a:t>
            </a:r>
            <a:r>
              <a:rPr lang="en-US" sz="2000" dirty="0"/>
              <a:t> = </a:t>
            </a:r>
            <a:r>
              <a:rPr lang="en-US" sz="2000" dirty="0" err="1"/>
              <a:t>i.inventory_id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i.film_id</a:t>
            </a:r>
            <a:r>
              <a:rPr lang="en-US" sz="2000" dirty="0"/>
              <a:t> = </a:t>
            </a:r>
            <a:r>
              <a:rPr lang="en-US" sz="2000" dirty="0" err="1"/>
              <a:t>fc.film_id</a:t>
            </a:r>
            <a:endParaRPr lang="en-US" sz="2000" dirty="0"/>
          </a:p>
          <a:p>
            <a:pPr lvl="1"/>
            <a:r>
              <a:rPr lang="en-US" sz="2000" dirty="0"/>
              <a:t>	and </a:t>
            </a:r>
            <a:r>
              <a:rPr lang="en-US" sz="2000" dirty="0" err="1"/>
              <a:t>fc.category_id</a:t>
            </a:r>
            <a:r>
              <a:rPr lang="en-US" sz="2000" dirty="0"/>
              <a:t> = </a:t>
            </a:r>
            <a:r>
              <a:rPr lang="en-US" sz="2000" dirty="0" err="1"/>
              <a:t>cg.category_id</a:t>
            </a:r>
            <a:r>
              <a:rPr lang="en-US" sz="20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 clause instead of 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SQL queries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the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Their best work is in the “relational world”</a:t>
            </a:r>
          </a:p>
          <a:p>
            <a:pPr lvl="1"/>
            <a:r>
              <a:rPr lang="en-US" dirty="0" smtClean="0"/>
              <a:t>mathematically equivalent transformations</a:t>
            </a:r>
          </a:p>
          <a:p>
            <a:endParaRPr lang="en-US" sz="2800" dirty="0" smtClean="0"/>
          </a:p>
          <a:p>
            <a:r>
              <a:rPr lang="en-US" sz="2800" dirty="0" smtClean="0"/>
              <a:t>Rely on information in the database</a:t>
            </a:r>
          </a:p>
          <a:p>
            <a:pPr lvl="1"/>
            <a:r>
              <a:rPr lang="en-US" dirty="0" smtClean="0"/>
              <a:t>can</a:t>
            </a:r>
            <a:r>
              <a:rPr lang="fr-FR" dirty="0" smtClean="0"/>
              <a:t>’</a:t>
            </a:r>
            <a:r>
              <a:rPr lang="en-US" dirty="0" smtClean="0"/>
              <a:t>t use information embedded in triggers or application code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2800" dirty="0" smtClean="0"/>
              <a:t>Its work adds to the overall response time</a:t>
            </a:r>
          </a:p>
          <a:p>
            <a:pPr lvl="1"/>
            <a:r>
              <a:rPr lang="en-US" dirty="0" smtClean="0"/>
              <a:t>examining many alternative execution paths may take time</a:t>
            </a:r>
          </a:p>
          <a:p>
            <a:pPr lvl="1"/>
            <a:r>
              <a:rPr lang="en-US" dirty="0" smtClean="0"/>
              <a:t>optimizer may “satisfice,” cutting short its search</a:t>
            </a:r>
          </a:p>
          <a:p>
            <a:endParaRPr lang="en-US" sz="2800" dirty="0" smtClean="0"/>
          </a:p>
          <a:p>
            <a:r>
              <a:rPr lang="en-US" sz="2800" dirty="0" smtClean="0"/>
              <a:t>Improves </a:t>
            </a:r>
            <a:r>
              <a:rPr lang="en-US" sz="2800" smtClean="0"/>
              <a:t>individual queries</a:t>
            </a:r>
          </a:p>
          <a:p>
            <a:pPr lvl="1"/>
            <a:r>
              <a:rPr lang="en-US" smtClean="0"/>
              <a:t>Procedural code that executes a chain of queries will not benefit from the optimizer.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query. Ex.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with id = 146 files an inquiry into a past </a:t>
            </a:r>
            <a:r>
              <a:rPr lang="en-US" dirty="0" smtClean="0"/>
              <a:t>rental. You </a:t>
            </a:r>
            <a:r>
              <a:rPr lang="en-US" dirty="0"/>
              <a:t>need to identify the sales person on this </a:t>
            </a:r>
            <a:r>
              <a:rPr lang="en-US" dirty="0" smtClean="0"/>
              <a:t>rental. The </a:t>
            </a:r>
            <a:r>
              <a:rPr lang="en-US" dirty="0"/>
              <a:t>customer happens to know the rental was the most recent to occur before July 24, 2005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Correlated </a:t>
            </a:r>
            <a:r>
              <a:rPr lang="en-US" sz="3600" dirty="0" err="1" smtClean="0"/>
              <a:t>subquery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97008" y="2320270"/>
            <a:ext cx="5983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elect </a:t>
            </a:r>
            <a:r>
              <a:rPr lang="en-US" sz="2000" dirty="0" err="1"/>
              <a:t>s.first_name</a:t>
            </a:r>
            <a:r>
              <a:rPr lang="en-US" sz="2000" dirty="0"/>
              <a:t>, </a:t>
            </a:r>
            <a:r>
              <a:rPr lang="en-US" sz="2000" dirty="0" err="1"/>
              <a:t>s.last_name</a:t>
            </a:r>
            <a:r>
              <a:rPr lang="en-US" sz="2000" dirty="0"/>
              <a:t>, </a:t>
            </a:r>
            <a:r>
              <a:rPr lang="en-US" sz="2000" dirty="0" err="1"/>
              <a:t>p_outer.amount</a:t>
            </a:r>
            <a:r>
              <a:rPr lang="en-US" sz="2000" dirty="0"/>
              <a:t>, </a:t>
            </a:r>
            <a:r>
              <a:rPr lang="en-US" sz="2000" dirty="0" err="1"/>
              <a:t>p_outer.payment_date</a:t>
            </a:r>
            <a:endParaRPr lang="en-US" sz="2000" dirty="0"/>
          </a:p>
          <a:p>
            <a:r>
              <a:rPr lang="en-US" sz="2000" dirty="0" smtClean="0"/>
              <a:t>From </a:t>
            </a:r>
            <a:r>
              <a:rPr lang="en-US" sz="2000" dirty="0"/>
              <a:t>staff s, payment </a:t>
            </a:r>
            <a:r>
              <a:rPr lang="en-US" sz="2000" dirty="0" err="1"/>
              <a:t>p_outer</a:t>
            </a:r>
            <a:endParaRPr lang="en-US" sz="2000" dirty="0"/>
          </a:p>
          <a:p>
            <a:r>
              <a:rPr lang="en-US" sz="2000" dirty="0"/>
              <a:t>W</a:t>
            </a:r>
            <a:r>
              <a:rPr lang="en-US" sz="2000" dirty="0" smtClean="0"/>
              <a:t>here </a:t>
            </a:r>
            <a:r>
              <a:rPr lang="en-US" sz="2000" dirty="0" err="1"/>
              <a:t>s.staff_id</a:t>
            </a:r>
            <a:r>
              <a:rPr lang="en-US" sz="2000" dirty="0"/>
              <a:t> = </a:t>
            </a:r>
            <a:r>
              <a:rPr lang="en-US" sz="2000" dirty="0" err="1"/>
              <a:t>p_outer.staff_id</a:t>
            </a:r>
            <a:r>
              <a:rPr lang="en-US" sz="2000" dirty="0"/>
              <a:t> </a:t>
            </a:r>
            <a:r>
              <a:rPr lang="en-US" sz="2000" dirty="0" smtClean="0"/>
              <a:t>And</a:t>
            </a:r>
            <a:endParaRPr lang="en-US" sz="2000" dirty="0"/>
          </a:p>
          <a:p>
            <a:r>
              <a:rPr lang="en-US" sz="2000" dirty="0" err="1"/>
              <a:t>p_outer.customer_id</a:t>
            </a:r>
            <a:r>
              <a:rPr lang="en-US" sz="2000" dirty="0"/>
              <a:t> = 146</a:t>
            </a:r>
          </a:p>
          <a:p>
            <a:r>
              <a:rPr lang="en-US" sz="2000" dirty="0" smtClean="0"/>
              <a:t>And </a:t>
            </a:r>
            <a:r>
              <a:rPr lang="en-US" sz="2000" dirty="0" err="1"/>
              <a:t>p_outer.payment_date</a:t>
            </a:r>
            <a:r>
              <a:rPr lang="en-US" sz="2000" dirty="0"/>
              <a:t> = 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elect </a:t>
            </a:r>
            <a:r>
              <a:rPr lang="en-US" sz="2000" dirty="0"/>
              <a:t>max(</a:t>
            </a:r>
            <a:r>
              <a:rPr lang="en-US" sz="2000" dirty="0" err="1"/>
              <a:t>p_inner.payment_date</a:t>
            </a:r>
            <a:r>
              <a:rPr lang="en-US" sz="2000" dirty="0"/>
              <a:t>) </a:t>
            </a:r>
            <a:r>
              <a:rPr lang="en-US" sz="2000" dirty="0" smtClean="0"/>
              <a:t>From </a:t>
            </a:r>
            <a:r>
              <a:rPr lang="en-US" sz="2000" dirty="0"/>
              <a:t>payment </a:t>
            </a:r>
            <a:r>
              <a:rPr lang="en-US" sz="2000" dirty="0" err="1"/>
              <a:t>p_inner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Where </a:t>
            </a:r>
            <a:endParaRPr lang="en-US" sz="2000" dirty="0"/>
          </a:p>
          <a:p>
            <a:r>
              <a:rPr lang="en-US" sz="2000" b="1" dirty="0" err="1">
                <a:solidFill>
                  <a:srgbClr val="FF0000"/>
                </a:solidFill>
              </a:rPr>
              <a:t>p_inner.customer_id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 err="1">
                <a:solidFill>
                  <a:srgbClr val="FF0000"/>
                </a:solidFill>
              </a:rPr>
              <a:t>p_outer.customer_id</a:t>
            </a:r>
            <a:r>
              <a:rPr lang="en-US" sz="2000" b="1" dirty="0">
                <a:solidFill>
                  <a:srgbClr val="FF0000"/>
                </a:solidFill>
              </a:rPr>
              <a:t> and</a:t>
            </a:r>
          </a:p>
          <a:p>
            <a:r>
              <a:rPr lang="en-US" sz="2000" dirty="0" err="1"/>
              <a:t>p_inner.payment_date</a:t>
            </a:r>
            <a:r>
              <a:rPr lang="en-US" sz="2000" dirty="0"/>
              <a:t> &lt;= '2005-7-24'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91931"/>
            <a:ext cx="6625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Customer </a:t>
            </a:r>
            <a:r>
              <a:rPr lang="en-US" sz="1400" dirty="0"/>
              <a:t>with id = 146 files an inquiry into a past rental; you need to identify the sales person on this rental; the customer happens to know the rental was the most recent to occur before July 24, 2005.</a:t>
            </a:r>
          </a:p>
        </p:txBody>
      </p:sp>
    </p:spTree>
    <p:extLst>
      <p:ext uri="{BB962C8B-B14F-4D97-AF65-F5344CB8AC3E}">
        <p14:creationId xmlns:p14="http://schemas.microsoft.com/office/powerpoint/2010/main" val="24045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Uncorrelating </a:t>
            </a: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1516" y="1252195"/>
            <a:ext cx="59834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elect </a:t>
            </a:r>
            <a:r>
              <a:rPr lang="en-US" sz="2000" dirty="0" err="1"/>
              <a:t>p_outer.payment_id</a:t>
            </a:r>
            <a:r>
              <a:rPr lang="en-US" sz="2000" dirty="0"/>
              <a:t>, </a:t>
            </a:r>
            <a:r>
              <a:rPr lang="en-US" sz="2000" dirty="0" err="1"/>
              <a:t>p_outer.customer_id</a:t>
            </a:r>
            <a:r>
              <a:rPr lang="en-US" sz="2000" dirty="0"/>
              <a:t>, </a:t>
            </a:r>
            <a:r>
              <a:rPr lang="en-US" sz="2000" dirty="0" err="1"/>
              <a:t>s.first_name</a:t>
            </a:r>
            <a:r>
              <a:rPr lang="en-US" sz="2000" dirty="0"/>
              <a:t>, </a:t>
            </a:r>
            <a:r>
              <a:rPr lang="en-US" sz="2000" dirty="0" err="1"/>
              <a:t>s.last_name</a:t>
            </a:r>
            <a:r>
              <a:rPr lang="en-US" sz="2000" dirty="0"/>
              <a:t>, </a:t>
            </a:r>
            <a:r>
              <a:rPr lang="en-US" sz="2000" dirty="0" err="1"/>
              <a:t>p_outer.amount</a:t>
            </a:r>
            <a:r>
              <a:rPr lang="en-US" sz="2000" dirty="0"/>
              <a:t>, </a:t>
            </a:r>
            <a:r>
              <a:rPr lang="en-US" sz="2000" dirty="0" err="1"/>
              <a:t>p_outer.payment_date</a:t>
            </a:r>
            <a:endParaRPr lang="en-US" sz="2000" dirty="0"/>
          </a:p>
          <a:p>
            <a:r>
              <a:rPr lang="en-US" sz="2000" dirty="0"/>
              <a:t>from staff s, payment </a:t>
            </a:r>
            <a:r>
              <a:rPr lang="en-US" sz="2000" dirty="0" err="1"/>
              <a:t>p_outer</a:t>
            </a:r>
            <a:endParaRPr lang="en-US" sz="2000" dirty="0"/>
          </a:p>
          <a:p>
            <a:r>
              <a:rPr lang="en-US" sz="2000" dirty="0"/>
              <a:t>where </a:t>
            </a:r>
            <a:r>
              <a:rPr lang="en-US" sz="2000" dirty="0" err="1"/>
              <a:t>s.staff_id</a:t>
            </a:r>
            <a:r>
              <a:rPr lang="en-US" sz="2000" dirty="0"/>
              <a:t> = </a:t>
            </a:r>
            <a:r>
              <a:rPr lang="en-US" sz="2000" dirty="0" err="1"/>
              <a:t>p_outer.staff_id</a:t>
            </a:r>
            <a:endParaRPr lang="en-US" sz="2000" dirty="0"/>
          </a:p>
          <a:p>
            <a:r>
              <a:rPr lang="en-US" sz="2000" dirty="0"/>
              <a:t>and (</a:t>
            </a:r>
            <a:r>
              <a:rPr lang="en-US" sz="2000" dirty="0" err="1"/>
              <a:t>p_outer.customer_id</a:t>
            </a:r>
            <a:r>
              <a:rPr lang="en-US" sz="2000" dirty="0"/>
              <a:t>, </a:t>
            </a:r>
            <a:r>
              <a:rPr lang="en-US" sz="2000" dirty="0" err="1"/>
              <a:t>p_outer.payment_date</a:t>
            </a:r>
            <a:r>
              <a:rPr lang="en-US" sz="2000" dirty="0"/>
              <a:t>) in 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p_inner.customer_id</a:t>
            </a:r>
            <a:r>
              <a:rPr lang="en-US" sz="2000" dirty="0"/>
              <a:t>, max(</a:t>
            </a:r>
            <a:r>
              <a:rPr lang="en-US" sz="2000" dirty="0" err="1"/>
              <a:t>p_inner.payment_date</a:t>
            </a:r>
            <a:r>
              <a:rPr lang="en-US" sz="2000" dirty="0"/>
              <a:t>) </a:t>
            </a:r>
          </a:p>
          <a:p>
            <a:r>
              <a:rPr lang="en-US" sz="2000" dirty="0"/>
              <a:t>from payment </a:t>
            </a:r>
            <a:r>
              <a:rPr lang="en-US" sz="2000" dirty="0" err="1"/>
              <a:t>p_inner</a:t>
            </a:r>
            <a:r>
              <a:rPr lang="en-US" sz="2000" dirty="0"/>
              <a:t> </a:t>
            </a:r>
          </a:p>
          <a:p>
            <a:r>
              <a:rPr lang="en-US" sz="2000" dirty="0"/>
              <a:t>where </a:t>
            </a:r>
          </a:p>
          <a:p>
            <a:r>
              <a:rPr lang="en-US" sz="2000" dirty="0" err="1"/>
              <a:t>p_inner.payment_date</a:t>
            </a:r>
            <a:r>
              <a:rPr lang="en-US" sz="2000" dirty="0"/>
              <a:t> &lt;= '2005-7-24'</a:t>
            </a:r>
          </a:p>
          <a:p>
            <a:r>
              <a:rPr lang="en-US" sz="2000" dirty="0"/>
              <a:t>and </a:t>
            </a:r>
            <a:r>
              <a:rPr lang="en-US" sz="2000" dirty="0" err="1"/>
              <a:t>p_inner.customer_id</a:t>
            </a:r>
            <a:r>
              <a:rPr lang="en-US" sz="2000" dirty="0"/>
              <a:t> = 146</a:t>
            </a:r>
          </a:p>
          <a:p>
            <a:r>
              <a:rPr lang="en-US" sz="2000" dirty="0"/>
              <a:t>group by </a:t>
            </a:r>
            <a:r>
              <a:rPr lang="en-US" sz="2000" dirty="0" err="1"/>
              <a:t>p_inner.customer_id</a:t>
            </a:r>
            <a:endParaRPr lang="en-US" sz="2000" dirty="0"/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;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8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Why is the correlated version faster in this example (Ex. 1)?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Use the Explain statement to compare the two query execution plans, correlated vs. uncorrelated versions.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Uncorrelated the </a:t>
            </a:r>
            <a:r>
              <a:rPr lang="en-US" dirty="0" err="1" smtClean="0"/>
              <a:t>subquery</a:t>
            </a:r>
            <a:r>
              <a:rPr lang="en-US" dirty="0" smtClean="0"/>
              <a:t>: What’s wrong with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1516" y="2101898"/>
            <a:ext cx="598345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p_outer.payment_id</a:t>
            </a:r>
            <a:r>
              <a:rPr lang="en-US" dirty="0"/>
              <a:t>, </a:t>
            </a:r>
            <a:r>
              <a:rPr lang="en-US" dirty="0" err="1"/>
              <a:t>p_outer.customer_id</a:t>
            </a:r>
            <a:r>
              <a:rPr lang="en-US" dirty="0"/>
              <a:t>, </a:t>
            </a:r>
            <a:r>
              <a:rPr lang="en-US" dirty="0" err="1"/>
              <a:t>s.first_name</a:t>
            </a:r>
            <a:r>
              <a:rPr lang="en-US" dirty="0"/>
              <a:t>, </a:t>
            </a:r>
            <a:r>
              <a:rPr lang="en-US" dirty="0" err="1"/>
              <a:t>s.last_name</a:t>
            </a:r>
            <a:r>
              <a:rPr lang="en-US" dirty="0"/>
              <a:t>, </a:t>
            </a:r>
            <a:r>
              <a:rPr lang="en-US" dirty="0" err="1"/>
              <a:t>p_outer.amount</a:t>
            </a:r>
            <a:r>
              <a:rPr lang="en-US" dirty="0"/>
              <a:t>, </a:t>
            </a:r>
            <a:r>
              <a:rPr lang="en-US" dirty="0" err="1"/>
              <a:t>p_outer.payment_date</a:t>
            </a:r>
            <a:endParaRPr lang="en-US" dirty="0"/>
          </a:p>
          <a:p>
            <a:r>
              <a:rPr lang="en-US" dirty="0"/>
              <a:t>from staff s, payment </a:t>
            </a:r>
            <a:r>
              <a:rPr lang="en-US" dirty="0" err="1"/>
              <a:t>p_outer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s.staff_id</a:t>
            </a:r>
            <a:r>
              <a:rPr lang="en-US" dirty="0"/>
              <a:t> = </a:t>
            </a:r>
            <a:r>
              <a:rPr lang="en-US" dirty="0" err="1"/>
              <a:t>p_outer.staff_id</a:t>
            </a:r>
            <a:endParaRPr lang="en-US" dirty="0"/>
          </a:p>
          <a:p>
            <a:r>
              <a:rPr lang="en-US" dirty="0"/>
              <a:t>and (</a:t>
            </a:r>
            <a:r>
              <a:rPr lang="en-US" dirty="0" err="1"/>
              <a:t>p_outer.customer_id</a:t>
            </a:r>
            <a:r>
              <a:rPr lang="en-US" dirty="0"/>
              <a:t>, </a:t>
            </a:r>
            <a:r>
              <a:rPr lang="en-US" dirty="0" err="1"/>
              <a:t>p_outer.payment_date</a:t>
            </a:r>
            <a:r>
              <a:rPr lang="en-US" dirty="0"/>
              <a:t>) in </a:t>
            </a:r>
          </a:p>
          <a:p>
            <a:r>
              <a:rPr lang="en-US" dirty="0"/>
              <a:t>(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p_inner.customer_id</a:t>
            </a:r>
            <a:r>
              <a:rPr lang="en-US" dirty="0"/>
              <a:t>, max(</a:t>
            </a:r>
            <a:r>
              <a:rPr lang="en-US" dirty="0" err="1"/>
              <a:t>p_inner.payment_date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from payment </a:t>
            </a:r>
            <a:r>
              <a:rPr lang="en-US" dirty="0" err="1"/>
              <a:t>p_inner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where </a:t>
            </a:r>
          </a:p>
          <a:p>
            <a:pPr lvl="1"/>
            <a:r>
              <a:rPr lang="en-US" dirty="0" err="1"/>
              <a:t>p_inner.payment_date</a:t>
            </a:r>
            <a:r>
              <a:rPr lang="en-US" dirty="0"/>
              <a:t> &lt;= '2005-7-24'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p_inner.customer_id</a:t>
            </a:r>
            <a:r>
              <a:rPr lang="en-US" dirty="0"/>
              <a:t> = 146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 smtClean="0">
                <a:solidFill>
                  <a:srgbClr val="FF0000"/>
                </a:solidFill>
              </a:rPr>
              <a:t>p_inner.payment_id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)</a:t>
            </a:r>
          </a:p>
          <a:p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query. Ex.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the staff who processed the last payment larger than 4 on or prior to the date 7/10/</a:t>
            </a:r>
            <a:r>
              <a:rPr lang="en-US" dirty="0" smtClean="0"/>
              <a:t>2005.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430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Misuse </a:t>
            </a:r>
            <a:r>
              <a:rPr lang="en-US" sz="2400" dirty="0"/>
              <a:t>of conditions, applied at the wrong </a:t>
            </a:r>
            <a:r>
              <a:rPr lang="en-US" sz="2400" dirty="0" smtClean="0"/>
              <a:t>place</a:t>
            </a:r>
            <a:br>
              <a:rPr lang="en-US" sz="2400" dirty="0" smtClean="0"/>
            </a:br>
            <a:r>
              <a:rPr lang="en-US" sz="1600" dirty="0" smtClean="0"/>
              <a:t>We </a:t>
            </a:r>
            <a:r>
              <a:rPr lang="en-US" sz="1600" dirty="0"/>
              <a:t>want to identify the staff who processed the last payment larger than 4 on or prior to the date 7</a:t>
            </a:r>
            <a:r>
              <a:rPr lang="en-US" sz="1600" dirty="0" smtClean="0"/>
              <a:t>/</a:t>
            </a:r>
            <a:r>
              <a:rPr lang="en-US" sz="1600" dirty="0" smtClean="0"/>
              <a:t>10</a:t>
            </a:r>
            <a:r>
              <a:rPr lang="en-US" sz="1600" dirty="0" smtClean="0"/>
              <a:t>/</a:t>
            </a:r>
            <a:r>
              <a:rPr lang="en-US" sz="1600" dirty="0"/>
              <a:t>2005</a:t>
            </a:r>
            <a:r>
              <a:rPr lang="en-US" sz="16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elect </a:t>
            </a:r>
            <a:r>
              <a:rPr lang="en-US" sz="2000" dirty="0" err="1"/>
              <a:t>s.first_name</a:t>
            </a:r>
            <a:r>
              <a:rPr lang="en-US" sz="2000" dirty="0"/>
              <a:t>, </a:t>
            </a:r>
            <a:r>
              <a:rPr lang="en-US" sz="2000" dirty="0" err="1"/>
              <a:t>s.last_name</a:t>
            </a:r>
            <a:r>
              <a:rPr lang="en-US" sz="2000" dirty="0"/>
              <a:t>, </a:t>
            </a:r>
            <a:r>
              <a:rPr lang="en-US" sz="2000" dirty="0" err="1"/>
              <a:t>p_outer.amount</a:t>
            </a:r>
            <a:r>
              <a:rPr lang="en-US" sz="2000" dirty="0"/>
              <a:t>, </a:t>
            </a:r>
            <a:r>
              <a:rPr lang="en-US" sz="2000" dirty="0" err="1"/>
              <a:t>p_outer.payment_date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dirty="0"/>
              <a:t>staff s, payment </a:t>
            </a:r>
            <a:r>
              <a:rPr lang="en-US" sz="2000" dirty="0" err="1"/>
              <a:t>p_outer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dirty="0" err="1"/>
              <a:t>s.staff_id</a:t>
            </a:r>
            <a:r>
              <a:rPr lang="en-US" sz="2000" dirty="0"/>
              <a:t> = </a:t>
            </a:r>
            <a:r>
              <a:rPr lang="en-US" sz="2000" dirty="0" err="1"/>
              <a:t>p_outer.staff_id</a:t>
            </a:r>
            <a:r>
              <a:rPr lang="en-US" sz="2000" dirty="0"/>
              <a:t> and</a:t>
            </a:r>
          </a:p>
          <a:p>
            <a:pPr marL="0" indent="0">
              <a:buNone/>
            </a:pPr>
            <a:r>
              <a:rPr lang="en-US" sz="2000" dirty="0" smtClean="0"/>
              <a:t>exists </a:t>
            </a:r>
            <a:r>
              <a:rPr lang="en-US" sz="2000" dirty="0"/>
              <a:t>(select null from payment p2 where p2.amount </a:t>
            </a:r>
            <a:r>
              <a:rPr lang="en-US" sz="2000" dirty="0"/>
              <a:t>&gt;</a:t>
            </a:r>
            <a:r>
              <a:rPr lang="en-US" sz="2000" dirty="0" smtClean="0"/>
              <a:t> </a:t>
            </a:r>
            <a:r>
              <a:rPr lang="en-US" sz="2000" dirty="0"/>
              <a:t>4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and </a:t>
            </a:r>
            <a:r>
              <a:rPr lang="en-US" sz="2000" dirty="0"/>
              <a:t>p2.payment_id = </a:t>
            </a:r>
            <a:r>
              <a:rPr lang="en-US" sz="2000" dirty="0" err="1"/>
              <a:t>p_outer.payment_id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And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p_outer.payment_date</a:t>
            </a:r>
            <a:r>
              <a:rPr lang="en-US" sz="2000" dirty="0"/>
              <a:t> = 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max(</a:t>
            </a:r>
            <a:r>
              <a:rPr lang="en-US" sz="2000" dirty="0" err="1"/>
              <a:t>p_inner.payment_date</a:t>
            </a:r>
            <a:r>
              <a:rPr lang="en-US" sz="2000" dirty="0"/>
              <a:t>) from payment </a:t>
            </a:r>
            <a:r>
              <a:rPr lang="en-US" sz="2000" dirty="0" err="1"/>
              <a:t>p_inner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where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p_inner.payment_date</a:t>
            </a:r>
            <a:r>
              <a:rPr lang="en-US" sz="2000" dirty="0" smtClean="0"/>
              <a:t> </a:t>
            </a:r>
            <a:r>
              <a:rPr lang="en-US" sz="2000" dirty="0"/>
              <a:t>&lt;= '2005-7</a:t>
            </a:r>
            <a:r>
              <a:rPr lang="en-US" sz="2000" dirty="0" smtClean="0"/>
              <a:t>-</a:t>
            </a:r>
            <a:r>
              <a:rPr lang="en-US" sz="2000" dirty="0" smtClean="0"/>
              <a:t>10</a:t>
            </a:r>
            <a:r>
              <a:rPr lang="en-US" sz="2000" dirty="0" smtClean="0"/>
              <a:t>'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p_inner.payment_id</a:t>
            </a:r>
            <a:r>
              <a:rPr lang="en-US" sz="2000" dirty="0"/>
              <a:t> = </a:t>
            </a:r>
            <a:r>
              <a:rPr lang="en-US" sz="2000" dirty="0" err="1" smtClean="0"/>
              <a:t>p_outer.payment_id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4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b="1" dirty="0" smtClean="0"/>
              <a:t>Why would correlating on </a:t>
            </a:r>
            <a:r>
              <a:rPr lang="en-US" sz="1800" b="1" dirty="0" err="1" smtClean="0"/>
              <a:t>payment_id</a:t>
            </a:r>
            <a:r>
              <a:rPr lang="en-US" sz="1800" b="1" dirty="0" smtClean="0"/>
              <a:t> actually give wrong results?</a:t>
            </a:r>
            <a:br>
              <a:rPr lang="en-US" sz="1800" b="1" dirty="0" smtClean="0"/>
            </a:br>
            <a:r>
              <a:rPr lang="en-US" sz="1800" dirty="0" smtClean="0"/>
              <a:t>We </a:t>
            </a:r>
            <a:r>
              <a:rPr lang="en-US" sz="1800" dirty="0"/>
              <a:t>want to identify the staff who processed the last payment larger than 4 on or prior to the date 7</a:t>
            </a:r>
            <a:r>
              <a:rPr lang="en-US" sz="1800" dirty="0" smtClean="0"/>
              <a:t>/</a:t>
            </a:r>
            <a:r>
              <a:rPr lang="en-US" sz="1800" dirty="0" smtClean="0"/>
              <a:t>10</a:t>
            </a:r>
            <a:r>
              <a:rPr lang="en-US" sz="1800" dirty="0" smtClean="0"/>
              <a:t>/</a:t>
            </a:r>
            <a:r>
              <a:rPr lang="en-US" sz="1800" dirty="0"/>
              <a:t>2005;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s.first_name</a:t>
            </a:r>
            <a:r>
              <a:rPr lang="en-US" sz="2400" dirty="0"/>
              <a:t>, </a:t>
            </a:r>
            <a:r>
              <a:rPr lang="en-US" sz="2400" dirty="0" err="1"/>
              <a:t>s.last_name</a:t>
            </a:r>
            <a:r>
              <a:rPr lang="en-US" sz="2400" dirty="0"/>
              <a:t>, </a:t>
            </a:r>
            <a:r>
              <a:rPr lang="en-US" sz="2400" dirty="0" err="1"/>
              <a:t>p_outer.amount</a:t>
            </a:r>
            <a:r>
              <a:rPr lang="en-US" sz="2400" dirty="0"/>
              <a:t>, </a:t>
            </a:r>
            <a:r>
              <a:rPr lang="en-US" sz="2400" dirty="0" err="1" smtClean="0"/>
              <a:t>p_outer.payment_date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staff s, payment </a:t>
            </a:r>
            <a:r>
              <a:rPr lang="en-US" sz="2400" dirty="0" err="1" smtClean="0"/>
              <a:t>p_outer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s.staff_id</a:t>
            </a:r>
            <a:r>
              <a:rPr lang="en-US" sz="2400" dirty="0"/>
              <a:t> = </a:t>
            </a:r>
            <a:r>
              <a:rPr lang="en-US" sz="2400" dirty="0" err="1"/>
              <a:t>p_outer.staff_id</a:t>
            </a:r>
            <a:r>
              <a:rPr lang="en-US" sz="2400" dirty="0"/>
              <a:t> </a:t>
            </a:r>
            <a:r>
              <a:rPr lang="en-US" sz="2400" dirty="0" smtClean="0"/>
              <a:t>and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p_outer.payment_date</a:t>
            </a:r>
            <a:r>
              <a:rPr lang="en-US" sz="2400" dirty="0"/>
              <a:t> = </a:t>
            </a:r>
          </a:p>
          <a:p>
            <a:pPr marL="0" indent="0">
              <a:buNone/>
            </a:pP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select max(</a:t>
            </a:r>
            <a:r>
              <a:rPr lang="en-US" sz="2400" dirty="0" err="1"/>
              <a:t>p_inner.payment_date</a:t>
            </a:r>
            <a:r>
              <a:rPr lang="en-US" sz="2400" dirty="0"/>
              <a:t>) from payment </a:t>
            </a:r>
            <a:r>
              <a:rPr lang="en-US" sz="2400" dirty="0" err="1"/>
              <a:t>p_inner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</a:p>
          <a:p>
            <a:pPr marL="0" indent="0">
              <a:buNone/>
            </a:pPr>
            <a:r>
              <a:rPr lang="en-US" sz="2400" dirty="0" err="1" smtClean="0"/>
              <a:t>p_inner.payment_date</a:t>
            </a:r>
            <a:r>
              <a:rPr lang="en-US" sz="2400" dirty="0" smtClean="0"/>
              <a:t> </a:t>
            </a:r>
            <a:r>
              <a:rPr lang="en-US" sz="2400" dirty="0"/>
              <a:t>&lt;= '2005-7</a:t>
            </a:r>
            <a:r>
              <a:rPr lang="en-US" sz="2400" dirty="0" smtClean="0"/>
              <a:t>-</a:t>
            </a:r>
            <a:r>
              <a:rPr lang="en-US" sz="2400" dirty="0" smtClean="0"/>
              <a:t>10</a:t>
            </a:r>
            <a:r>
              <a:rPr lang="en-US" sz="2400" dirty="0" smtClean="0"/>
              <a:t>'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dirty="0" err="1"/>
              <a:t>p_inner.amount</a:t>
            </a:r>
            <a:r>
              <a:rPr lang="en-US" sz="2400" dirty="0"/>
              <a:t> &gt; 4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dirty="0" err="1">
                <a:solidFill>
                  <a:srgbClr val="FF0000"/>
                </a:solidFill>
              </a:rPr>
              <a:t>p_inner.payment_id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p_outer.payment_id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b="1" dirty="0" smtClean="0"/>
              <a:t>Why would correlating on </a:t>
            </a:r>
            <a:r>
              <a:rPr lang="en-US" sz="1800" b="1" dirty="0" err="1" smtClean="0"/>
              <a:t>payment_id</a:t>
            </a:r>
            <a:r>
              <a:rPr lang="en-US" sz="1800" b="1" dirty="0" smtClean="0"/>
              <a:t> actually give wrong results?</a:t>
            </a:r>
            <a:br>
              <a:rPr lang="en-US" sz="1800" b="1" dirty="0" smtClean="0"/>
            </a:br>
            <a:r>
              <a:rPr lang="en-US" sz="1800" dirty="0" smtClean="0"/>
              <a:t>We </a:t>
            </a:r>
            <a:r>
              <a:rPr lang="en-US" sz="1800" dirty="0"/>
              <a:t>want to identify the staff who processed the last payment larger than 4 on or prior to the date 7</a:t>
            </a:r>
            <a:r>
              <a:rPr lang="en-US" sz="1800" dirty="0" smtClean="0"/>
              <a:t>/</a:t>
            </a:r>
            <a:r>
              <a:rPr lang="en-US" sz="1800" dirty="0" smtClean="0"/>
              <a:t>10</a:t>
            </a:r>
            <a:r>
              <a:rPr lang="en-US" sz="1800" dirty="0" smtClean="0"/>
              <a:t>/</a:t>
            </a:r>
            <a:r>
              <a:rPr lang="en-US" sz="1800" dirty="0"/>
              <a:t>2005;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s.first_name</a:t>
            </a:r>
            <a:r>
              <a:rPr lang="en-US" sz="2400" dirty="0"/>
              <a:t>, </a:t>
            </a:r>
            <a:r>
              <a:rPr lang="en-US" sz="2400" dirty="0" err="1"/>
              <a:t>s.last_name</a:t>
            </a:r>
            <a:r>
              <a:rPr lang="en-US" sz="2400" dirty="0"/>
              <a:t>, </a:t>
            </a:r>
            <a:r>
              <a:rPr lang="en-US" sz="2400" dirty="0" err="1"/>
              <a:t>p_outer.amount</a:t>
            </a:r>
            <a:r>
              <a:rPr lang="en-US" sz="2400" dirty="0"/>
              <a:t>, </a:t>
            </a:r>
            <a:r>
              <a:rPr lang="en-US" sz="2400" dirty="0" err="1" smtClean="0"/>
              <a:t>p_outer.payment_date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staff s, payment </a:t>
            </a:r>
            <a:r>
              <a:rPr lang="en-US" sz="2400" dirty="0" err="1" smtClean="0"/>
              <a:t>p_outer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s.staff_id</a:t>
            </a:r>
            <a:r>
              <a:rPr lang="en-US" sz="2400" dirty="0"/>
              <a:t> = </a:t>
            </a:r>
            <a:r>
              <a:rPr lang="en-US" sz="2400" dirty="0" err="1"/>
              <a:t>p_outer.staff_id</a:t>
            </a:r>
            <a:r>
              <a:rPr lang="en-US" sz="2400" dirty="0"/>
              <a:t> </a:t>
            </a:r>
            <a:r>
              <a:rPr lang="en-US" sz="2400" dirty="0" smtClean="0"/>
              <a:t>and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p_outer.payment_date</a:t>
            </a:r>
            <a:r>
              <a:rPr lang="en-US" sz="2400" dirty="0"/>
              <a:t> = </a:t>
            </a:r>
          </a:p>
          <a:p>
            <a:pPr marL="0" indent="0">
              <a:buNone/>
            </a:pP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select max(</a:t>
            </a:r>
            <a:r>
              <a:rPr lang="en-US" sz="2400" dirty="0" err="1"/>
              <a:t>p_inner.payment_date</a:t>
            </a:r>
            <a:r>
              <a:rPr lang="en-US" sz="2400" dirty="0"/>
              <a:t>) from payment </a:t>
            </a:r>
            <a:r>
              <a:rPr lang="en-US" sz="2400" dirty="0" err="1"/>
              <a:t>p_inner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</a:p>
          <a:p>
            <a:pPr marL="0" indent="0">
              <a:buNone/>
            </a:pPr>
            <a:r>
              <a:rPr lang="en-US" sz="2400" dirty="0" err="1" smtClean="0"/>
              <a:t>p_inner.payment_date</a:t>
            </a:r>
            <a:r>
              <a:rPr lang="en-US" sz="2400" dirty="0" smtClean="0"/>
              <a:t> </a:t>
            </a:r>
            <a:r>
              <a:rPr lang="en-US" sz="2400" dirty="0"/>
              <a:t>&lt;= '2005-7</a:t>
            </a:r>
            <a:r>
              <a:rPr lang="en-US" sz="2400" dirty="0" smtClean="0"/>
              <a:t>-10'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dirty="0" err="1"/>
              <a:t>p_inner.amount</a:t>
            </a:r>
            <a:r>
              <a:rPr lang="en-US" sz="2400" dirty="0"/>
              <a:t> &gt; 4 </a:t>
            </a:r>
          </a:p>
          <a:p>
            <a:pPr marL="0" indent="0">
              <a:buNone/>
            </a:pPr>
            <a:r>
              <a:rPr lang="en-US" sz="2400" strike="sngStrike" dirty="0">
                <a:solidFill>
                  <a:srgbClr val="FF0000"/>
                </a:solidFill>
              </a:rPr>
              <a:t>and </a:t>
            </a:r>
            <a:r>
              <a:rPr lang="en-US" sz="2400" strike="sngStrike" dirty="0" err="1">
                <a:solidFill>
                  <a:srgbClr val="FF0000"/>
                </a:solidFill>
              </a:rPr>
              <a:t>p_inner.payment_id</a:t>
            </a:r>
            <a:r>
              <a:rPr lang="en-US" sz="2400" strike="sngStrike" dirty="0">
                <a:solidFill>
                  <a:srgbClr val="FF0000"/>
                </a:solidFill>
              </a:rPr>
              <a:t> = </a:t>
            </a:r>
            <a:r>
              <a:rPr lang="en-US" sz="2400" strike="sngStrike" dirty="0" err="1">
                <a:solidFill>
                  <a:srgbClr val="FF0000"/>
                </a:solidFill>
              </a:rPr>
              <a:t>p_outer.payment_id</a:t>
            </a:r>
            <a:endParaRPr lang="en-US" sz="2400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 exercise: Is there a faster way to write the query for Ex.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you write a correlated version of Ex. 2 that makes the query faster, as we could do for Ex.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Union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</a:t>
            </a:r>
            <a:r>
              <a:rPr lang="en-US" sz="2000" dirty="0" smtClean="0"/>
              <a:t>ist </a:t>
            </a:r>
            <a:r>
              <a:rPr lang="en-US" sz="2000" dirty="0"/>
              <a:t>of addresses for both staff and </a:t>
            </a:r>
            <a:r>
              <a:rPr lang="en-US" sz="2000"/>
              <a:t>customers </a:t>
            </a:r>
            <a:r>
              <a:rPr lang="en-US" sz="2000" smtClean="0"/>
              <a:t>who transacted payments after </a:t>
            </a:r>
            <a:r>
              <a:rPr lang="en-US" sz="2000" dirty="0"/>
              <a:t>8-01-2005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70791" y="1332692"/>
            <a:ext cx="697622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/>
              <a:t>a.address</a:t>
            </a:r>
            <a:r>
              <a:rPr lang="en-US" dirty="0"/>
              <a:t>, </a:t>
            </a:r>
            <a:r>
              <a:rPr lang="en-US" dirty="0" err="1"/>
              <a:t>a.district</a:t>
            </a:r>
            <a:r>
              <a:rPr lang="en-US" dirty="0"/>
              <a:t>, </a:t>
            </a:r>
            <a:r>
              <a:rPr lang="en-US" dirty="0" err="1"/>
              <a:t>a.phone</a:t>
            </a:r>
            <a:r>
              <a:rPr lang="en-US" dirty="0"/>
              <a:t> </a:t>
            </a:r>
          </a:p>
          <a:p>
            <a:r>
              <a:rPr lang="en-US" dirty="0"/>
              <a:t>from address a where </a:t>
            </a:r>
            <a:r>
              <a:rPr lang="en-US" dirty="0" err="1"/>
              <a:t>a.address_id</a:t>
            </a:r>
            <a:r>
              <a:rPr lang="en-US" dirty="0"/>
              <a:t> in </a:t>
            </a:r>
          </a:p>
          <a:p>
            <a:r>
              <a:rPr lang="en-US" dirty="0"/>
              <a:t>(Select </a:t>
            </a:r>
            <a:r>
              <a:rPr lang="en-US" dirty="0" err="1"/>
              <a:t>a.address_id</a:t>
            </a:r>
            <a:r>
              <a:rPr lang="en-US" dirty="0"/>
              <a:t> from</a:t>
            </a:r>
          </a:p>
          <a:p>
            <a:r>
              <a:rPr lang="en-US" dirty="0"/>
              <a:t>staff s, payment p, address a</a:t>
            </a:r>
          </a:p>
          <a:p>
            <a:r>
              <a:rPr lang="en-US" dirty="0"/>
              <a:t>where </a:t>
            </a:r>
            <a:r>
              <a:rPr lang="en-US" dirty="0" err="1"/>
              <a:t>p.staff_id</a:t>
            </a:r>
            <a:r>
              <a:rPr lang="en-US" dirty="0"/>
              <a:t> = </a:t>
            </a:r>
            <a:r>
              <a:rPr lang="en-US" dirty="0" err="1"/>
              <a:t>s.staff_id</a:t>
            </a:r>
            <a:r>
              <a:rPr lang="en-US" dirty="0"/>
              <a:t> and</a:t>
            </a:r>
          </a:p>
          <a:p>
            <a:r>
              <a:rPr lang="en-US" dirty="0" err="1"/>
              <a:t>p.payment_date</a:t>
            </a:r>
            <a:r>
              <a:rPr lang="en-US" dirty="0"/>
              <a:t> &gt; '2005-08-01'</a:t>
            </a:r>
          </a:p>
          <a:p>
            <a:r>
              <a:rPr lang="en-US" dirty="0"/>
              <a:t>and </a:t>
            </a:r>
            <a:r>
              <a:rPr lang="en-US" dirty="0" err="1"/>
              <a:t>s.address_id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Union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/>
              <a:t>a.address</a:t>
            </a:r>
            <a:r>
              <a:rPr lang="en-US" dirty="0"/>
              <a:t>, </a:t>
            </a:r>
            <a:r>
              <a:rPr lang="en-US" dirty="0" err="1"/>
              <a:t>a.district</a:t>
            </a:r>
            <a:r>
              <a:rPr lang="en-US" dirty="0"/>
              <a:t>, </a:t>
            </a:r>
            <a:r>
              <a:rPr lang="en-US" dirty="0" err="1"/>
              <a:t>a.phone</a:t>
            </a:r>
            <a:r>
              <a:rPr lang="en-US" dirty="0"/>
              <a:t> </a:t>
            </a:r>
          </a:p>
          <a:p>
            <a:r>
              <a:rPr lang="en-US" dirty="0"/>
              <a:t>from address a where </a:t>
            </a:r>
            <a:r>
              <a:rPr lang="en-US" dirty="0" err="1"/>
              <a:t>a.address_id</a:t>
            </a:r>
            <a:r>
              <a:rPr lang="en-US" dirty="0"/>
              <a:t> in </a:t>
            </a:r>
          </a:p>
          <a:p>
            <a:r>
              <a:rPr lang="en-US" dirty="0"/>
              <a:t>(Select </a:t>
            </a:r>
            <a:r>
              <a:rPr lang="en-US" dirty="0" err="1"/>
              <a:t>a.address_id</a:t>
            </a:r>
            <a:r>
              <a:rPr lang="en-US" dirty="0"/>
              <a:t> from</a:t>
            </a:r>
          </a:p>
          <a:p>
            <a:r>
              <a:rPr lang="en-US" dirty="0"/>
              <a:t>customer c, payment p, address a</a:t>
            </a:r>
          </a:p>
          <a:p>
            <a:r>
              <a:rPr lang="en-US" dirty="0"/>
              <a:t>where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p.customer_id</a:t>
            </a:r>
            <a:r>
              <a:rPr lang="en-US" dirty="0"/>
              <a:t> and</a:t>
            </a:r>
          </a:p>
          <a:p>
            <a:r>
              <a:rPr lang="en-US" dirty="0" err="1"/>
              <a:t>p.payment_date</a:t>
            </a:r>
            <a:r>
              <a:rPr lang="en-US" dirty="0"/>
              <a:t> &gt; '2005-08-01'</a:t>
            </a:r>
          </a:p>
          <a:p>
            <a:r>
              <a:rPr lang="en-US" dirty="0"/>
              <a:t>and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669" y="1779905"/>
            <a:ext cx="440933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 </a:t>
            </a:r>
            <a:r>
              <a:rPr lang="en-US" dirty="0" err="1"/>
              <a:t>a.address</a:t>
            </a:r>
            <a:r>
              <a:rPr lang="en-US" dirty="0"/>
              <a:t>, </a:t>
            </a:r>
            <a:r>
              <a:rPr lang="en-US" dirty="0" err="1"/>
              <a:t>a.district</a:t>
            </a:r>
            <a:r>
              <a:rPr lang="en-US" dirty="0"/>
              <a:t>, </a:t>
            </a:r>
            <a:r>
              <a:rPr lang="en-US" dirty="0" err="1"/>
              <a:t>a.phone</a:t>
            </a:r>
            <a:r>
              <a:rPr lang="en-US" dirty="0"/>
              <a:t> </a:t>
            </a:r>
          </a:p>
          <a:p>
            <a:r>
              <a:rPr lang="en-US" dirty="0"/>
              <a:t>from address a </a:t>
            </a:r>
          </a:p>
          <a:p>
            <a:r>
              <a:rPr lang="en-US" dirty="0"/>
              <a:t> where </a:t>
            </a:r>
            <a:r>
              <a:rPr lang="en-US" dirty="0" err="1"/>
              <a:t>a.address_id</a:t>
            </a:r>
            <a:r>
              <a:rPr lang="en-US" dirty="0"/>
              <a:t> in </a:t>
            </a:r>
          </a:p>
          <a:p>
            <a:r>
              <a:rPr lang="en-US" dirty="0"/>
              <a:t>(Select </a:t>
            </a:r>
            <a:r>
              <a:rPr lang="en-US" dirty="0" err="1"/>
              <a:t>person.address_id</a:t>
            </a:r>
            <a:r>
              <a:rPr lang="en-US" dirty="0"/>
              <a:t> from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( Select </a:t>
            </a:r>
            <a:r>
              <a:rPr lang="en-US" b="1" dirty="0" err="1" smtClean="0">
                <a:solidFill>
                  <a:srgbClr val="FF0000"/>
                </a:solidFill>
              </a:rPr>
              <a:t>s.address_id</a:t>
            </a:r>
            <a:r>
              <a:rPr lang="en-US" b="1" dirty="0" smtClean="0">
                <a:solidFill>
                  <a:srgbClr val="FF0000"/>
                </a:solidFill>
              </a:rPr>
              <a:t> from </a:t>
            </a:r>
            <a:r>
              <a:rPr lang="en-US" b="1" dirty="0">
                <a:solidFill>
                  <a:srgbClr val="FF0000"/>
                </a:solidFill>
              </a:rPr>
              <a:t>staff s, payment p </a:t>
            </a:r>
          </a:p>
          <a:p>
            <a:r>
              <a:rPr lang="en-US" b="1" dirty="0">
                <a:solidFill>
                  <a:srgbClr val="FF0000"/>
                </a:solidFill>
              </a:rPr>
              <a:t>		where </a:t>
            </a:r>
            <a:r>
              <a:rPr lang="en-US" b="1" dirty="0" err="1">
                <a:solidFill>
                  <a:srgbClr val="FF0000"/>
                </a:solidFill>
              </a:rPr>
              <a:t>s.staff_id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p.staff_id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p.payment_date</a:t>
            </a:r>
            <a:r>
              <a:rPr lang="en-US" b="1" dirty="0">
                <a:solidFill>
                  <a:srgbClr val="FF0000"/>
                </a:solidFill>
              </a:rPr>
              <a:t> &gt; '2005-08-01'</a:t>
            </a:r>
          </a:p>
          <a:p>
            <a:r>
              <a:rPr lang="en-US" b="1" dirty="0">
                <a:solidFill>
                  <a:srgbClr val="FF0000"/>
                </a:solidFill>
              </a:rPr>
              <a:t>	Union</a:t>
            </a:r>
          </a:p>
          <a:p>
            <a:r>
              <a:rPr lang="en-US" b="1" dirty="0">
                <a:solidFill>
                  <a:srgbClr val="FF0000"/>
                </a:solidFill>
              </a:rPr>
              <a:t>	 Select </a:t>
            </a:r>
            <a:r>
              <a:rPr lang="en-US" b="1" dirty="0" err="1" smtClean="0">
                <a:solidFill>
                  <a:srgbClr val="FF0000"/>
                </a:solidFill>
              </a:rPr>
              <a:t>c.address_id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 customer c, payment p</a:t>
            </a:r>
          </a:p>
          <a:p>
            <a:r>
              <a:rPr lang="en-US" b="1" dirty="0">
                <a:solidFill>
                  <a:srgbClr val="FF0000"/>
                </a:solidFill>
              </a:rPr>
              <a:t>		where </a:t>
            </a:r>
            <a:r>
              <a:rPr lang="en-US" b="1" dirty="0" err="1">
                <a:solidFill>
                  <a:srgbClr val="FF0000"/>
                </a:solidFill>
              </a:rPr>
              <a:t>c.customer_id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p.customer_id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p.payment_date</a:t>
            </a:r>
            <a:r>
              <a:rPr lang="en-US" b="1" dirty="0">
                <a:solidFill>
                  <a:srgbClr val="FF0000"/>
                </a:solidFill>
              </a:rPr>
              <a:t> &gt; '2005-08-01' ) person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In-line 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List of addresses for both staff and customers active after 8-01-2005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073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Inline views, now add first name and last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9669" y="1779906"/>
            <a:ext cx="711038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</a:t>
            </a:r>
            <a:r>
              <a:rPr lang="en-US" sz="1600" b="1" dirty="0" err="1" smtClean="0"/>
              <a:t>person_outer.</a:t>
            </a:r>
            <a:r>
              <a:rPr lang="en-US" sz="1600" dirty="0" err="1" smtClean="0"/>
              <a:t>first_name</a:t>
            </a:r>
            <a:r>
              <a:rPr lang="en-US" sz="1600" dirty="0"/>
              <a:t>, </a:t>
            </a:r>
            <a:r>
              <a:rPr lang="en-US" sz="1600" b="1" dirty="0" err="1"/>
              <a:t>person_outer.</a:t>
            </a:r>
            <a:r>
              <a:rPr lang="en-US" sz="1600" dirty="0" err="1" smtClean="0"/>
              <a:t>last_name</a:t>
            </a:r>
            <a:r>
              <a:rPr lang="en-US" sz="1600" dirty="0"/>
              <a:t>, </a:t>
            </a:r>
            <a:r>
              <a:rPr lang="en-US" sz="1600" dirty="0" err="1"/>
              <a:t>a.address</a:t>
            </a:r>
            <a:r>
              <a:rPr lang="en-US" sz="1600" dirty="0"/>
              <a:t>, </a:t>
            </a:r>
            <a:r>
              <a:rPr lang="en-US" sz="1600" dirty="0" err="1"/>
              <a:t>a.district</a:t>
            </a:r>
            <a:r>
              <a:rPr lang="en-US" sz="1600" dirty="0"/>
              <a:t>, </a:t>
            </a:r>
            <a:r>
              <a:rPr lang="en-US" sz="1600" dirty="0" err="1"/>
              <a:t>a.phone</a:t>
            </a:r>
            <a:r>
              <a:rPr lang="en-US" sz="1600" dirty="0"/>
              <a:t> </a:t>
            </a:r>
          </a:p>
          <a:p>
            <a:r>
              <a:rPr lang="en-US" sz="1600" dirty="0"/>
              <a:t>from address a,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(Select </a:t>
            </a:r>
            <a:r>
              <a:rPr lang="en-US" sz="1600" b="1" dirty="0" err="1">
                <a:solidFill>
                  <a:srgbClr val="FF0000"/>
                </a:solidFill>
              </a:rPr>
              <a:t>first_name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last_name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address_id</a:t>
            </a:r>
            <a:r>
              <a:rPr lang="en-US" sz="1600" b="1" dirty="0">
                <a:solidFill>
                  <a:srgbClr val="FF0000"/>
                </a:solidFill>
              </a:rPr>
              <a:t> from customer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Union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Select </a:t>
            </a:r>
            <a:r>
              <a:rPr lang="en-US" sz="1600" b="1" dirty="0" err="1">
                <a:solidFill>
                  <a:srgbClr val="FF0000"/>
                </a:solidFill>
              </a:rPr>
              <a:t>first_name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last_name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address_id</a:t>
            </a:r>
            <a:r>
              <a:rPr lang="en-US" sz="1600" b="1" dirty="0">
                <a:solidFill>
                  <a:srgbClr val="FF0000"/>
                </a:solidFill>
              </a:rPr>
              <a:t> from staff</a:t>
            </a:r>
            <a:r>
              <a:rPr lang="en-US" sz="1600" b="1" dirty="0" smtClean="0">
                <a:solidFill>
                  <a:srgbClr val="FF0000"/>
                </a:solidFill>
              </a:rPr>
              <a:t>) </a:t>
            </a:r>
            <a:r>
              <a:rPr lang="en-US" sz="1600" b="1" dirty="0" err="1" smtClean="0">
                <a:solidFill>
                  <a:srgbClr val="FF0000"/>
                </a:solidFill>
              </a:rPr>
              <a:t>person_outer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 where </a:t>
            </a:r>
            <a:r>
              <a:rPr lang="en-US" sz="1600" dirty="0" err="1"/>
              <a:t>a.address_id</a:t>
            </a:r>
            <a:r>
              <a:rPr lang="en-US" sz="1600" dirty="0"/>
              <a:t> in </a:t>
            </a:r>
          </a:p>
          <a:p>
            <a:r>
              <a:rPr lang="en-US" sz="1600" dirty="0"/>
              <a:t>(Select </a:t>
            </a:r>
            <a:r>
              <a:rPr lang="en-US" sz="1600" dirty="0" err="1"/>
              <a:t>person.address_id</a:t>
            </a:r>
            <a:r>
              <a:rPr lang="en-US" sz="1600" dirty="0"/>
              <a:t> from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( Select </a:t>
            </a:r>
            <a:r>
              <a:rPr lang="en-US" sz="1600" b="1" dirty="0" err="1">
                <a:solidFill>
                  <a:srgbClr val="FF0000"/>
                </a:solidFill>
              </a:rPr>
              <a:t>s.address_id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s.staff_id</a:t>
            </a:r>
            <a:r>
              <a:rPr lang="en-US" sz="1600" b="1" dirty="0">
                <a:solidFill>
                  <a:srgbClr val="FF0000"/>
                </a:solidFill>
              </a:rPr>
              <a:t> id from staff s, payment p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where </a:t>
            </a:r>
            <a:r>
              <a:rPr lang="en-US" sz="1600" b="1" dirty="0" err="1">
                <a:solidFill>
                  <a:srgbClr val="FF0000"/>
                </a:solidFill>
              </a:rPr>
              <a:t>s.staff_id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p.staff_id</a:t>
            </a:r>
            <a:r>
              <a:rPr lang="en-US" sz="1600" b="1" dirty="0">
                <a:solidFill>
                  <a:srgbClr val="FF0000"/>
                </a:solidFill>
              </a:rPr>
              <a:t> and </a:t>
            </a:r>
            <a:r>
              <a:rPr lang="en-US" sz="1600" b="1" dirty="0" err="1">
                <a:solidFill>
                  <a:srgbClr val="FF0000"/>
                </a:solidFill>
              </a:rPr>
              <a:t>p.payment_date</a:t>
            </a:r>
            <a:r>
              <a:rPr lang="en-US" sz="1600" b="1" dirty="0">
                <a:solidFill>
                  <a:srgbClr val="FF0000"/>
                </a:solidFill>
              </a:rPr>
              <a:t> &gt; '2005-08-01'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Union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 Select </a:t>
            </a:r>
            <a:r>
              <a:rPr lang="en-US" sz="1600" b="1" dirty="0" err="1">
                <a:solidFill>
                  <a:srgbClr val="FF0000"/>
                </a:solidFill>
              </a:rPr>
              <a:t>c.address_id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c.customer_id</a:t>
            </a:r>
            <a:r>
              <a:rPr lang="en-US" sz="1600" b="1" dirty="0">
                <a:solidFill>
                  <a:srgbClr val="FF0000"/>
                </a:solidFill>
              </a:rPr>
              <a:t> id from customer c, payment 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where </a:t>
            </a:r>
            <a:r>
              <a:rPr lang="en-US" sz="1600" b="1" dirty="0" err="1">
                <a:solidFill>
                  <a:srgbClr val="FF0000"/>
                </a:solidFill>
              </a:rPr>
              <a:t>c.customer_id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p.customer_id</a:t>
            </a:r>
            <a:r>
              <a:rPr lang="en-US" sz="1600" b="1" dirty="0">
                <a:solidFill>
                  <a:srgbClr val="FF0000"/>
                </a:solidFill>
              </a:rPr>
              <a:t> and </a:t>
            </a:r>
            <a:r>
              <a:rPr lang="en-US" sz="1600" b="1" dirty="0" err="1">
                <a:solidFill>
                  <a:srgbClr val="FF0000"/>
                </a:solidFill>
              </a:rPr>
              <a:t>p.payment_date</a:t>
            </a:r>
            <a:r>
              <a:rPr lang="en-US" sz="1600" b="1" dirty="0">
                <a:solidFill>
                  <a:srgbClr val="FF0000"/>
                </a:solidFill>
              </a:rPr>
              <a:t> &gt; '2005-08-01' ) </a:t>
            </a:r>
            <a:r>
              <a:rPr lang="en-US" sz="1600" dirty="0"/>
              <a:t>person</a:t>
            </a:r>
          </a:p>
          <a:p>
            <a:r>
              <a:rPr lang="en-US" sz="1600" dirty="0"/>
              <a:t>)</a:t>
            </a:r>
          </a:p>
          <a:p>
            <a:r>
              <a:rPr lang="en-US" sz="1600" dirty="0"/>
              <a:t>And </a:t>
            </a:r>
            <a:r>
              <a:rPr lang="en-US" sz="1600" dirty="0" err="1"/>
              <a:t>person_outer.address_id</a:t>
            </a:r>
            <a:r>
              <a:rPr lang="en-US" sz="1600" dirty="0"/>
              <a:t> = </a:t>
            </a:r>
            <a:r>
              <a:rPr lang="en-US" sz="1600" dirty="0" err="1"/>
              <a:t>a.address_id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Three-</a:t>
            </a:r>
            <a:r>
              <a:rPr lang="en-US" sz="2700" smtClean="0"/>
              <a:t>valued logic: NOT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(</a:t>
            </a:r>
            <a:r>
              <a:rPr lang="en-US" sz="2700" dirty="0" err="1"/>
              <a:t>Kleene</a:t>
            </a:r>
            <a:r>
              <a:rPr lang="en-US" sz="2700" dirty="0"/>
              <a:t> </a:t>
            </a:r>
            <a:r>
              <a:rPr lang="en-US" sz="2700" dirty="0" smtClean="0"/>
              <a:t>Logic)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83102"/>
              </p:ext>
            </p:extLst>
          </p:nvPr>
        </p:nvGraphicFramePr>
        <p:xfrm>
          <a:off x="1621691" y="2814214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37772"/>
              </p:ext>
            </p:extLst>
          </p:nvPr>
        </p:nvGraphicFramePr>
        <p:xfrm>
          <a:off x="1306719" y="1667610"/>
          <a:ext cx="4598780" cy="276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90"/>
                <a:gridCol w="2299390"/>
              </a:tblGrid>
              <a:tr h="69117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</a:t>
                      </a:r>
                      <a:endParaRPr lang="en-US" dirty="0"/>
                    </a:p>
                  </a:txBody>
                  <a:tcPr/>
                </a:tc>
              </a:tr>
              <a:tr h="6911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6911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Unknown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6911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to a simpler </a:t>
            </a:r>
            <a:r>
              <a:rPr lang="en-US" dirty="0" err="1" smtClean="0"/>
              <a:t>subquery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List of addresses for both staff and customers active after 8-01</a:t>
            </a:r>
            <a:r>
              <a:rPr lang="en-US" sz="2000"/>
              <a:t>-</a:t>
            </a:r>
            <a:r>
              <a:rPr lang="en-US" sz="2000" smtClean="0"/>
              <a:t>2005</a:t>
            </a:r>
            <a:br>
              <a:rPr lang="en-US" sz="2000" smtClean="0"/>
            </a:br>
            <a:r>
              <a:rPr lang="en-US" sz="2000" smtClean="0"/>
              <a:t>(if you don’t need the names)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95893" y="2113569"/>
            <a:ext cx="4982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 </a:t>
            </a:r>
            <a:r>
              <a:rPr lang="en-US" dirty="0" err="1"/>
              <a:t>a.address</a:t>
            </a:r>
            <a:r>
              <a:rPr lang="en-US" dirty="0"/>
              <a:t>, </a:t>
            </a:r>
            <a:r>
              <a:rPr lang="en-US" dirty="0" err="1"/>
              <a:t>a.district</a:t>
            </a:r>
            <a:r>
              <a:rPr lang="en-US" dirty="0"/>
              <a:t>, </a:t>
            </a:r>
            <a:r>
              <a:rPr lang="en-US" dirty="0" err="1"/>
              <a:t>a.phone</a:t>
            </a:r>
            <a:r>
              <a:rPr lang="en-US" dirty="0"/>
              <a:t> </a:t>
            </a:r>
          </a:p>
          <a:p>
            <a:r>
              <a:rPr lang="en-US" dirty="0"/>
              <a:t>from address a </a:t>
            </a:r>
          </a:p>
          <a:p>
            <a:r>
              <a:rPr lang="en-US" dirty="0"/>
              <a:t> where </a:t>
            </a:r>
            <a:r>
              <a:rPr lang="en-US" dirty="0" err="1"/>
              <a:t>a.address_id</a:t>
            </a:r>
            <a:r>
              <a:rPr lang="en-US" dirty="0"/>
              <a:t> in </a:t>
            </a:r>
          </a:p>
          <a:p>
            <a:r>
              <a:rPr lang="en-US" dirty="0"/>
              <a:t>	( Select </a:t>
            </a:r>
            <a:r>
              <a:rPr lang="en-US" dirty="0" err="1"/>
              <a:t>s.address_id</a:t>
            </a:r>
            <a:r>
              <a:rPr lang="en-US" dirty="0"/>
              <a:t> id from staff s, payment p </a:t>
            </a:r>
          </a:p>
          <a:p>
            <a:r>
              <a:rPr lang="en-US" dirty="0"/>
              <a:t>		where </a:t>
            </a:r>
            <a:r>
              <a:rPr lang="en-US" dirty="0" err="1"/>
              <a:t>s.staff_id</a:t>
            </a:r>
            <a:r>
              <a:rPr lang="en-US" dirty="0"/>
              <a:t> = </a:t>
            </a:r>
            <a:r>
              <a:rPr lang="en-US" dirty="0" err="1"/>
              <a:t>p.staff_id</a:t>
            </a:r>
            <a:r>
              <a:rPr lang="en-US" dirty="0"/>
              <a:t> and </a:t>
            </a:r>
            <a:r>
              <a:rPr lang="en-US" dirty="0" err="1"/>
              <a:t>p.payment_date</a:t>
            </a:r>
            <a:r>
              <a:rPr lang="en-US" dirty="0"/>
              <a:t> &gt; '2005-08-01'</a:t>
            </a:r>
          </a:p>
          <a:p>
            <a:r>
              <a:rPr lang="en-US" dirty="0"/>
              <a:t>	Union</a:t>
            </a:r>
          </a:p>
          <a:p>
            <a:r>
              <a:rPr lang="en-US" dirty="0"/>
              <a:t>	 Select </a:t>
            </a:r>
            <a:r>
              <a:rPr lang="en-US" dirty="0" err="1" smtClean="0"/>
              <a:t>c.address_id</a:t>
            </a:r>
            <a:r>
              <a:rPr lang="en-US" dirty="0" smtClean="0"/>
              <a:t> </a:t>
            </a:r>
            <a:r>
              <a:rPr lang="en-US" dirty="0"/>
              <a:t>id from customer c, payment p</a:t>
            </a:r>
          </a:p>
          <a:p>
            <a:r>
              <a:rPr lang="en-US" dirty="0"/>
              <a:t>		where </a:t>
            </a:r>
            <a:r>
              <a:rPr lang="en-US" dirty="0" err="1" smtClean="0"/>
              <a:t>c.customer_id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p.customer_id</a:t>
            </a:r>
            <a:r>
              <a:rPr lang="en-US" dirty="0"/>
              <a:t> and </a:t>
            </a:r>
            <a:r>
              <a:rPr lang="en-US" dirty="0" err="1"/>
              <a:t>p.payment_date</a:t>
            </a:r>
            <a:r>
              <a:rPr lang="en-US" dirty="0"/>
              <a:t> &gt; '2005-08-01' 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/>
              <a:t>Inefficient use of in-line views</a:t>
            </a:r>
            <a:br>
              <a:rPr lang="en-US" sz="2000" b="1"/>
            </a:br>
            <a:r>
              <a:rPr lang="en-US" sz="1800"/>
              <a:t>Let’s get count of rentals for each staff member where payments are greater than 6, between 4 and 6, between 2 and 4, and less than 2. </a:t>
            </a:r>
            <a:br>
              <a:rPr lang="en-US" sz="1800"/>
            </a:b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14734" y="1246328"/>
            <a:ext cx="643865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over_6.first_name, over_6.last_name, over_6.seg_count as "over 6 count", b_4_6.seg_count as "4 to 6 count", b_2_4.seg_count as "2 to 4 count",  lessthan_2.seg_count as "under 2 count" </a:t>
            </a:r>
          </a:p>
          <a:p>
            <a:r>
              <a:rPr lang="en-US" sz="1200" dirty="0"/>
              <a:t>from</a:t>
            </a:r>
          </a:p>
          <a:p>
            <a:r>
              <a:rPr lang="en-US" sz="1200" dirty="0"/>
              <a:t>(select </a:t>
            </a:r>
            <a:r>
              <a:rPr lang="en-US" sz="1200" dirty="0" err="1"/>
              <a:t>s.staff_id</a:t>
            </a:r>
            <a:r>
              <a:rPr lang="en-US" sz="1200" dirty="0"/>
              <a:t>,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r>
              <a:rPr lang="en-US" sz="1200" dirty="0"/>
              <a:t>, </a:t>
            </a:r>
            <a:r>
              <a:rPr lang="en-US" sz="1200" dirty="0" err="1"/>
              <a:t>avg</a:t>
            </a:r>
            <a:r>
              <a:rPr lang="en-US" sz="1200" dirty="0"/>
              <a:t>(amount) </a:t>
            </a:r>
            <a:r>
              <a:rPr lang="en-US" sz="1200" dirty="0" err="1"/>
              <a:t>seg_avg</a:t>
            </a:r>
            <a:r>
              <a:rPr lang="en-US" sz="1200" dirty="0"/>
              <a:t>, count(amount) </a:t>
            </a:r>
            <a:r>
              <a:rPr lang="en-US" sz="1200" dirty="0" err="1"/>
              <a:t>seg_count</a:t>
            </a:r>
            <a:r>
              <a:rPr lang="en-US" sz="1200" dirty="0"/>
              <a:t>, "over_6" </a:t>
            </a:r>
            <a:r>
              <a:rPr lang="en-US" sz="1200" dirty="0" err="1"/>
              <a:t>seg_name</a:t>
            </a:r>
            <a:endParaRPr lang="en-US" sz="1200" dirty="0"/>
          </a:p>
          <a:p>
            <a:r>
              <a:rPr lang="en-US" sz="1200" dirty="0"/>
              <a:t>from staff s, payment p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p.staff_id</a:t>
            </a:r>
            <a:r>
              <a:rPr lang="en-US" sz="1200" dirty="0"/>
              <a:t> = </a:t>
            </a:r>
            <a:r>
              <a:rPr lang="en-US" sz="1200" dirty="0" err="1"/>
              <a:t>s.staff_id</a:t>
            </a:r>
            <a:r>
              <a:rPr lang="en-US" sz="1200" dirty="0"/>
              <a:t> and amount &gt; 6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endParaRPr lang="en-US" sz="1200" dirty="0"/>
          </a:p>
          <a:p>
            <a:r>
              <a:rPr lang="en-US" sz="1200" dirty="0"/>
              <a:t>) over_6,</a:t>
            </a:r>
          </a:p>
          <a:p>
            <a:r>
              <a:rPr lang="en-US" sz="1200" dirty="0"/>
              <a:t>(select </a:t>
            </a:r>
            <a:r>
              <a:rPr lang="en-US" sz="1200" dirty="0" err="1"/>
              <a:t>s.staff_id</a:t>
            </a:r>
            <a:r>
              <a:rPr lang="en-US" sz="1200" dirty="0"/>
              <a:t>,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r>
              <a:rPr lang="en-US" sz="1200" dirty="0"/>
              <a:t>, </a:t>
            </a:r>
            <a:r>
              <a:rPr lang="en-US" sz="1200" dirty="0" err="1"/>
              <a:t>avg</a:t>
            </a:r>
            <a:r>
              <a:rPr lang="en-US" sz="1200" dirty="0"/>
              <a:t>(amount) </a:t>
            </a:r>
            <a:r>
              <a:rPr lang="en-US" sz="1200" dirty="0" err="1"/>
              <a:t>seg_avg</a:t>
            </a:r>
            <a:r>
              <a:rPr lang="en-US" sz="1200" dirty="0"/>
              <a:t>, count(amount) </a:t>
            </a:r>
            <a:r>
              <a:rPr lang="en-US" sz="1200" dirty="0" err="1"/>
              <a:t>seg_count</a:t>
            </a:r>
            <a:r>
              <a:rPr lang="en-US" sz="1200" dirty="0"/>
              <a:t>, "4 to 6" </a:t>
            </a:r>
            <a:r>
              <a:rPr lang="en-US" sz="1200" dirty="0" err="1"/>
              <a:t>seg_name</a:t>
            </a:r>
            <a:endParaRPr lang="en-US" sz="1200" dirty="0"/>
          </a:p>
          <a:p>
            <a:r>
              <a:rPr lang="en-US" sz="1200" dirty="0"/>
              <a:t>from staff s, payment p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p.staff_id</a:t>
            </a:r>
            <a:r>
              <a:rPr lang="en-US" sz="1200" dirty="0"/>
              <a:t> = </a:t>
            </a:r>
            <a:r>
              <a:rPr lang="en-US" sz="1200" dirty="0" err="1"/>
              <a:t>s.staff_id</a:t>
            </a:r>
            <a:r>
              <a:rPr lang="en-US" sz="1200" dirty="0"/>
              <a:t> and amount &gt; 4 and amount &lt;= 6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endParaRPr lang="en-US" sz="1200" dirty="0"/>
          </a:p>
          <a:p>
            <a:r>
              <a:rPr lang="en-US" sz="1200" dirty="0"/>
              <a:t>) b_4_6,</a:t>
            </a:r>
          </a:p>
          <a:p>
            <a:r>
              <a:rPr lang="en-US" sz="1200" dirty="0"/>
              <a:t>(select </a:t>
            </a:r>
            <a:r>
              <a:rPr lang="en-US" sz="1200" dirty="0" err="1"/>
              <a:t>s.staff_id</a:t>
            </a:r>
            <a:r>
              <a:rPr lang="en-US" sz="1200" dirty="0"/>
              <a:t>,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r>
              <a:rPr lang="en-US" sz="1200" dirty="0"/>
              <a:t>, </a:t>
            </a:r>
            <a:r>
              <a:rPr lang="en-US" sz="1200" dirty="0" err="1"/>
              <a:t>avg</a:t>
            </a:r>
            <a:r>
              <a:rPr lang="en-US" sz="1200" dirty="0"/>
              <a:t>(amount) </a:t>
            </a:r>
            <a:r>
              <a:rPr lang="en-US" sz="1200" dirty="0" err="1"/>
              <a:t>seg_avg</a:t>
            </a:r>
            <a:r>
              <a:rPr lang="en-US" sz="1200" dirty="0"/>
              <a:t>, count(amount) </a:t>
            </a:r>
            <a:r>
              <a:rPr lang="en-US" sz="1200" dirty="0" err="1"/>
              <a:t>seg_count</a:t>
            </a:r>
            <a:r>
              <a:rPr lang="en-US" sz="1200" dirty="0"/>
              <a:t>, "2 to 4" </a:t>
            </a:r>
            <a:r>
              <a:rPr lang="en-US" sz="1200" dirty="0" err="1"/>
              <a:t>seg_name</a:t>
            </a:r>
            <a:endParaRPr lang="en-US" sz="1200" dirty="0"/>
          </a:p>
          <a:p>
            <a:r>
              <a:rPr lang="en-US" sz="1200" dirty="0"/>
              <a:t>from staff s, payment p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p.staff_id</a:t>
            </a:r>
            <a:r>
              <a:rPr lang="en-US" sz="1200" dirty="0"/>
              <a:t> = </a:t>
            </a:r>
            <a:r>
              <a:rPr lang="en-US" sz="1200" dirty="0" err="1"/>
              <a:t>s.staff_id</a:t>
            </a:r>
            <a:r>
              <a:rPr lang="en-US" sz="1200" dirty="0"/>
              <a:t> and amount &gt; 2 and amount &lt;= 4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endParaRPr lang="en-US" sz="1200" dirty="0"/>
          </a:p>
          <a:p>
            <a:r>
              <a:rPr lang="en-US" sz="1200" dirty="0"/>
              <a:t>) b_2_4,</a:t>
            </a:r>
          </a:p>
          <a:p>
            <a:r>
              <a:rPr lang="en-US" sz="1200" dirty="0"/>
              <a:t>(select </a:t>
            </a:r>
            <a:r>
              <a:rPr lang="en-US" sz="1200" dirty="0" err="1"/>
              <a:t>s.staff_id</a:t>
            </a:r>
            <a:r>
              <a:rPr lang="en-US" sz="1200" dirty="0"/>
              <a:t>,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r>
              <a:rPr lang="en-US" sz="1200" dirty="0"/>
              <a:t>, </a:t>
            </a:r>
            <a:r>
              <a:rPr lang="en-US" sz="1200" dirty="0" err="1"/>
              <a:t>avg</a:t>
            </a:r>
            <a:r>
              <a:rPr lang="en-US" sz="1200" dirty="0"/>
              <a:t>(amount) </a:t>
            </a:r>
            <a:r>
              <a:rPr lang="en-US" sz="1200" dirty="0" err="1"/>
              <a:t>seg_avg</a:t>
            </a:r>
            <a:r>
              <a:rPr lang="en-US" sz="1200" dirty="0"/>
              <a:t>, count(amount) </a:t>
            </a:r>
            <a:r>
              <a:rPr lang="en-US" sz="1200" dirty="0" err="1"/>
              <a:t>seg_count</a:t>
            </a:r>
            <a:r>
              <a:rPr lang="en-US" sz="1200" dirty="0"/>
              <a:t>, "less than 2" </a:t>
            </a:r>
            <a:r>
              <a:rPr lang="en-US" sz="1200" dirty="0" err="1"/>
              <a:t>seg_name</a:t>
            </a:r>
            <a:endParaRPr lang="en-US" sz="1200" dirty="0"/>
          </a:p>
          <a:p>
            <a:r>
              <a:rPr lang="en-US" sz="1200" dirty="0"/>
              <a:t>from staff s, payment p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p.staff_id</a:t>
            </a:r>
            <a:r>
              <a:rPr lang="en-US" sz="1200" dirty="0"/>
              <a:t> = </a:t>
            </a:r>
            <a:r>
              <a:rPr lang="en-US" sz="1200" dirty="0" err="1"/>
              <a:t>s.staff_id</a:t>
            </a:r>
            <a:r>
              <a:rPr lang="en-US" sz="1200" dirty="0"/>
              <a:t> and amount &lt;= 2 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s.first_name</a:t>
            </a:r>
            <a:r>
              <a:rPr lang="en-US" sz="1200" dirty="0"/>
              <a:t>, </a:t>
            </a:r>
            <a:r>
              <a:rPr lang="en-US" sz="1200" dirty="0" err="1"/>
              <a:t>s.last_name</a:t>
            </a:r>
            <a:endParaRPr lang="en-US" sz="1200" dirty="0"/>
          </a:p>
          <a:p>
            <a:r>
              <a:rPr lang="en-US" sz="1200" dirty="0"/>
              <a:t>) lessthan_2</a:t>
            </a:r>
          </a:p>
          <a:p>
            <a:r>
              <a:rPr lang="en-US" sz="1200" dirty="0"/>
              <a:t>where b_4_6.staff_id = over_6.staff_id and</a:t>
            </a:r>
          </a:p>
          <a:p>
            <a:r>
              <a:rPr lang="en-US" sz="1200" dirty="0"/>
              <a:t>b_4_6.staff_id =  b_2_4.staff_id and</a:t>
            </a:r>
          </a:p>
          <a:p>
            <a:r>
              <a:rPr lang="en-US" sz="1200" dirty="0"/>
              <a:t>lessthan_2.staff_id = b_2_4.</a:t>
            </a:r>
            <a:r>
              <a:rPr lang="en-US" sz="1200" dirty="0" smtClean="0"/>
              <a:t>staff_id;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5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/>
              <a:t>Case </a:t>
            </a:r>
            <a:r>
              <a:rPr lang="en-US" sz="2000" b="1" smtClean="0"/>
              <a:t>statement here is more efficient:</a:t>
            </a:r>
            <a:br>
              <a:rPr lang="en-US" sz="2000" b="1" smtClean="0"/>
            </a:br>
            <a:r>
              <a:rPr lang="en-US" sz="1800"/>
              <a:t>Let’s get average (or count) of rentals for each staff member where payments are greater than 6, between 4 and 6, between 2 and 4, and less than 2. </a:t>
            </a:r>
            <a:br>
              <a:rPr lang="en-US" sz="180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10832" y="2060286"/>
            <a:ext cx="784183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sum(</a:t>
            </a:r>
            <a:r>
              <a:rPr lang="en-US" b="1" dirty="0">
                <a:solidFill>
                  <a:srgbClr val="FF0000"/>
                </a:solidFill>
              </a:rPr>
              <a:t>case when amount &gt; 6 then 1 else 0 end</a:t>
            </a:r>
            <a:r>
              <a:rPr lang="en-US" dirty="0"/>
              <a:t>) "count over 6"</a:t>
            </a:r>
            <a:r>
              <a:rPr lang="en-US" dirty="0" smtClean="0"/>
              <a:t>,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avg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>
                <a:solidFill>
                  <a:srgbClr val="FF0000"/>
                </a:solidFill>
              </a:rPr>
              <a:t>case when amount &gt; 6 then </a:t>
            </a:r>
            <a:r>
              <a:rPr lang="en-US" b="1" dirty="0" smtClean="0">
                <a:solidFill>
                  <a:srgbClr val="FF0000"/>
                </a:solidFill>
              </a:rPr>
              <a:t>amount </a:t>
            </a:r>
            <a:r>
              <a:rPr lang="en-US" b="1" dirty="0">
                <a:solidFill>
                  <a:srgbClr val="FF0000"/>
                </a:solidFill>
              </a:rPr>
              <a:t>else </a:t>
            </a:r>
            <a:r>
              <a:rPr lang="en-US" b="1" dirty="0" smtClean="0">
                <a:solidFill>
                  <a:srgbClr val="FF0000"/>
                </a:solidFill>
              </a:rPr>
              <a:t>null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 smtClean="0"/>
              <a:t>) "</a:t>
            </a:r>
            <a:r>
              <a:rPr lang="en-US" b="1" dirty="0" err="1" smtClean="0">
                <a:solidFill>
                  <a:srgbClr val="FF0000"/>
                </a:solidFill>
              </a:rPr>
              <a:t>avg</a:t>
            </a:r>
            <a:r>
              <a:rPr lang="en-US" b="1" dirty="0" smtClean="0">
                <a:solidFill>
                  <a:srgbClr val="FF0000"/>
                </a:solidFill>
              </a:rPr>
              <a:t> over 6</a:t>
            </a:r>
            <a:r>
              <a:rPr lang="en-US" dirty="0"/>
              <a:t>"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sum</a:t>
            </a:r>
            <a:r>
              <a:rPr lang="en-US" dirty="0"/>
              <a:t>(case when amount &gt; 4 and amount &lt;= 6 then 1 else 0 end)  "4 to 6 count", sum(case when amount &gt; 2 and amount &lt;= 4 then </a:t>
            </a:r>
            <a:r>
              <a:rPr lang="en-US" dirty="0" smtClean="0"/>
              <a:t>1 else </a:t>
            </a:r>
            <a:r>
              <a:rPr lang="en-US" dirty="0"/>
              <a:t>0 end)  "2 to 4 count", sum(case when amount &lt;=2 then 1 else 0 end)   "under 2 count" </a:t>
            </a:r>
          </a:p>
          <a:p>
            <a:r>
              <a:rPr lang="en-US" dirty="0"/>
              <a:t>from staff s, payment p</a:t>
            </a:r>
          </a:p>
          <a:p>
            <a:r>
              <a:rPr lang="en-US" dirty="0"/>
              <a:t>where </a:t>
            </a:r>
            <a:r>
              <a:rPr lang="en-US" dirty="0" err="1"/>
              <a:t>p.staff_id</a:t>
            </a:r>
            <a:r>
              <a:rPr lang="en-US" dirty="0"/>
              <a:t> = </a:t>
            </a:r>
            <a:r>
              <a:rPr lang="en-US" dirty="0" err="1"/>
              <a:t>s.staff_id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/>
              <a:t>s.first_name</a:t>
            </a:r>
            <a:r>
              <a:rPr lang="en-US" dirty="0"/>
              <a:t>, </a:t>
            </a:r>
            <a:r>
              <a:rPr lang="en-US" dirty="0" err="1"/>
              <a:t>s.last_name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Indexes (examples)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5349" y="2095808"/>
            <a:ext cx="638536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indexes from customer\G;</a:t>
            </a:r>
          </a:p>
          <a:p>
            <a:r>
              <a:rPr lang="en-US" dirty="0"/>
              <a:t>show indexes from rental\G;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b="1" dirty="0">
                <a:solidFill>
                  <a:srgbClr val="FF0000"/>
                </a:solidFill>
              </a:rPr>
              <a:t>explain select * from customer where </a:t>
            </a:r>
            <a:r>
              <a:rPr lang="en-US" sz="2000" b="1" dirty="0" err="1">
                <a:solidFill>
                  <a:srgbClr val="FF0000"/>
                </a:solidFill>
              </a:rPr>
              <a:t>last_name</a:t>
            </a:r>
            <a:r>
              <a:rPr lang="en-US" sz="2000" b="1" dirty="0">
                <a:solidFill>
                  <a:srgbClr val="FF0000"/>
                </a:solidFill>
              </a:rPr>
              <a:t> = "WOOD";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explain </a:t>
            </a:r>
            <a:r>
              <a:rPr lang="en-US" sz="2000" b="1" dirty="0">
                <a:solidFill>
                  <a:srgbClr val="FF0000"/>
                </a:solidFill>
              </a:rPr>
              <a:t>select * from customer where </a:t>
            </a:r>
            <a:r>
              <a:rPr lang="en-US" sz="2000" b="1" dirty="0" err="1">
                <a:solidFill>
                  <a:srgbClr val="FF0000"/>
                </a:solidFill>
              </a:rPr>
              <a:t>first_name</a:t>
            </a:r>
            <a:r>
              <a:rPr lang="en-US" sz="2000" b="1" dirty="0">
                <a:solidFill>
                  <a:srgbClr val="FF0000"/>
                </a:solidFill>
              </a:rPr>
              <a:t> = "Brian";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explain </a:t>
            </a:r>
            <a:r>
              <a:rPr lang="en-US" dirty="0"/>
              <a:t>select count(*) from rental where </a:t>
            </a:r>
            <a:r>
              <a:rPr lang="en-US" dirty="0" err="1"/>
              <a:t>rental_date</a:t>
            </a:r>
            <a:r>
              <a:rPr lang="en-US" dirty="0"/>
              <a:t> &lt;= '2005-9-30'</a:t>
            </a:r>
            <a:r>
              <a:rPr lang="en-US" dirty="0" smtClean="0"/>
              <a:t>;</a:t>
            </a:r>
          </a:p>
          <a:p>
            <a:r>
              <a:rPr lang="en-US" dirty="0"/>
              <a:t>explain select count(*) from rental where </a:t>
            </a:r>
            <a:r>
              <a:rPr lang="en-US" dirty="0" err="1"/>
              <a:t>rental_date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'2005-9-30';</a:t>
            </a:r>
          </a:p>
          <a:p>
            <a:r>
              <a:rPr lang="en-US" dirty="0"/>
              <a:t>explain select count(*) from customer where </a:t>
            </a:r>
            <a:r>
              <a:rPr lang="en-US" dirty="0" err="1"/>
              <a:t>first_name</a:t>
            </a:r>
            <a:r>
              <a:rPr lang="en-US" dirty="0"/>
              <a:t> = 'John';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Three-</a:t>
            </a:r>
            <a:r>
              <a:rPr lang="en-US" sz="2700" smtClean="0"/>
              <a:t>valued logic: AND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(</a:t>
            </a:r>
            <a:r>
              <a:rPr lang="en-US" sz="2700" dirty="0" err="1"/>
              <a:t>Kleene</a:t>
            </a:r>
            <a:r>
              <a:rPr lang="en-US" sz="2700" dirty="0"/>
              <a:t> </a:t>
            </a:r>
            <a:r>
              <a:rPr lang="en-US" sz="2700" dirty="0" smtClean="0"/>
              <a:t>Logic)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7010"/>
              </p:ext>
            </p:extLst>
          </p:nvPr>
        </p:nvGraphicFramePr>
        <p:xfrm>
          <a:off x="1621691" y="2814214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18011"/>
              </p:ext>
            </p:extLst>
          </p:nvPr>
        </p:nvGraphicFramePr>
        <p:xfrm>
          <a:off x="1497219" y="2074064"/>
          <a:ext cx="5678280" cy="23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70"/>
                <a:gridCol w="1419570"/>
                <a:gridCol w="1419570"/>
                <a:gridCol w="1419570"/>
              </a:tblGrid>
              <a:tr h="580034">
                <a:tc>
                  <a:txBody>
                    <a:bodyPr/>
                    <a:lstStyle/>
                    <a:p>
                      <a:r>
                        <a:rPr lang="en-US" dirty="0" smtClean="0"/>
                        <a:t>A AND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80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80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Unknown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80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Three-</a:t>
            </a:r>
            <a:r>
              <a:rPr lang="en-US" sz="2700" smtClean="0"/>
              <a:t>valued logic: OR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(</a:t>
            </a:r>
            <a:r>
              <a:rPr lang="en-US" sz="2700" dirty="0" err="1"/>
              <a:t>Kleene</a:t>
            </a:r>
            <a:r>
              <a:rPr lang="en-US" sz="2700" dirty="0"/>
              <a:t> </a:t>
            </a:r>
            <a:r>
              <a:rPr lang="en-US" sz="2700" dirty="0" smtClean="0"/>
              <a:t>Logic)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7010"/>
              </p:ext>
            </p:extLst>
          </p:nvPr>
        </p:nvGraphicFramePr>
        <p:xfrm>
          <a:off x="1621691" y="2814214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37927"/>
              </p:ext>
            </p:extLst>
          </p:nvPr>
        </p:nvGraphicFramePr>
        <p:xfrm>
          <a:off x="1293338" y="1801382"/>
          <a:ext cx="6085364" cy="2681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341"/>
                <a:gridCol w="1521341"/>
                <a:gridCol w="1521341"/>
                <a:gridCol w="1521341"/>
              </a:tblGrid>
              <a:tr h="693470">
                <a:tc>
                  <a:txBody>
                    <a:bodyPr/>
                    <a:lstStyle/>
                    <a:p>
                      <a:r>
                        <a:rPr lang="en-US" dirty="0" smtClean="0"/>
                        <a:t>A OR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6627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</a:tr>
              <a:tr h="6627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Unknown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</a:t>
                      </a:r>
                    </a:p>
                  </a:txBody>
                  <a:tcPr/>
                </a:tc>
              </a:tr>
              <a:tr h="6627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column ‘color’ contains the values RED, GREEN, or BLACK. Evaluate the filter for each color. Which colors are returned? 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16957"/>
              </p:ext>
            </p:extLst>
          </p:nvPr>
        </p:nvGraphicFramePr>
        <p:xfrm>
          <a:off x="1168764" y="2560349"/>
          <a:ext cx="5384436" cy="37270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4812"/>
                <a:gridCol w="1794812"/>
                <a:gridCol w="1794812"/>
              </a:tblGrid>
              <a:tr h="1337353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 Color</a:t>
                      </a:r>
                      <a:r>
                        <a:rPr lang="en-US" baseline="0" dirty="0" smtClean="0"/>
                        <a:t> not in {‘BLUE’, ‘BLACK’, null}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where Color</a:t>
                      </a:r>
                      <a:r>
                        <a:rPr lang="en-US" baseline="0" dirty="0" smtClean="0"/>
                        <a:t> in {‘BLUE’, ‘BLACK’, null}</a:t>
                      </a:r>
                      <a:endParaRPr lang="en-US" dirty="0" smtClean="0"/>
                    </a:p>
                  </a:txBody>
                  <a:tcPr/>
                </a:tc>
              </a:tr>
              <a:tr h="453663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453663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</a:t>
                      </a:r>
                    </a:p>
                  </a:txBody>
                  <a:tcPr/>
                </a:tc>
              </a:tr>
              <a:tr h="453663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1028733">
                <a:tc>
                  <a:txBody>
                    <a:bodyPr/>
                    <a:lstStyle/>
                    <a:p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rows returned in filter results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BLACK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r>
              <a:rPr lang="en-US" dirty="0" smtClean="0"/>
              <a:t> sample database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0"/>
            <a:ext cx="9050867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 values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E9CC-7820-3B47-9374-C11CF12CB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2032</Words>
  <Application>Microsoft Macintosh PowerPoint</Application>
  <PresentationFormat>On-screen Show (4:3)</PresentationFormat>
  <Paragraphs>394</Paragraphs>
  <Slides>34</Slides>
  <Notes>16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Practical SQL</vt:lpstr>
      <vt:lpstr>Null Values</vt:lpstr>
      <vt:lpstr>Three-valued logic: NOT  (Kleene Logic)</vt:lpstr>
      <vt:lpstr>Three-valued logic: AND  (Kleene Logic)</vt:lpstr>
      <vt:lpstr>Three-valued logic: OR  (Kleene Logic)</vt:lpstr>
      <vt:lpstr>Examples</vt:lpstr>
      <vt:lpstr>Sakila sample database</vt:lpstr>
      <vt:lpstr>PowerPoint Presentation</vt:lpstr>
      <vt:lpstr>Duplicate values</vt:lpstr>
      <vt:lpstr>Distinct and its drawbacks </vt:lpstr>
      <vt:lpstr>What if we forget a join?</vt:lpstr>
      <vt:lpstr>Preferred method to filter out duplicates</vt:lpstr>
      <vt:lpstr>Correlated subsquery: usually less efficient, compare the time 0.55 vs. 0.01 seconds</vt:lpstr>
      <vt:lpstr>Using In clause instead of Distinct</vt:lpstr>
      <vt:lpstr>Optimizing SQL queries</vt:lpstr>
      <vt:lpstr>Limits of the optimizer</vt:lpstr>
      <vt:lpstr>Write the query. Ex. 1</vt:lpstr>
      <vt:lpstr>Correlated subquery</vt:lpstr>
      <vt:lpstr>Uncorrelating the subquery</vt:lpstr>
      <vt:lpstr>Why is the correlated version faster in this example (Ex. 1)?</vt:lpstr>
      <vt:lpstr>Uncorrelated the subquery: What’s wrong with this?</vt:lpstr>
      <vt:lpstr>Write the query. Ex. 2</vt:lpstr>
      <vt:lpstr>Misuse of conditions, applied at the wrong place We want to identify the staff who processed the last payment larger than 4 on or prior to the date 7/10/2005; </vt:lpstr>
      <vt:lpstr>Why would correlating on payment_id actually give wrong results? We want to identify the staff who processed the last payment larger than 4 on or prior to the date 7/10/2005; </vt:lpstr>
      <vt:lpstr>Why would correlating on payment_id actually give wrong results? We want to identify the staff who processed the last payment larger than 4 on or prior to the date 7/10/2005; </vt:lpstr>
      <vt:lpstr>Home exercise: Is there a faster way to write the query for Ex. 2?</vt:lpstr>
      <vt:lpstr>Union  List of addresses for both staff and customers who transacted payments after 8-01-2005 </vt:lpstr>
      <vt:lpstr>In-line view List of addresses for both staff and customers active after 8-01-2005 </vt:lpstr>
      <vt:lpstr>Inline views, now add first name and last name</vt:lpstr>
      <vt:lpstr>Convert to a simpler subquery List of addresses for both staff and customers active after 8-01-2005 (if you don’t need the names) </vt:lpstr>
      <vt:lpstr>Inefficient use of in-line views Let’s get count of rentals for each staff member where payments are greater than 6, between 4 and 6, between 2 and 4, and less than 2.  </vt:lpstr>
      <vt:lpstr>Case statement here is more efficient: Let’s get average (or count) of rentals for each staff member where payments are greater than 6, between 4 and 6, between 2 and 4, and less than 2.  </vt:lpstr>
      <vt:lpstr>Using Execution plans</vt:lpstr>
      <vt:lpstr>Using Indexes (examples)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Tafti</dc:creator>
  <cp:lastModifiedBy>Ali Tafti</cp:lastModifiedBy>
  <cp:revision>181</cp:revision>
  <dcterms:created xsi:type="dcterms:W3CDTF">2014-09-09T14:09:56Z</dcterms:created>
  <dcterms:modified xsi:type="dcterms:W3CDTF">2015-09-21T19:01:01Z</dcterms:modified>
</cp:coreProperties>
</file>