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7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4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43ED-EBA4-4E23-BC2E-568203F336B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D500-2288-4F9C-A390-D76F6F43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8778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Creating the Maximum Miniatures Manufacturing Data Mart using the SQL Server Management Studio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smtClean="0"/>
              <a:t>This Tutorial is based on the Learn By Doing Exercise in Chapter 6 of Brian Larson’s Book: Delivering Business Intelligence with Microsoft SQL Server 2012,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edition.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474819" y="733425"/>
            <a:ext cx="3200401" cy="590550"/>
          </a:xfrm>
          <a:prstGeom prst="wedgeRoundRectCallout">
            <a:avLst>
              <a:gd name="adj1" fmla="val 17262"/>
              <a:gd name="adj2" fmla="val 1276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Create another table: </a:t>
            </a:r>
            <a:r>
              <a:rPr lang="en-US" dirty="0" err="1" smtClean="0"/>
              <a:t>DimProductSubtype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694377" y="2748064"/>
            <a:ext cx="4410074" cy="1214336"/>
          </a:xfrm>
          <a:prstGeom prst="wedgeRoundRectCallout">
            <a:avLst>
              <a:gd name="adj1" fmla="val 30392"/>
              <a:gd name="adj2" fmla="val -8699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</a:t>
            </a:r>
            <a:r>
              <a:rPr lang="en-US" dirty="0" err="1" smtClean="0">
                <a:solidFill>
                  <a:schemeClr val="tx1"/>
                </a:solidFill>
              </a:rPr>
              <a:t>ProductSubtype</a:t>
            </a:r>
            <a:r>
              <a:rPr lang="en-US" dirty="0" smtClean="0">
                <a:solidFill>
                  <a:schemeClr val="tx1"/>
                </a:solidFill>
              </a:rPr>
              <a:t> Dimension populated from the Accounting </a:t>
            </a:r>
            <a:r>
              <a:rPr lang="en-US" dirty="0" err="1" smtClean="0">
                <a:solidFill>
                  <a:schemeClr val="tx1"/>
                </a:solidFill>
              </a:rPr>
              <a:t>System.ProductSubtype</a:t>
            </a:r>
            <a:r>
              <a:rPr lang="en-US" dirty="0" smtClean="0">
                <a:solidFill>
                  <a:schemeClr val="tx1"/>
                </a:solidFill>
              </a:rPr>
              <a:t> table</a:t>
            </a:r>
            <a:r>
              <a:rPr lang="en-US" dirty="0" smtClean="0"/>
              <a:t> for Description 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922352" y="2748064"/>
            <a:ext cx="4410074" cy="974148"/>
          </a:xfrm>
          <a:prstGeom prst="wedgeRoundRectCallout">
            <a:avLst>
              <a:gd name="adj1" fmla="val -21228"/>
              <a:gd name="adj2" fmla="val -1173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3. In the Table Designer, enter three rows as above. Be sure to set the </a:t>
            </a:r>
            <a:r>
              <a:rPr lang="en-US" dirty="0" err="1" smtClean="0"/>
              <a:t>ProductSubtypeCode</a:t>
            </a:r>
            <a:r>
              <a:rPr lang="en-US" dirty="0" smtClean="0"/>
              <a:t> as the primary key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30514" y="1652690"/>
            <a:ext cx="2515410" cy="419302"/>
          </a:xfrm>
          <a:prstGeom prst="wedgeRoundRectCallout">
            <a:avLst>
              <a:gd name="adj1" fmla="val -13128"/>
              <a:gd name="adj2" fmla="val -313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4. Click the Save button.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190673" y="102648"/>
            <a:ext cx="4046706" cy="419302"/>
          </a:xfrm>
          <a:prstGeom prst="wedgeRoundRectCallout">
            <a:avLst>
              <a:gd name="adj1" fmla="val -4817"/>
              <a:gd name="adj2" fmla="val 1622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 Click this x to close the Table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336603" y="148347"/>
            <a:ext cx="3424137" cy="1035996"/>
          </a:xfrm>
          <a:prstGeom prst="wedgeRoundRectCallout">
            <a:avLst>
              <a:gd name="adj1" fmla="val 20988"/>
              <a:gd name="adj2" fmla="val 1064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Use the same process to create  </a:t>
            </a:r>
            <a:r>
              <a:rPr lang="en-US" dirty="0" err="1" smtClean="0">
                <a:solidFill>
                  <a:schemeClr val="tx1"/>
                </a:solidFill>
              </a:rPr>
              <a:t>DimProductType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table. Leave the Description field empty. 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319081" y="2388140"/>
            <a:ext cx="3145276" cy="1230549"/>
          </a:xfrm>
          <a:prstGeom prst="wedgeRoundRectCallout">
            <a:avLst>
              <a:gd name="adj1" fmla="val -34866"/>
              <a:gd name="adj2" fmla="val -931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two rows in the Table Designer as above. Be sure to set </a:t>
            </a:r>
            <a:r>
              <a:rPr lang="en-US" dirty="0" err="1" smtClean="0"/>
              <a:t>ProductTypeCode</a:t>
            </a:r>
            <a:r>
              <a:rPr lang="en-US" dirty="0" smtClean="0"/>
              <a:t> as the primary key.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514" y="1652690"/>
            <a:ext cx="2515410" cy="419302"/>
          </a:xfrm>
          <a:prstGeom prst="wedgeRoundRectCallout">
            <a:avLst>
              <a:gd name="adj1" fmla="val -13128"/>
              <a:gd name="adj2" fmla="val -313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3. Click the Save button.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90673" y="102648"/>
            <a:ext cx="4046706" cy="419302"/>
          </a:xfrm>
          <a:prstGeom prst="wedgeRoundRectCallout">
            <a:avLst>
              <a:gd name="adj1" fmla="val -4817"/>
              <a:gd name="adj2" fmla="val 1622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4. Click this x to close the Table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336603" y="148347"/>
            <a:ext cx="3424137" cy="1035996"/>
          </a:xfrm>
          <a:prstGeom prst="wedgeRoundRectCallout">
            <a:avLst>
              <a:gd name="adj1" fmla="val 20988"/>
              <a:gd name="adj2" fmla="val 1064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Use the same process to create  </a:t>
            </a:r>
            <a:r>
              <a:rPr lang="en-US" dirty="0" err="1" smtClean="0">
                <a:solidFill>
                  <a:schemeClr val="tx1"/>
                </a:solidFill>
              </a:rPr>
              <a:t>DimBatch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table. Leave the Description field empty. 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319081" y="2388140"/>
            <a:ext cx="3145276" cy="1230549"/>
          </a:xfrm>
          <a:prstGeom prst="wedgeRoundRectCallout">
            <a:avLst>
              <a:gd name="adj1" fmla="val -34866"/>
              <a:gd name="adj2" fmla="val -931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two rows in the Table Designer as above. Be sure to set </a:t>
            </a:r>
            <a:r>
              <a:rPr lang="en-US" dirty="0" err="1" smtClean="0"/>
              <a:t>BatchNumber</a:t>
            </a:r>
            <a:r>
              <a:rPr lang="en-US" dirty="0" smtClean="0"/>
              <a:t> as the primary key.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514" y="1652690"/>
            <a:ext cx="2515410" cy="419302"/>
          </a:xfrm>
          <a:prstGeom prst="wedgeRoundRectCallout">
            <a:avLst>
              <a:gd name="adj1" fmla="val -13128"/>
              <a:gd name="adj2" fmla="val -313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3. Click the Save button.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90673" y="102648"/>
            <a:ext cx="4046706" cy="419302"/>
          </a:xfrm>
          <a:prstGeom prst="wedgeRoundRectCallout">
            <a:avLst>
              <a:gd name="adj1" fmla="val -4817"/>
              <a:gd name="adj2" fmla="val 1622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4. Click this x to close the Table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336603" y="148347"/>
            <a:ext cx="3424137" cy="1035996"/>
          </a:xfrm>
          <a:prstGeom prst="wedgeRoundRectCallout">
            <a:avLst>
              <a:gd name="adj1" fmla="val 20988"/>
              <a:gd name="adj2" fmla="val 1064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Use the same process to create  </a:t>
            </a:r>
            <a:r>
              <a:rPr lang="en-US" dirty="0" err="1" smtClean="0">
                <a:solidFill>
                  <a:schemeClr val="tx1"/>
                </a:solidFill>
              </a:rPr>
              <a:t>DimMachine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table. Leave the Description field empty. 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366706" y="3188240"/>
            <a:ext cx="3145276" cy="1230549"/>
          </a:xfrm>
          <a:prstGeom prst="wedgeRoundRectCallout">
            <a:avLst>
              <a:gd name="adj1" fmla="val -34866"/>
              <a:gd name="adj2" fmla="val -931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six rows in the Table Designer as above. Be sure to set </a:t>
            </a:r>
            <a:r>
              <a:rPr lang="en-US" dirty="0" err="1" smtClean="0"/>
              <a:t>MachineNumber</a:t>
            </a:r>
            <a:r>
              <a:rPr lang="en-US" dirty="0" smtClean="0"/>
              <a:t> as the primary key.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514" y="1652690"/>
            <a:ext cx="2515410" cy="419302"/>
          </a:xfrm>
          <a:prstGeom prst="wedgeRoundRectCallout">
            <a:avLst>
              <a:gd name="adj1" fmla="val -13128"/>
              <a:gd name="adj2" fmla="val -313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3. Click the Save button.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90673" y="102648"/>
            <a:ext cx="4046706" cy="419302"/>
          </a:xfrm>
          <a:prstGeom prst="wedgeRoundRectCallout">
            <a:avLst>
              <a:gd name="adj1" fmla="val -4817"/>
              <a:gd name="adj2" fmla="val 1622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4. Click this x to close the Table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336603" y="148347"/>
            <a:ext cx="3424137" cy="1035996"/>
          </a:xfrm>
          <a:prstGeom prst="wedgeRoundRectCallout">
            <a:avLst>
              <a:gd name="adj1" fmla="val 20988"/>
              <a:gd name="adj2" fmla="val 1064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Use the same process to create  </a:t>
            </a:r>
            <a:r>
              <a:rPr lang="en-US" dirty="0" err="1" smtClean="0">
                <a:solidFill>
                  <a:schemeClr val="tx1"/>
                </a:solidFill>
              </a:rPr>
              <a:t>DimMachineType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table. Leave the Description field empty. 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319081" y="2388140"/>
            <a:ext cx="3145276" cy="1230549"/>
          </a:xfrm>
          <a:prstGeom prst="wedgeRoundRectCallout">
            <a:avLst>
              <a:gd name="adj1" fmla="val -34866"/>
              <a:gd name="adj2" fmla="val -931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two rows in the Table Designer as above. Be sure to set </a:t>
            </a:r>
            <a:r>
              <a:rPr lang="en-US" dirty="0" err="1" smtClean="0"/>
              <a:t>MachineType</a:t>
            </a:r>
            <a:r>
              <a:rPr lang="en-US" dirty="0" smtClean="0"/>
              <a:t> as the primary key.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514" y="1652690"/>
            <a:ext cx="2515410" cy="419302"/>
          </a:xfrm>
          <a:prstGeom prst="wedgeRoundRectCallout">
            <a:avLst>
              <a:gd name="adj1" fmla="val -13128"/>
              <a:gd name="adj2" fmla="val -313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3. Click the Save button.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90673" y="102648"/>
            <a:ext cx="4046706" cy="419302"/>
          </a:xfrm>
          <a:prstGeom prst="wedgeRoundRectCallout">
            <a:avLst>
              <a:gd name="adj1" fmla="val -4817"/>
              <a:gd name="adj2" fmla="val 1622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4. Click this x to close the Table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336603" y="148347"/>
            <a:ext cx="3424137" cy="1035996"/>
          </a:xfrm>
          <a:prstGeom prst="wedgeRoundRectCallout">
            <a:avLst>
              <a:gd name="adj1" fmla="val 20988"/>
              <a:gd name="adj2" fmla="val 1064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Use the same process to create  </a:t>
            </a:r>
            <a:r>
              <a:rPr lang="en-US" dirty="0" err="1" smtClean="0">
                <a:solidFill>
                  <a:schemeClr val="tx1"/>
                </a:solidFill>
              </a:rPr>
              <a:t>DimMaterial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table. Leave the Description field empty. 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319081" y="2388140"/>
            <a:ext cx="3145276" cy="1230549"/>
          </a:xfrm>
          <a:prstGeom prst="wedgeRoundRectCallout">
            <a:avLst>
              <a:gd name="adj1" fmla="val -34866"/>
              <a:gd name="adj2" fmla="val -931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one row in the Table Designer as above. Be sure to set Material as the primary key.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514" y="1652690"/>
            <a:ext cx="2515410" cy="419302"/>
          </a:xfrm>
          <a:prstGeom prst="wedgeRoundRectCallout">
            <a:avLst>
              <a:gd name="adj1" fmla="val -13128"/>
              <a:gd name="adj2" fmla="val -313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3. Click the Save button.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90673" y="102648"/>
            <a:ext cx="4046706" cy="419302"/>
          </a:xfrm>
          <a:prstGeom prst="wedgeRoundRectCallout">
            <a:avLst>
              <a:gd name="adj1" fmla="val -4817"/>
              <a:gd name="adj2" fmla="val 1622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4. Click this x to close the Table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336603" y="148347"/>
            <a:ext cx="3424137" cy="1035996"/>
          </a:xfrm>
          <a:prstGeom prst="wedgeRoundRectCallout">
            <a:avLst>
              <a:gd name="adj1" fmla="val 20988"/>
              <a:gd name="adj2" fmla="val 1064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Use the same process to create  </a:t>
            </a:r>
            <a:r>
              <a:rPr lang="en-US" dirty="0" err="1" smtClean="0">
                <a:solidFill>
                  <a:schemeClr val="tx1"/>
                </a:solidFill>
              </a:rPr>
              <a:t>DimPlant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table. Leave the Description field empty. 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319081" y="2388140"/>
            <a:ext cx="3145276" cy="1230549"/>
          </a:xfrm>
          <a:prstGeom prst="wedgeRoundRectCallout">
            <a:avLst>
              <a:gd name="adj1" fmla="val -34866"/>
              <a:gd name="adj2" fmla="val -931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three rows in the Table Designer as above. Be sure to set </a:t>
            </a:r>
            <a:r>
              <a:rPr lang="en-US" dirty="0" err="1" smtClean="0"/>
              <a:t>PlantNumber</a:t>
            </a:r>
            <a:r>
              <a:rPr lang="en-US" dirty="0" smtClean="0"/>
              <a:t> as the primary key.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514" y="1652690"/>
            <a:ext cx="2515410" cy="419302"/>
          </a:xfrm>
          <a:prstGeom prst="wedgeRoundRectCallout">
            <a:avLst>
              <a:gd name="adj1" fmla="val -13128"/>
              <a:gd name="adj2" fmla="val -313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3. Click the Save button.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90673" y="102648"/>
            <a:ext cx="4046706" cy="419302"/>
          </a:xfrm>
          <a:prstGeom prst="wedgeRoundRectCallout">
            <a:avLst>
              <a:gd name="adj1" fmla="val -4817"/>
              <a:gd name="adj2" fmla="val 1622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4. Click this x to close the Table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336603" y="148347"/>
            <a:ext cx="3424137" cy="1035996"/>
          </a:xfrm>
          <a:prstGeom prst="wedgeRoundRectCallout">
            <a:avLst>
              <a:gd name="adj1" fmla="val 20988"/>
              <a:gd name="adj2" fmla="val 1064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Use the same process to create  </a:t>
            </a:r>
            <a:r>
              <a:rPr lang="en-US" dirty="0" err="1" smtClean="0">
                <a:solidFill>
                  <a:schemeClr val="tx1"/>
                </a:solidFill>
              </a:rPr>
              <a:t>DimCountry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table. Leave the Description field empty. 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319081" y="2388140"/>
            <a:ext cx="3145276" cy="1230549"/>
          </a:xfrm>
          <a:prstGeom prst="wedgeRoundRectCallout">
            <a:avLst>
              <a:gd name="adj1" fmla="val -34866"/>
              <a:gd name="adj2" fmla="val -931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two rows in the Table Designer as above. Be sure to set </a:t>
            </a:r>
            <a:r>
              <a:rPr lang="en-US" dirty="0" err="1" smtClean="0"/>
              <a:t>CountryCode</a:t>
            </a:r>
            <a:r>
              <a:rPr lang="en-US" dirty="0" smtClean="0"/>
              <a:t> as the primary key.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514" y="1652690"/>
            <a:ext cx="2515410" cy="419302"/>
          </a:xfrm>
          <a:prstGeom prst="wedgeRoundRectCallout">
            <a:avLst>
              <a:gd name="adj1" fmla="val -13128"/>
              <a:gd name="adj2" fmla="val -313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3. Click the Save button.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90673" y="102648"/>
            <a:ext cx="4046706" cy="419302"/>
          </a:xfrm>
          <a:prstGeom prst="wedgeRoundRectCallout">
            <a:avLst>
              <a:gd name="adj1" fmla="val -4817"/>
              <a:gd name="adj2" fmla="val 1622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4. Click this x to close the Table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336603" y="148347"/>
            <a:ext cx="3424137" cy="699378"/>
          </a:xfrm>
          <a:prstGeom prst="wedgeRoundRectCallout">
            <a:avLst>
              <a:gd name="adj1" fmla="val 20153"/>
              <a:gd name="adj2" fmla="val 18269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Use the same process to create  </a:t>
            </a:r>
            <a:r>
              <a:rPr lang="en-US" dirty="0" err="1" smtClean="0">
                <a:solidFill>
                  <a:schemeClr val="tx1"/>
                </a:solidFill>
              </a:rPr>
              <a:t>ManufacturingFact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table.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752850" y="3429000"/>
            <a:ext cx="4410075" cy="1952625"/>
          </a:xfrm>
          <a:prstGeom prst="wedgeRoundRectCallout">
            <a:avLst>
              <a:gd name="adj1" fmla="val -29743"/>
              <a:gd name="adj2" fmla="val -8208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Enter seven rows in the Table Designer as above. Be sure to set </a:t>
            </a:r>
            <a:r>
              <a:rPr lang="en-US" dirty="0" err="1" smtClean="0"/>
              <a:t>DateOfManufacture</a:t>
            </a:r>
            <a:r>
              <a:rPr lang="en-US" dirty="0" smtClean="0"/>
              <a:t>, </a:t>
            </a:r>
            <a:r>
              <a:rPr lang="en-US" dirty="0" err="1" smtClean="0"/>
              <a:t>ProductCode</a:t>
            </a:r>
            <a:r>
              <a:rPr lang="en-US" dirty="0" smtClean="0"/>
              <a:t>, </a:t>
            </a:r>
            <a:r>
              <a:rPr lang="en-US" dirty="0" err="1" smtClean="0"/>
              <a:t>BatchNumber</a:t>
            </a:r>
            <a:r>
              <a:rPr lang="en-US" dirty="0" smtClean="0"/>
              <a:t>, and </a:t>
            </a:r>
            <a:r>
              <a:rPr lang="en-US" dirty="0" err="1" smtClean="0"/>
              <a:t>MachineNumber</a:t>
            </a:r>
            <a:r>
              <a:rPr lang="en-US" dirty="0" smtClean="0"/>
              <a:t>  as the primary key. How? Highlight the last four rows and then click the primary key icon.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514" y="1652690"/>
            <a:ext cx="2515410" cy="419302"/>
          </a:xfrm>
          <a:prstGeom prst="wedgeRoundRectCallout">
            <a:avLst>
              <a:gd name="adj1" fmla="val -13128"/>
              <a:gd name="adj2" fmla="val -313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Click the Save button.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90673" y="102648"/>
            <a:ext cx="4046706" cy="419302"/>
          </a:xfrm>
          <a:prstGeom prst="wedgeRoundRectCallout">
            <a:avLst>
              <a:gd name="adj1" fmla="val -4817"/>
              <a:gd name="adj2" fmla="val 1622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 Click this x to close the Table Designer.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8295260" y="3429000"/>
            <a:ext cx="3145276" cy="1504950"/>
          </a:xfrm>
          <a:prstGeom prst="wedgeRoundRectCallout">
            <a:avLst>
              <a:gd name="adj1" fmla="val 26307"/>
              <a:gd name="adj2" fmla="val -1246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</a:t>
            </a:r>
            <a:r>
              <a:rPr lang="en-US" dirty="0" err="1" smtClean="0">
                <a:solidFill>
                  <a:schemeClr val="tx1"/>
                </a:solidFill>
              </a:rPr>
              <a:t>ManufacturingFact</a:t>
            </a:r>
            <a:r>
              <a:rPr lang="en-US" dirty="0" smtClean="0">
                <a:solidFill>
                  <a:schemeClr val="tx1"/>
                </a:solidFill>
              </a:rPr>
              <a:t> populated from the Manufacturing Automation System export file </a:t>
            </a:r>
            <a:r>
              <a:rPr lang="en-US" dirty="0" smtClean="0"/>
              <a:t>for the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171825" y="3505200"/>
            <a:ext cx="4410075" cy="1631004"/>
          </a:xfrm>
          <a:prstGeom prst="wedgeRoundRectCallout">
            <a:avLst>
              <a:gd name="adj1" fmla="val -24343"/>
              <a:gd name="adj2" fmla="val -4940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We are only halfway done. In the next tutorial, you will complete the other half of the process by creating an Analysis Service project that uses this data mart as its </a:t>
            </a:r>
            <a:r>
              <a:rPr lang="en-US" smtClean="0"/>
              <a:t>data </a:t>
            </a:r>
            <a:r>
              <a:rPr lang="en-US" smtClean="0"/>
              <a:t>destination.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171823" y="1269460"/>
            <a:ext cx="4697853" cy="1952625"/>
          </a:xfrm>
          <a:prstGeom prst="wedgeRoundRectCallout">
            <a:avLst>
              <a:gd name="adj1" fmla="val -78711"/>
              <a:gd name="adj2" fmla="val -63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You have now manually built the </a:t>
            </a:r>
            <a:r>
              <a:rPr lang="en-US" dirty="0" err="1" smtClean="0"/>
              <a:t>MaxMinManufacturingDM</a:t>
            </a:r>
            <a:r>
              <a:rPr lang="en-US" dirty="0" smtClean="0"/>
              <a:t> data mart (data warehouse) structure using the SQL Server Management Studio. You should have ten tables from </a:t>
            </a:r>
            <a:r>
              <a:rPr lang="en-US" dirty="0" err="1" smtClean="0"/>
              <a:t>dbo.DimBatch</a:t>
            </a:r>
            <a:r>
              <a:rPr lang="en-US" dirty="0" smtClean="0"/>
              <a:t> to </a:t>
            </a:r>
            <a:r>
              <a:rPr lang="en-US" dirty="0" err="1" smtClean="0"/>
              <a:t>dbo.ManufacturingFact</a:t>
            </a:r>
            <a:r>
              <a:rPr lang="en-US" dirty="0" smtClean="0"/>
              <a:t>, as shown on the left.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create a data mart (data warehouse) for the Maximum Miniature, </a:t>
            </a:r>
            <a:r>
              <a:rPr lang="en-US" dirty="0" err="1" smtClean="0"/>
              <a:t>Inc</a:t>
            </a:r>
            <a:r>
              <a:rPr lang="en-US" dirty="0" smtClean="0"/>
              <a:t>, a manufacturing company. The name of this data mart is </a:t>
            </a:r>
            <a:r>
              <a:rPr lang="en-US" dirty="0" err="1" smtClean="0"/>
              <a:t>MaxMinManufacturingDM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MaxMinManufacturingDM</a:t>
            </a:r>
            <a:r>
              <a:rPr lang="en-US" dirty="0" smtClean="0"/>
              <a:t> is based on the schema design shown on the next slide.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A data mart is a repository (database) for data to be used as a source for business intelligence. The data mart is not used as part of day-to-day transactions. Instead, the data mart periodically accumulates data from the Online Transactional Processing (OLTP) database.</a:t>
            </a:r>
          </a:p>
          <a:p>
            <a:pPr lvl="1"/>
            <a:r>
              <a:rPr lang="en-US" dirty="0" smtClean="0"/>
              <a:t>Data mart is made up of measures, dimensions organized as hierarchy, and some attributes.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The Purpose of this Tutorial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119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188"/>
          </a:xfrm>
        </p:spPr>
        <p:txBody>
          <a:bodyPr/>
          <a:lstStyle/>
          <a:p>
            <a:r>
              <a:rPr lang="en-US" b="1" dirty="0" err="1" smtClean="0"/>
              <a:t>MaxMinManufacturingDM</a:t>
            </a:r>
            <a:r>
              <a:rPr lang="en-US" b="1" dirty="0" smtClean="0"/>
              <a:t> Data Mart Schema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250313"/>
            <a:ext cx="6562725" cy="5265072"/>
          </a:xfrm>
        </p:spPr>
      </p:pic>
    </p:spTree>
    <p:extLst>
      <p:ext uri="{BB962C8B-B14F-4D97-AF65-F5344CB8AC3E}">
        <p14:creationId xmlns:p14="http://schemas.microsoft.com/office/powerpoint/2010/main" val="50881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839200" y="1028701"/>
            <a:ext cx="2695575" cy="761999"/>
          </a:xfrm>
          <a:prstGeom prst="wedgeRoundRectCallout">
            <a:avLst>
              <a:gd name="adj1" fmla="val -97612"/>
              <a:gd name="adj2" fmla="val -168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1. Launch the SQL Server Management Studio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839200" y="2257426"/>
            <a:ext cx="2543175" cy="723901"/>
          </a:xfrm>
          <a:prstGeom prst="wedgeRoundRectCallout">
            <a:avLst>
              <a:gd name="adj1" fmla="val -78511"/>
              <a:gd name="adj2" fmla="val -7928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Connect to the Database Engine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839199" y="3314700"/>
            <a:ext cx="2762251" cy="1333500"/>
          </a:xfrm>
          <a:prstGeom prst="wedgeRoundRectCallout">
            <a:avLst>
              <a:gd name="adj1" fmla="val -133578"/>
              <a:gd name="adj2" fmla="val -12751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Select the server name in the form of </a:t>
            </a:r>
            <a:r>
              <a:rPr lang="en-US" dirty="0" err="1" smtClean="0"/>
              <a:t>YourComputerName</a:t>
            </a:r>
            <a:r>
              <a:rPr lang="en-US" dirty="0" smtClean="0"/>
              <a:t>\</a:t>
            </a:r>
            <a:r>
              <a:rPr lang="en-US" dirty="0" err="1" smtClean="0"/>
              <a:t>YourDatabaseInstanceName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824412" y="4733926"/>
            <a:ext cx="2543175" cy="723901"/>
          </a:xfrm>
          <a:prstGeom prst="wedgeRoundRectCallout">
            <a:avLst>
              <a:gd name="adj1" fmla="val -36189"/>
              <a:gd name="adj2" fmla="val -18849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Click the Connect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143375" y="714376"/>
            <a:ext cx="2695575" cy="723899"/>
          </a:xfrm>
          <a:prstGeom prst="wedgeRoundRectCallout">
            <a:avLst>
              <a:gd name="adj1" fmla="val -160157"/>
              <a:gd name="adj2" fmla="val 4177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342900" indent="-342900" algn="ctr">
              <a:buAutoNum type="arabicPeriod"/>
            </a:pPr>
            <a:r>
              <a:rPr lang="en-US" dirty="0" smtClean="0"/>
              <a:t>Right-click the Database folder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143374" y="2152651"/>
            <a:ext cx="2695575" cy="514349"/>
          </a:xfrm>
          <a:prstGeom prst="wedgeRoundRectCallout">
            <a:avLst>
              <a:gd name="adj1" fmla="val -97612"/>
              <a:gd name="adj2" fmla="val -168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Select New Database…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848725" y="1042554"/>
            <a:ext cx="3200401" cy="957695"/>
          </a:xfrm>
          <a:prstGeom prst="wedgeRoundRectCallout">
            <a:avLst>
              <a:gd name="adj1" fmla="val -91963"/>
              <a:gd name="adj2" fmla="val 864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342900" indent="-342900" algn="ctr">
              <a:buAutoNum type="arabicPeriod"/>
            </a:pPr>
            <a:r>
              <a:rPr lang="en-US" dirty="0" smtClean="0"/>
              <a:t>Enter </a:t>
            </a:r>
            <a:r>
              <a:rPr lang="en-US" dirty="0" err="1" smtClean="0"/>
              <a:t>MaxMinManufacturingDM</a:t>
            </a:r>
            <a:r>
              <a:rPr lang="en-US" dirty="0" smtClean="0"/>
              <a:t> for the Database name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038725" y="3162302"/>
            <a:ext cx="2695575" cy="542924"/>
          </a:xfrm>
          <a:prstGeom prst="wedgeRoundRectCallout">
            <a:avLst>
              <a:gd name="adj1" fmla="val -86305"/>
              <a:gd name="adj2" fmla="val -34813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Select the Options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905875" y="871105"/>
            <a:ext cx="3200401" cy="767196"/>
          </a:xfrm>
          <a:prstGeom prst="wedgeRoundRectCallout">
            <a:avLst>
              <a:gd name="adj1" fmla="val -93154"/>
              <a:gd name="adj2" fmla="val 6450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342900" indent="-342900" algn="ctr">
              <a:buAutoNum type="arabicPeriod"/>
            </a:pPr>
            <a:r>
              <a:rPr lang="en-US" dirty="0" smtClean="0"/>
              <a:t>Select Simple for the Recovery model.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8820150" y="3769304"/>
            <a:ext cx="3200401" cy="755072"/>
          </a:xfrm>
          <a:prstGeom prst="wedgeRoundRectCallout">
            <a:avLst>
              <a:gd name="adj1" fmla="val -78868"/>
              <a:gd name="adj2" fmla="val 1638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Click OK to create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2867024" y="826079"/>
            <a:ext cx="3200401" cy="469321"/>
          </a:xfrm>
          <a:prstGeom prst="wedgeRoundRectCallout">
            <a:avLst>
              <a:gd name="adj1" fmla="val -127976"/>
              <a:gd name="adj2" fmla="val 8059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. Expand the Database folder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867023" y="1366407"/>
            <a:ext cx="3200401" cy="755072"/>
          </a:xfrm>
          <a:prstGeom prst="wedgeRoundRectCallout">
            <a:avLst>
              <a:gd name="adj1" fmla="val -122915"/>
              <a:gd name="adj2" fmla="val 15623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Expand the </a:t>
            </a:r>
            <a:r>
              <a:rPr lang="en-US" dirty="0" err="1" smtClean="0"/>
              <a:t>MaxMinManufacturingDM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762375" y="2284271"/>
            <a:ext cx="3200401" cy="477979"/>
          </a:xfrm>
          <a:prstGeom prst="wedgeRoundRectCallout">
            <a:avLst>
              <a:gd name="adj1" fmla="val -129166"/>
              <a:gd name="adj2" fmla="val 1532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Right-click the Tables folder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610225" y="2978729"/>
            <a:ext cx="3200401" cy="450271"/>
          </a:xfrm>
          <a:prstGeom prst="wedgeRoundRectCallout">
            <a:avLst>
              <a:gd name="adj1" fmla="val -101487"/>
              <a:gd name="adj2" fmla="val 5168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Select New and then Table…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8582026" y="339190"/>
            <a:ext cx="3381376" cy="452870"/>
          </a:xfrm>
          <a:prstGeom prst="wedgeRoundRectCallout">
            <a:avLst>
              <a:gd name="adj1" fmla="val 15434"/>
              <a:gd name="adj2" fmla="val 26758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342900" indent="-342900" algn="ctr">
              <a:buAutoNum type="arabicPeriod"/>
            </a:pPr>
            <a:r>
              <a:rPr lang="en-US" dirty="0" smtClean="0"/>
              <a:t>Enter </a:t>
            </a:r>
            <a:r>
              <a:rPr lang="en-US" dirty="0" err="1" smtClean="0">
                <a:solidFill>
                  <a:schemeClr val="tx1"/>
                </a:solidFill>
              </a:rPr>
              <a:t>DimProduct</a:t>
            </a:r>
            <a:r>
              <a:rPr lang="en-US" dirty="0" smtClean="0"/>
              <a:t> for (Name)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694377" y="2748064"/>
            <a:ext cx="4410074" cy="974148"/>
          </a:xfrm>
          <a:prstGeom prst="wedgeRoundRectCallout">
            <a:avLst>
              <a:gd name="adj1" fmla="val 31040"/>
              <a:gd name="adj2" fmla="val -9876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2. Enter </a:t>
            </a:r>
            <a:r>
              <a:rPr lang="en-US" dirty="0" smtClean="0">
                <a:solidFill>
                  <a:schemeClr val="tx1"/>
                </a:solidFill>
              </a:rPr>
              <a:t>Product Dimension populated from the Manufacturing Automation System export file</a:t>
            </a:r>
            <a:r>
              <a:rPr lang="en-US" dirty="0" smtClean="0"/>
              <a:t> for Description 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70276" y="2386877"/>
            <a:ext cx="2105025" cy="3225983"/>
          </a:xfrm>
          <a:prstGeom prst="wedgeRoundRectCallout">
            <a:avLst>
              <a:gd name="adj1" fmla="val -113280"/>
              <a:gd name="adj2" fmla="val -7580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3. In the first row of the Table Designer, enter </a:t>
            </a:r>
            <a:r>
              <a:rPr lang="en-US" dirty="0" err="1" smtClean="0"/>
              <a:t>ProductCode</a:t>
            </a:r>
            <a:r>
              <a:rPr lang="en-US" dirty="0" smtClean="0"/>
              <a:t> with data type </a:t>
            </a:r>
            <a:r>
              <a:rPr lang="en-US" dirty="0" err="1" smtClean="0"/>
              <a:t>int</a:t>
            </a:r>
            <a:r>
              <a:rPr lang="en-US" dirty="0" smtClean="0"/>
              <a:t> and uncheck Allow Nulls. </a:t>
            </a:r>
            <a:r>
              <a:rPr lang="en-US" dirty="0" smtClean="0">
                <a:solidFill>
                  <a:srgbClr val="FF0000"/>
                </a:solidFill>
              </a:rPr>
              <a:t>Warning: be sure to exactly type upper or lower case in each column name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14300" y="2081718"/>
            <a:ext cx="3476625" cy="1328231"/>
          </a:xfrm>
          <a:prstGeom prst="wedgeRoundRectCallout">
            <a:avLst>
              <a:gd name="adj1" fmla="val -38524"/>
              <a:gd name="adj2" fmla="val -1430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4. </a:t>
            </a:r>
            <a:r>
              <a:rPr lang="en-US" dirty="0" smtClean="0"/>
              <a:t>While the </a:t>
            </a:r>
            <a:r>
              <a:rPr lang="en-US" dirty="0" err="1" smtClean="0"/>
              <a:t>ProductCode</a:t>
            </a:r>
            <a:r>
              <a:rPr lang="en-US" dirty="0" smtClean="0"/>
              <a:t> column name is selected, click </a:t>
            </a:r>
            <a:r>
              <a:rPr lang="en-US" dirty="0" smtClean="0"/>
              <a:t>the Set Primary Key button to make </a:t>
            </a:r>
            <a:r>
              <a:rPr lang="en-US" dirty="0" smtClean="0"/>
              <a:t>this column </a:t>
            </a:r>
            <a:r>
              <a:rPr lang="en-US" dirty="0" smtClean="0"/>
              <a:t>the primary key.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517109" y="4220057"/>
            <a:ext cx="3200401" cy="1827835"/>
          </a:xfrm>
          <a:prstGeom prst="wedgeRoundRectCallout">
            <a:avLst>
              <a:gd name="adj1" fmla="val 27311"/>
              <a:gd name="adj2" fmla="val -16927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5. In the second and third rows, enter </a:t>
            </a:r>
            <a:r>
              <a:rPr lang="en-US" dirty="0" err="1" smtClean="0"/>
              <a:t>ProductName</a:t>
            </a:r>
            <a:r>
              <a:rPr lang="en-US" dirty="0" smtClean="0"/>
              <a:t> with data type </a:t>
            </a:r>
            <a:r>
              <a:rPr lang="en-US" dirty="0" err="1" smtClean="0"/>
              <a:t>nvarchar</a:t>
            </a:r>
            <a:r>
              <a:rPr lang="en-US" dirty="0" smtClean="0"/>
              <a:t>(50) and </a:t>
            </a:r>
            <a:r>
              <a:rPr lang="en-US" dirty="0" err="1" smtClean="0"/>
              <a:t>ProductSubtypeCode</a:t>
            </a:r>
            <a:r>
              <a:rPr lang="en-US" dirty="0" smtClean="0"/>
              <a:t> with data type int. Uncheck Allow Nulls for both </a:t>
            </a:r>
            <a:r>
              <a:rPr lang="en-US" dirty="0" smtClean="0"/>
              <a:t>rows.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702544" y="0"/>
            <a:ext cx="3381376" cy="356261"/>
          </a:xfrm>
          <a:prstGeom prst="wedgeRoundRectCallout">
            <a:avLst>
              <a:gd name="adj1" fmla="val -68678"/>
              <a:gd name="adj2" fmla="val 9665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6. Click the Save button.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336510" y="387494"/>
            <a:ext cx="4079131" cy="356261"/>
          </a:xfrm>
          <a:prstGeom prst="wedgeRoundRectCallout">
            <a:avLst>
              <a:gd name="adj1" fmla="val -32703"/>
              <a:gd name="adj2" fmla="val 12640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dirty="0" smtClean="0"/>
              <a:t>7. Click this x to close the Table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986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Creating the Maximum Miniatures Manufacturing Data Mart using the SQL Server Management Studio   This Tutorial is based on the Learn By Doing Exercise in Chapter 6 of Brian Larson’s Book: Delivering Business Intelligence with Microsoft SQL Server 2012, 3rd edition.</vt:lpstr>
      <vt:lpstr>The Purpose of this Tutorial </vt:lpstr>
      <vt:lpstr>MaxMinManufacturingDM Data Mart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Maximum Miniatures Manufacturing Data Mart using the SQL Server Management Studio</dc:title>
  <dc:creator>myultrabook</dc:creator>
  <cp:lastModifiedBy>myultrabook</cp:lastModifiedBy>
  <cp:revision>41</cp:revision>
  <dcterms:created xsi:type="dcterms:W3CDTF">2015-08-18T18:53:24Z</dcterms:created>
  <dcterms:modified xsi:type="dcterms:W3CDTF">2015-09-07T15:54:18Z</dcterms:modified>
</cp:coreProperties>
</file>