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s-CL"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s-CL"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s-CL"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8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s-CL"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8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8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8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s-CL"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9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9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9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9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0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0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0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1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1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1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1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1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1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1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2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s-CL"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2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s-CL"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3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3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3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4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4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4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4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5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5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5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5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5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5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5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s-CL"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CL" sz="4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s-CL"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0" name="Google Shape;8;p1" descr=""/>
          <p:cNvPicPr/>
          <p:nvPr/>
        </p:nvPicPr>
        <p:blipFill>
          <a:blip r:embed="rId2"/>
          <a:stretch/>
        </p:blipFill>
        <p:spPr>
          <a:xfrm>
            <a:off x="269640" y="4518000"/>
            <a:ext cx="930960" cy="330840"/>
          </a:xfrm>
          <a:prstGeom prst="rect">
            <a:avLst/>
          </a:prstGeom>
          <a:ln w="0">
            <a:noFill/>
          </a:ln>
        </p:spPr>
      </p:pic>
      <p:pic>
        <p:nvPicPr>
          <p:cNvPr id="1" name="Google Shape;10;p2" descr=""/>
          <p:cNvPicPr/>
          <p:nvPr/>
        </p:nvPicPr>
        <p:blipFill>
          <a:blip r:embed="rId3">
            <a:alphaModFix amt="67000"/>
          </a:blip>
          <a:srcRect l="29331" t="0" r="0" b="15640"/>
          <a:stretch/>
        </p:blipFill>
        <p:spPr>
          <a:xfrm rot="16200000">
            <a:off x="-527760" y="223920"/>
            <a:ext cx="4127760" cy="3376440"/>
          </a:xfrm>
          <a:prstGeom prst="rect">
            <a:avLst/>
          </a:prstGeom>
          <a:ln w="0">
            <a:noFill/>
          </a:ln>
        </p:spPr>
      </p:pic>
      <p:pic>
        <p:nvPicPr>
          <p:cNvPr id="2" name="Google Shape;13;p2" descr=""/>
          <p:cNvPicPr/>
          <p:nvPr/>
        </p:nvPicPr>
        <p:blipFill>
          <a:blip r:embed="rId4">
            <a:alphaModFix amt="67000"/>
          </a:blip>
          <a:srcRect l="29331" t="0" r="0" b="15640"/>
          <a:stretch/>
        </p:blipFill>
        <p:spPr>
          <a:xfrm rot="5400000">
            <a:off x="5544000" y="1542600"/>
            <a:ext cx="4127760" cy="3376440"/>
          </a:xfrm>
          <a:prstGeom prst="rect">
            <a:avLst/>
          </a:prstGeom>
          <a:ln w="0">
            <a:noFill/>
          </a:ln>
        </p:spPr>
      </p:pic>
      <p:sp>
        <p:nvSpPr>
          <p:cNvPr id="3" name="PlaceHolder 1"/>
          <p:cNvSpPr>
            <a:spLocks noGrp="1"/>
          </p:cNvSpPr>
          <p:nvPr>
            <p:ph type="title"/>
          </p:nvPr>
        </p:nvSpPr>
        <p:spPr>
          <a:xfrm>
            <a:off x="277200" y="328680"/>
            <a:ext cx="8562960" cy="588240"/>
          </a:xfrm>
          <a:prstGeom prst="rect">
            <a:avLst/>
          </a:prstGeom>
          <a:noFill/>
          <a:ln w="0">
            <a:noFill/>
          </a:ln>
        </p:spPr>
        <p:txBody>
          <a:bodyPr lIns="0" rIns="0" tIns="0" bIns="0" anchor="ctr">
            <a:noAutofit/>
          </a:bodyPr>
          <a:p>
            <a:pPr indent="0">
              <a:buNone/>
            </a:pPr>
            <a:r>
              <a:rPr b="0" lang="es-CL" sz="1800" spc="-1" strike="noStrike">
                <a:solidFill>
                  <a:srgbClr val="000000"/>
                </a:solidFill>
                <a:latin typeface="Arial"/>
              </a:rPr>
              <a:t>Click to edit the title text format</a:t>
            </a:r>
            <a:endParaRPr b="0" lang="es-CL" sz="1800" spc="-1" strike="noStrike">
              <a:solidFill>
                <a:srgbClr val="000000"/>
              </a:solidFill>
              <a:latin typeface="Arial"/>
            </a:endParaRP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L" sz="3200" spc="-1" strike="noStrike">
                <a:solidFill>
                  <a:srgbClr val="000000"/>
                </a:solidFill>
                <a:latin typeface="Arial"/>
              </a:rPr>
              <a:t>Click to edit the outline text format</a:t>
            </a:r>
            <a:endParaRPr b="0" lang="es-CL"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L" sz="2800" spc="-1" strike="noStrike">
                <a:solidFill>
                  <a:srgbClr val="000000"/>
                </a:solidFill>
                <a:latin typeface="Arial"/>
              </a:rPr>
              <a:t>Second Outline Level</a:t>
            </a:r>
            <a:endParaRPr b="0" lang="es-CL"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L" sz="2400" spc="-1" strike="noStrike">
                <a:solidFill>
                  <a:srgbClr val="000000"/>
                </a:solidFill>
                <a:latin typeface="Arial"/>
              </a:rPr>
              <a:t>Third Outline Level</a:t>
            </a:r>
            <a:endParaRPr b="0" lang="es-CL"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L" sz="2000" spc="-1" strike="noStrike">
                <a:solidFill>
                  <a:srgbClr val="000000"/>
                </a:solidFill>
                <a:latin typeface="Arial"/>
              </a:rPr>
              <a:t>Fourth Outline Level</a:t>
            </a:r>
            <a:endParaRPr b="0" lang="es-CL"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L" sz="2000" spc="-1" strike="noStrike">
                <a:solidFill>
                  <a:srgbClr val="000000"/>
                </a:solidFill>
                <a:latin typeface="Arial"/>
              </a:rPr>
              <a:t>Fifth Outline Level</a:t>
            </a:r>
            <a:endParaRPr b="0" lang="es-CL"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L" sz="2000" spc="-1" strike="noStrike">
                <a:solidFill>
                  <a:srgbClr val="000000"/>
                </a:solidFill>
                <a:latin typeface="Arial"/>
              </a:rPr>
              <a:t>Sixth Outline Level</a:t>
            </a:r>
            <a:endParaRPr b="0" lang="es-CL"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L" sz="2000" spc="-1" strike="noStrike">
                <a:solidFill>
                  <a:srgbClr val="000000"/>
                </a:solidFill>
                <a:latin typeface="Arial"/>
              </a:rPr>
              <a:t>Seventh Outline Level</a:t>
            </a:r>
            <a:endParaRPr b="0" lang="es-C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1" name="Google Shape;8;p1" descr=""/>
          <p:cNvPicPr/>
          <p:nvPr/>
        </p:nvPicPr>
        <p:blipFill>
          <a:blip r:embed="rId2"/>
          <a:stretch/>
        </p:blipFill>
        <p:spPr>
          <a:xfrm>
            <a:off x="269640" y="4518000"/>
            <a:ext cx="930960" cy="330840"/>
          </a:xfrm>
          <a:prstGeom prst="rect">
            <a:avLst/>
          </a:prstGeom>
          <a:ln w="0">
            <a:noFill/>
          </a:ln>
        </p:spPr>
      </p:pic>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CL" sz="4400" spc="-1" strike="noStrike">
                <a:solidFill>
                  <a:srgbClr val="000000"/>
                </a:solidFill>
                <a:latin typeface="Arial"/>
              </a:rPr>
              <a:t>Click to edit the title text format</a:t>
            </a:r>
            <a:endParaRPr b="0" lang="es-CL" sz="4400" spc="-1" strike="noStrike">
              <a:solidFill>
                <a:srgbClr val="000000"/>
              </a:solidFill>
              <a:latin typeface="Arial"/>
            </a:endParaRPr>
          </a:p>
        </p:txBody>
      </p:sp>
      <p:sp>
        <p:nvSpPr>
          <p:cNvPr id="4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L" sz="3200" spc="-1" strike="noStrike">
                <a:solidFill>
                  <a:srgbClr val="000000"/>
                </a:solidFill>
                <a:latin typeface="Arial"/>
              </a:rPr>
              <a:t>Click to edit the outline text format</a:t>
            </a:r>
            <a:endParaRPr b="0" lang="es-CL"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L" sz="2800" spc="-1" strike="noStrike">
                <a:solidFill>
                  <a:srgbClr val="000000"/>
                </a:solidFill>
                <a:latin typeface="Arial"/>
              </a:rPr>
              <a:t>Second Outline Level</a:t>
            </a:r>
            <a:endParaRPr b="0" lang="es-CL"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L" sz="2400" spc="-1" strike="noStrike">
                <a:solidFill>
                  <a:srgbClr val="000000"/>
                </a:solidFill>
                <a:latin typeface="Arial"/>
              </a:rPr>
              <a:t>Third Outline Level</a:t>
            </a:r>
            <a:endParaRPr b="0" lang="es-CL"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L" sz="2000" spc="-1" strike="noStrike">
                <a:solidFill>
                  <a:srgbClr val="000000"/>
                </a:solidFill>
                <a:latin typeface="Arial"/>
              </a:rPr>
              <a:t>Fourth Outline Level</a:t>
            </a:r>
            <a:endParaRPr b="0" lang="es-CL"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L" sz="2000" spc="-1" strike="noStrike">
                <a:solidFill>
                  <a:srgbClr val="000000"/>
                </a:solidFill>
                <a:latin typeface="Arial"/>
              </a:rPr>
              <a:t>Fifth Outline Level</a:t>
            </a:r>
            <a:endParaRPr b="0" lang="es-CL"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L" sz="2000" spc="-1" strike="noStrike">
                <a:solidFill>
                  <a:srgbClr val="000000"/>
                </a:solidFill>
                <a:latin typeface="Arial"/>
              </a:rPr>
              <a:t>Sixth Outline Level</a:t>
            </a:r>
            <a:endParaRPr b="0" lang="es-CL"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L" sz="2000" spc="-1" strike="noStrike">
                <a:solidFill>
                  <a:srgbClr val="000000"/>
                </a:solidFill>
                <a:latin typeface="Arial"/>
              </a:rPr>
              <a:t>Seventh Outline Level</a:t>
            </a:r>
            <a:endParaRPr b="0" lang="es-C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80" name="Google Shape;8;p1" descr=""/>
          <p:cNvPicPr/>
          <p:nvPr/>
        </p:nvPicPr>
        <p:blipFill>
          <a:blip r:embed="rId2"/>
          <a:stretch/>
        </p:blipFill>
        <p:spPr>
          <a:xfrm>
            <a:off x="269640" y="4518000"/>
            <a:ext cx="930960" cy="330840"/>
          </a:xfrm>
          <a:prstGeom prst="rect">
            <a:avLst/>
          </a:prstGeom>
          <a:ln w="0">
            <a:noFill/>
          </a:ln>
        </p:spPr>
      </p:pic>
      <p:sp>
        <p:nvSpPr>
          <p:cNvPr id="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CL" sz="4400" spc="-1" strike="noStrike">
                <a:solidFill>
                  <a:srgbClr val="000000"/>
                </a:solidFill>
                <a:latin typeface="Arial"/>
              </a:rPr>
              <a:t>Click to edit the title text format</a:t>
            </a:r>
            <a:endParaRPr b="0" lang="es-CL" sz="4400" spc="-1" strike="noStrike">
              <a:solidFill>
                <a:srgbClr val="000000"/>
              </a:solidFill>
              <a:latin typeface="Arial"/>
            </a:endParaRPr>
          </a:p>
        </p:txBody>
      </p:sp>
      <p:sp>
        <p:nvSpPr>
          <p:cNvPr id="8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L" sz="3200" spc="-1" strike="noStrike">
                <a:solidFill>
                  <a:srgbClr val="000000"/>
                </a:solidFill>
                <a:latin typeface="Arial"/>
              </a:rPr>
              <a:t>Click to edit the outline text format</a:t>
            </a:r>
            <a:endParaRPr b="0" lang="es-CL"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L" sz="2800" spc="-1" strike="noStrike">
                <a:solidFill>
                  <a:srgbClr val="000000"/>
                </a:solidFill>
                <a:latin typeface="Arial"/>
              </a:rPr>
              <a:t>Second Outline Level</a:t>
            </a:r>
            <a:endParaRPr b="0" lang="es-CL"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L" sz="2400" spc="-1" strike="noStrike">
                <a:solidFill>
                  <a:srgbClr val="000000"/>
                </a:solidFill>
                <a:latin typeface="Arial"/>
              </a:rPr>
              <a:t>Third Outline Level</a:t>
            </a:r>
            <a:endParaRPr b="0" lang="es-CL"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L" sz="2000" spc="-1" strike="noStrike">
                <a:solidFill>
                  <a:srgbClr val="000000"/>
                </a:solidFill>
                <a:latin typeface="Arial"/>
              </a:rPr>
              <a:t>Fourth Outline Level</a:t>
            </a:r>
            <a:endParaRPr b="0" lang="es-CL"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L" sz="2000" spc="-1" strike="noStrike">
                <a:solidFill>
                  <a:srgbClr val="000000"/>
                </a:solidFill>
                <a:latin typeface="Arial"/>
              </a:rPr>
              <a:t>Fifth Outline Level</a:t>
            </a:r>
            <a:endParaRPr b="0" lang="es-CL"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L" sz="2000" spc="-1" strike="noStrike">
                <a:solidFill>
                  <a:srgbClr val="000000"/>
                </a:solidFill>
                <a:latin typeface="Arial"/>
              </a:rPr>
              <a:t>Sixth Outline Level</a:t>
            </a:r>
            <a:endParaRPr b="0" lang="es-CL"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L" sz="2000" spc="-1" strike="noStrike">
                <a:solidFill>
                  <a:srgbClr val="000000"/>
                </a:solidFill>
                <a:latin typeface="Arial"/>
              </a:rPr>
              <a:t>Seventh Outline Level</a:t>
            </a:r>
            <a:endParaRPr b="0" lang="es-C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19" name="Google Shape;8;p1" descr=""/>
          <p:cNvPicPr/>
          <p:nvPr/>
        </p:nvPicPr>
        <p:blipFill>
          <a:blip r:embed="rId2"/>
          <a:stretch/>
        </p:blipFill>
        <p:spPr>
          <a:xfrm>
            <a:off x="269640" y="4518000"/>
            <a:ext cx="930960" cy="330840"/>
          </a:xfrm>
          <a:prstGeom prst="rect">
            <a:avLst/>
          </a:prstGeom>
          <a:ln w="0">
            <a:noFill/>
          </a:ln>
        </p:spPr>
      </p:pic>
      <p:sp>
        <p:nvSpPr>
          <p:cNvPr id="1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CL" sz="4400" spc="-1" strike="noStrike">
                <a:solidFill>
                  <a:srgbClr val="000000"/>
                </a:solidFill>
                <a:latin typeface="Arial"/>
              </a:rPr>
              <a:t>Click to edit the title text format</a:t>
            </a:r>
            <a:endParaRPr b="0" lang="es-CL" sz="4400" spc="-1" strike="noStrike">
              <a:solidFill>
                <a:srgbClr val="000000"/>
              </a:solidFill>
              <a:latin typeface="Arial"/>
            </a:endParaRPr>
          </a:p>
        </p:txBody>
      </p:sp>
      <p:sp>
        <p:nvSpPr>
          <p:cNvPr id="12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L" sz="3200" spc="-1" strike="noStrike">
                <a:solidFill>
                  <a:srgbClr val="000000"/>
                </a:solidFill>
                <a:latin typeface="Arial"/>
              </a:rPr>
              <a:t>Click to edit the outline text format</a:t>
            </a:r>
            <a:endParaRPr b="0" lang="es-CL"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L" sz="2800" spc="-1" strike="noStrike">
                <a:solidFill>
                  <a:srgbClr val="000000"/>
                </a:solidFill>
                <a:latin typeface="Arial"/>
              </a:rPr>
              <a:t>Second Outline Level</a:t>
            </a:r>
            <a:endParaRPr b="0" lang="es-CL"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L" sz="2400" spc="-1" strike="noStrike">
                <a:solidFill>
                  <a:srgbClr val="000000"/>
                </a:solidFill>
                <a:latin typeface="Arial"/>
              </a:rPr>
              <a:t>Third Outline Level</a:t>
            </a:r>
            <a:endParaRPr b="0" lang="es-CL"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L" sz="2000" spc="-1" strike="noStrike">
                <a:solidFill>
                  <a:srgbClr val="000000"/>
                </a:solidFill>
                <a:latin typeface="Arial"/>
              </a:rPr>
              <a:t>Fourth Outline Level</a:t>
            </a:r>
            <a:endParaRPr b="0" lang="es-CL"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L" sz="2000" spc="-1" strike="noStrike">
                <a:solidFill>
                  <a:srgbClr val="000000"/>
                </a:solidFill>
                <a:latin typeface="Arial"/>
              </a:rPr>
              <a:t>Fifth Outline Level</a:t>
            </a:r>
            <a:endParaRPr b="0" lang="es-CL"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L" sz="2000" spc="-1" strike="noStrike">
                <a:solidFill>
                  <a:srgbClr val="000000"/>
                </a:solidFill>
                <a:latin typeface="Arial"/>
              </a:rPr>
              <a:t>Sixth Outline Level</a:t>
            </a:r>
            <a:endParaRPr b="0" lang="es-CL"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L" sz="2000" spc="-1" strike="noStrike">
                <a:solidFill>
                  <a:srgbClr val="000000"/>
                </a:solidFill>
                <a:latin typeface="Arial"/>
              </a:rPr>
              <a:t>Seventh Outline Level</a:t>
            </a:r>
            <a:endParaRPr b="0" lang="es-C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420200" y="1455480"/>
            <a:ext cx="6303240" cy="1540800"/>
          </a:xfrm>
          <a:prstGeom prst="rect">
            <a:avLst/>
          </a:prstGeom>
          <a:noFill/>
          <a:ln w="0">
            <a:noFill/>
          </a:ln>
        </p:spPr>
        <p:txBody>
          <a:bodyPr lIns="0" rIns="0" tIns="91440" bIns="91440" anchor="b">
            <a:normAutofit fontScale="86000"/>
          </a:bodyPr>
          <a:p>
            <a:pPr indent="0" algn="ctr">
              <a:lnSpc>
                <a:spcPct val="100000"/>
              </a:lnSpc>
              <a:buNone/>
              <a:tabLst>
                <a:tab algn="l" pos="0"/>
              </a:tabLst>
            </a:pPr>
            <a:r>
              <a:rPr b="1" lang="es-419" sz="4000" spc="-1" strike="noStrike">
                <a:solidFill>
                  <a:schemeClr val="dk1"/>
                </a:solidFill>
                <a:latin typeface="Roboto"/>
                <a:ea typeface="Roboto"/>
              </a:rPr>
              <a:t>Desafío - Reconociendo la industria TI</a:t>
            </a:r>
            <a:endParaRPr b="0" lang="es-CL" sz="4000" spc="-1" strike="noStrike">
              <a:solidFill>
                <a:srgbClr val="000000"/>
              </a:solidFill>
              <a:latin typeface="Arial"/>
            </a:endParaRPr>
          </a:p>
        </p:txBody>
      </p:sp>
      <p:sp>
        <p:nvSpPr>
          <p:cNvPr id="159" name="PlaceHolder 2"/>
          <p:cNvSpPr>
            <a:spLocks noGrp="1"/>
          </p:cNvSpPr>
          <p:nvPr>
            <p:ph type="title"/>
          </p:nvPr>
        </p:nvSpPr>
        <p:spPr>
          <a:xfrm>
            <a:off x="1420200" y="2903400"/>
            <a:ext cx="6303240" cy="783720"/>
          </a:xfrm>
          <a:prstGeom prst="rect">
            <a:avLst/>
          </a:prstGeom>
          <a:noFill/>
          <a:ln w="0">
            <a:noFill/>
          </a:ln>
        </p:spPr>
        <p:txBody>
          <a:bodyPr lIns="0" rIns="0" tIns="91440" bIns="91440" anchor="t">
            <a:normAutofit/>
          </a:bodyPr>
          <a:p>
            <a:pPr indent="0" algn="ctr">
              <a:lnSpc>
                <a:spcPct val="100000"/>
              </a:lnSpc>
              <a:buNone/>
              <a:tabLst>
                <a:tab algn="l" pos="0"/>
              </a:tabLst>
            </a:pPr>
            <a:r>
              <a:rPr b="1" lang="es-419" sz="1800" spc="-1" strike="noStrike">
                <a:solidFill>
                  <a:schemeClr val="dk2"/>
                </a:solidFill>
                <a:latin typeface="Roboto"/>
                <a:ea typeface="Roboto"/>
              </a:rPr>
              <a:t>Nombre estudiante: Arnold Vásquez</a:t>
            </a:r>
            <a:endParaRPr b="0" lang="es-CL" sz="1800" spc="-1" strike="noStrike">
              <a:solidFill>
                <a:srgbClr val="000000"/>
              </a:solidFill>
              <a:latin typeface="Arial"/>
            </a:endParaRPr>
          </a:p>
          <a:p>
            <a:pPr indent="0" algn="ctr">
              <a:lnSpc>
                <a:spcPct val="100000"/>
              </a:lnSpc>
              <a:buNone/>
              <a:tabLst>
                <a:tab algn="l" pos="0"/>
              </a:tabLst>
            </a:pPr>
            <a:r>
              <a:rPr b="1" lang="es-419" sz="1800" spc="-1" strike="noStrike">
                <a:solidFill>
                  <a:schemeClr val="dk2"/>
                </a:solidFill>
                <a:latin typeface="Roboto"/>
                <a:ea typeface="Roboto"/>
              </a:rPr>
              <a:t>Generación: 16</a:t>
            </a:r>
            <a:endParaRPr b="0" lang="es-CL"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277200" y="328680"/>
            <a:ext cx="8562960" cy="588240"/>
          </a:xfrm>
          <a:prstGeom prst="rect">
            <a:avLst/>
          </a:prstGeom>
          <a:noFill/>
          <a:ln w="0">
            <a:noFill/>
          </a:ln>
        </p:spPr>
        <p:txBody>
          <a:bodyPr lIns="90000" rIns="90000" tIns="91440" bIns="91440" anchor="b">
            <a:normAutofit fontScale="87000"/>
          </a:bodyPr>
          <a:p>
            <a:pPr indent="0" algn="r">
              <a:lnSpc>
                <a:spcPct val="100000"/>
              </a:lnSpc>
              <a:buNone/>
              <a:tabLst>
                <a:tab algn="l" pos="0"/>
              </a:tabLst>
            </a:pPr>
            <a:r>
              <a:rPr b="1" lang="es-419" sz="2800" spc="-1" strike="noStrike">
                <a:solidFill>
                  <a:schemeClr val="accent1"/>
                </a:solidFill>
                <a:latin typeface="Roboto"/>
                <a:ea typeface="Roboto"/>
              </a:rPr>
              <a:t>1.Habilidades, metodologías y mercado laboral</a:t>
            </a:r>
            <a:endParaRPr b="0" lang="es-CL" sz="2800" spc="-1" strike="noStrike">
              <a:solidFill>
                <a:srgbClr val="000000"/>
              </a:solidFill>
              <a:latin typeface="Arial"/>
            </a:endParaRPr>
          </a:p>
        </p:txBody>
      </p:sp>
      <p:sp>
        <p:nvSpPr>
          <p:cNvPr id="161" name="PlaceHolder 2"/>
          <p:cNvSpPr>
            <a:spLocks noGrp="1"/>
          </p:cNvSpPr>
          <p:nvPr>
            <p:ph type="title"/>
          </p:nvPr>
        </p:nvSpPr>
        <p:spPr>
          <a:xfrm>
            <a:off x="277200" y="709920"/>
            <a:ext cx="8562960" cy="588240"/>
          </a:xfrm>
          <a:prstGeom prst="rect">
            <a:avLst/>
          </a:prstGeom>
          <a:noFill/>
          <a:ln w="0">
            <a:noFill/>
          </a:ln>
        </p:spPr>
        <p:txBody>
          <a:bodyPr lIns="90000" rIns="90000" tIns="91440" bIns="91440" anchor="t">
            <a:normAutofit/>
          </a:bodyPr>
          <a:p>
            <a:pPr indent="0" algn="r">
              <a:lnSpc>
                <a:spcPct val="100000"/>
              </a:lnSpc>
              <a:buNone/>
              <a:tabLst>
                <a:tab algn="l" pos="0"/>
              </a:tabLst>
            </a:pPr>
            <a:r>
              <a:rPr b="1" i="1" lang="es-419" sz="1800" spc="-1" strike="noStrike">
                <a:solidFill>
                  <a:schemeClr val="dk2"/>
                </a:solidFill>
                <a:latin typeface="Roboto"/>
                <a:ea typeface="Roboto"/>
              </a:rPr>
              <a:t>Mapa Conceptual</a:t>
            </a:r>
            <a:endParaRPr b="0" lang="es-CL" sz="1800" spc="-1" strike="noStrike">
              <a:solidFill>
                <a:srgbClr val="000000"/>
              </a:solidFill>
              <a:latin typeface="Arial"/>
            </a:endParaRPr>
          </a:p>
        </p:txBody>
      </p:sp>
      <p:pic>
        <p:nvPicPr>
          <p:cNvPr id="162" name="" descr=""/>
          <p:cNvPicPr/>
          <p:nvPr/>
        </p:nvPicPr>
        <p:blipFill>
          <a:blip r:embed="rId1"/>
          <a:stretch/>
        </p:blipFill>
        <p:spPr>
          <a:xfrm>
            <a:off x="1240200" y="1114200"/>
            <a:ext cx="6966000" cy="40266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277200" y="328680"/>
            <a:ext cx="8562960" cy="588240"/>
          </a:xfrm>
          <a:prstGeom prst="rect">
            <a:avLst/>
          </a:prstGeom>
          <a:noFill/>
          <a:ln w="0">
            <a:noFill/>
          </a:ln>
        </p:spPr>
        <p:txBody>
          <a:bodyPr lIns="90000" rIns="90000" tIns="91440" bIns="91440" anchor="b">
            <a:normAutofit fontScale="95000"/>
          </a:bodyPr>
          <a:p>
            <a:pPr indent="0" algn="r">
              <a:lnSpc>
                <a:spcPct val="100000"/>
              </a:lnSpc>
              <a:buNone/>
              <a:tabLst>
                <a:tab algn="l" pos="0"/>
              </a:tabLst>
            </a:pPr>
            <a:r>
              <a:rPr b="1" lang="es-419" sz="2800" spc="-1" strike="noStrike">
                <a:solidFill>
                  <a:schemeClr val="accent3"/>
                </a:solidFill>
                <a:latin typeface="Roboto"/>
                <a:ea typeface="Roboto"/>
              </a:rPr>
              <a:t>2. Necesidades de la Industria TI</a:t>
            </a:r>
            <a:endParaRPr b="0" lang="es-CL" sz="2800" spc="-1" strike="noStrike">
              <a:solidFill>
                <a:srgbClr val="000000"/>
              </a:solidFill>
              <a:latin typeface="Arial"/>
            </a:endParaRPr>
          </a:p>
        </p:txBody>
      </p:sp>
      <p:sp>
        <p:nvSpPr>
          <p:cNvPr id="164" name="PlaceHolder 2"/>
          <p:cNvSpPr>
            <a:spLocks noGrp="1"/>
          </p:cNvSpPr>
          <p:nvPr>
            <p:ph type="title"/>
          </p:nvPr>
        </p:nvSpPr>
        <p:spPr>
          <a:xfrm>
            <a:off x="277200" y="709920"/>
            <a:ext cx="8562960" cy="588240"/>
          </a:xfrm>
          <a:prstGeom prst="rect">
            <a:avLst/>
          </a:prstGeom>
          <a:noFill/>
          <a:ln w="0">
            <a:noFill/>
          </a:ln>
        </p:spPr>
        <p:txBody>
          <a:bodyPr lIns="90000" rIns="90000" tIns="91440" bIns="91440" anchor="t">
            <a:normAutofit/>
          </a:bodyPr>
          <a:p>
            <a:pPr indent="0" algn="r">
              <a:lnSpc>
                <a:spcPct val="100000"/>
              </a:lnSpc>
              <a:buNone/>
              <a:tabLst>
                <a:tab algn="l" pos="0"/>
              </a:tabLst>
            </a:pPr>
            <a:r>
              <a:rPr b="1" i="1" lang="es-419" sz="1800" spc="-1" strike="noStrike">
                <a:solidFill>
                  <a:schemeClr val="dk2"/>
                </a:solidFill>
                <a:latin typeface="Roboto"/>
                <a:ea typeface="Roboto"/>
              </a:rPr>
              <a:t>Resumen</a:t>
            </a:r>
            <a:endParaRPr b="0" lang="es-CL" sz="1800" spc="-1" strike="noStrike">
              <a:solidFill>
                <a:srgbClr val="000000"/>
              </a:solidFill>
              <a:latin typeface="Arial"/>
            </a:endParaRPr>
          </a:p>
        </p:txBody>
      </p:sp>
      <p:sp>
        <p:nvSpPr>
          <p:cNvPr id="165" name="PlaceHolder 3"/>
          <p:cNvSpPr>
            <a:spLocks noGrp="1"/>
          </p:cNvSpPr>
          <p:nvPr>
            <p:ph/>
          </p:nvPr>
        </p:nvSpPr>
        <p:spPr>
          <a:xfrm>
            <a:off x="354960" y="1433880"/>
            <a:ext cx="8485200" cy="3029760"/>
          </a:xfrm>
          <a:prstGeom prst="rect">
            <a:avLst/>
          </a:prstGeom>
          <a:noFill/>
          <a:ln w="0">
            <a:noFill/>
          </a:ln>
        </p:spPr>
        <p:txBody>
          <a:bodyPr lIns="90000" rIns="90000" tIns="91440" bIns="91440" anchor="t">
            <a:normAutofit fontScale="98000"/>
          </a:bodyPr>
          <a:p>
            <a:pPr marL="423360" indent="0">
              <a:spcBef>
                <a:spcPts val="1417"/>
              </a:spcBef>
              <a:buNone/>
            </a:pPr>
            <a:r>
              <a:rPr b="0" lang="es-CL" sz="1500" spc="-1" strike="noStrike">
                <a:solidFill>
                  <a:srgbClr val="000000"/>
                </a:solidFill>
                <a:latin typeface="Arial"/>
              </a:rPr>
              <a:t>Primeramente en los módulos iniciales se identifican las habilidades necesarias que la industria solicita, además de las metodologías y hábitos de estudio para asi potenciar dichas soft skills.</a:t>
            </a:r>
            <a:endParaRPr b="0" lang="es-CL" sz="1500" spc="-1" strike="noStrike">
              <a:solidFill>
                <a:srgbClr val="000000"/>
              </a:solidFill>
              <a:latin typeface="Arial"/>
            </a:endParaRPr>
          </a:p>
          <a:p>
            <a:pPr marL="423360" indent="0">
              <a:spcBef>
                <a:spcPts val="1417"/>
              </a:spcBef>
              <a:buNone/>
            </a:pPr>
            <a:r>
              <a:rPr b="0" lang="es-CL" sz="1500" spc="-1" strike="noStrike">
                <a:solidFill>
                  <a:srgbClr val="000000"/>
                </a:solidFill>
                <a:latin typeface="Arial"/>
              </a:rPr>
              <a:t>A medida que avanzamos en los módulos se cubren las buenas practicas, y la resolución de problemas comunes en la industria TI. Se profundizará en la implementación de una interfaz de usuario aplicando responsividad y accesibilidad, trabajando conceptos como “Mobile First” Cubriendo así necesidades fundamentales de la industria a traves del uso de herramientas y stacks de desarrollo altamente solicitados. </a:t>
            </a:r>
            <a:endParaRPr b="0" lang="es-CL" sz="1500" spc="-1" strike="noStrike">
              <a:solidFill>
                <a:srgbClr val="000000"/>
              </a:solidFill>
              <a:latin typeface="Arial"/>
            </a:endParaRPr>
          </a:p>
          <a:p>
            <a:pPr marL="423360" indent="0">
              <a:spcBef>
                <a:spcPts val="1417"/>
              </a:spcBef>
              <a:buNone/>
            </a:pPr>
            <a:r>
              <a:rPr b="0" lang="es-CL" sz="1500" spc="-1" strike="noStrike">
                <a:solidFill>
                  <a:srgbClr val="000000"/>
                </a:solidFill>
                <a:latin typeface="Arial"/>
              </a:rPr>
              <a:t>Hacia el final de los módulos se hace hincapié en el desarrollo de la marca personal, por medio de un portafolio digital, generando así visibilidad y confiabilidad hacia la industria y empresas en general, elaborando planes de búsqueda laboral de manera organizada utilizando nuestras habilidades para destacar dentro del mercado.</a:t>
            </a:r>
            <a:endParaRPr b="0" lang="es-CL"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277200" y="328680"/>
            <a:ext cx="8562960" cy="588240"/>
          </a:xfrm>
          <a:prstGeom prst="rect">
            <a:avLst/>
          </a:prstGeom>
          <a:noFill/>
          <a:ln w="0">
            <a:noFill/>
          </a:ln>
        </p:spPr>
        <p:txBody>
          <a:bodyPr lIns="90000" rIns="90000" tIns="91440" bIns="91440" anchor="b">
            <a:normAutofit fontScale="95000"/>
          </a:bodyPr>
          <a:p>
            <a:pPr indent="0" algn="r">
              <a:lnSpc>
                <a:spcPct val="100000"/>
              </a:lnSpc>
              <a:buNone/>
              <a:tabLst>
                <a:tab algn="l" pos="0"/>
              </a:tabLst>
            </a:pPr>
            <a:r>
              <a:rPr b="1" lang="es-419" sz="2800" spc="-1" strike="noStrike">
                <a:solidFill>
                  <a:schemeClr val="accent2"/>
                </a:solidFill>
                <a:latin typeface="Roboto"/>
                <a:ea typeface="Roboto"/>
              </a:rPr>
              <a:t>3. Conclusiones</a:t>
            </a:r>
            <a:endParaRPr b="0" lang="es-CL" sz="2800" spc="-1" strike="noStrike">
              <a:solidFill>
                <a:srgbClr val="000000"/>
              </a:solidFill>
              <a:latin typeface="Arial"/>
            </a:endParaRPr>
          </a:p>
        </p:txBody>
      </p:sp>
      <p:sp>
        <p:nvSpPr>
          <p:cNvPr id="167" name="PlaceHolder 2"/>
          <p:cNvSpPr>
            <a:spLocks noGrp="1"/>
          </p:cNvSpPr>
          <p:nvPr>
            <p:ph/>
          </p:nvPr>
        </p:nvSpPr>
        <p:spPr>
          <a:xfrm>
            <a:off x="354960" y="1433880"/>
            <a:ext cx="8485200" cy="3029760"/>
          </a:xfrm>
          <a:prstGeom prst="rect">
            <a:avLst/>
          </a:prstGeom>
          <a:noFill/>
          <a:ln w="0">
            <a:noFill/>
          </a:ln>
        </p:spPr>
        <p:txBody>
          <a:bodyPr lIns="90000" rIns="90000" tIns="91440" bIns="91440" anchor="t">
            <a:normAutofit/>
          </a:bodyPr>
          <a:p>
            <a:pPr indent="0">
              <a:lnSpc>
                <a:spcPct val="100000"/>
              </a:lnSpc>
              <a:buNone/>
            </a:pPr>
            <a:r>
              <a:rPr b="0" lang="es-CL" sz="1800" spc="-1" strike="noStrike">
                <a:solidFill>
                  <a:srgbClr val="000000"/>
                </a:solidFill>
                <a:latin typeface="Arial"/>
              </a:rPr>
              <a:t>A lo largo de ésta presentación logramos obtener una visión general de la industria TI conociendo sus ramas características principales. Teniendo en mente dichos aspectos podemos lograr adaptar nuestro perfil profesional para lograr una inserción efectiva en el sector.</a:t>
            </a:r>
            <a:endParaRPr b="0" lang="es-CL" sz="1800" spc="-1" strike="noStrike">
              <a:solidFill>
                <a:srgbClr val="000000"/>
              </a:solidFill>
              <a:latin typeface="Arial"/>
            </a:endParaRPr>
          </a:p>
          <a:p>
            <a:pPr indent="0">
              <a:lnSpc>
                <a:spcPct val="100000"/>
              </a:lnSpc>
              <a:buNone/>
            </a:pPr>
            <a:r>
              <a:rPr b="0" lang="es-CL" sz="1800" spc="-1" strike="noStrike">
                <a:solidFill>
                  <a:srgbClr val="000000"/>
                </a:solidFill>
                <a:latin typeface="Arial"/>
              </a:rPr>
              <a:t>Logramos apreciar que cada módulo del bootcamp está enfocado a cubrir distintas necesidades que la Industria requiere, teniendo así una ruta de aprendizaje completa con énfasis en buenas prácticas, desarrollo de habilidades y competencias, resolución de problemas, organización y agilidad.</a:t>
            </a:r>
            <a:endParaRPr b="0" lang="es-CL"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DA">
  <a:themeElements>
    <a:clrScheme name="Simple Light">
      <a:dk1>
        <a:srgbClr val="000000"/>
      </a:dk1>
      <a:lt1>
        <a:srgbClr val="ffffff"/>
      </a:lt1>
      <a:dk2>
        <a:srgbClr val="595959"/>
      </a:dk2>
      <a:lt2>
        <a:srgbClr val="eeeeee"/>
      </a:lt2>
      <a:accent1>
        <a:srgbClr val="df501d"/>
      </a:accent1>
      <a:accent2>
        <a:srgbClr val="e2a30b"/>
      </a:accent2>
      <a:accent3>
        <a:srgbClr val="009ee3"/>
      </a:accent3>
      <a:accent4>
        <a:srgbClr val="729e2e"/>
      </a:accent4>
      <a:accent5>
        <a:srgbClr val="999999"/>
      </a:accent5>
      <a:accent6>
        <a:srgbClr val="bbd98c"/>
      </a:accent6>
      <a:hlink>
        <a:srgbClr val="729e2e"/>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DA">
  <a:themeElements>
    <a:clrScheme name="Simple Light">
      <a:dk1>
        <a:srgbClr val="000000"/>
      </a:dk1>
      <a:lt1>
        <a:srgbClr val="ffffff"/>
      </a:lt1>
      <a:dk2>
        <a:srgbClr val="595959"/>
      </a:dk2>
      <a:lt2>
        <a:srgbClr val="eeeeee"/>
      </a:lt2>
      <a:accent1>
        <a:srgbClr val="df501d"/>
      </a:accent1>
      <a:accent2>
        <a:srgbClr val="e2a30b"/>
      </a:accent2>
      <a:accent3>
        <a:srgbClr val="009ee3"/>
      </a:accent3>
      <a:accent4>
        <a:srgbClr val="729e2e"/>
      </a:accent4>
      <a:accent5>
        <a:srgbClr val="999999"/>
      </a:accent5>
      <a:accent6>
        <a:srgbClr val="bbd98c"/>
      </a:accent6>
      <a:hlink>
        <a:srgbClr val="729e2e"/>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DA">
  <a:themeElements>
    <a:clrScheme name="Simple Light">
      <a:dk1>
        <a:srgbClr val="000000"/>
      </a:dk1>
      <a:lt1>
        <a:srgbClr val="ffffff"/>
      </a:lt1>
      <a:dk2>
        <a:srgbClr val="595959"/>
      </a:dk2>
      <a:lt2>
        <a:srgbClr val="eeeeee"/>
      </a:lt2>
      <a:accent1>
        <a:srgbClr val="df501d"/>
      </a:accent1>
      <a:accent2>
        <a:srgbClr val="e2a30b"/>
      </a:accent2>
      <a:accent3>
        <a:srgbClr val="009ee3"/>
      </a:accent3>
      <a:accent4>
        <a:srgbClr val="729e2e"/>
      </a:accent4>
      <a:accent5>
        <a:srgbClr val="999999"/>
      </a:accent5>
      <a:accent6>
        <a:srgbClr val="bbd98c"/>
      </a:accent6>
      <a:hlink>
        <a:srgbClr val="729e2e"/>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DDA">
  <a:themeElements>
    <a:clrScheme name="Simple Light">
      <a:dk1>
        <a:srgbClr val="000000"/>
      </a:dk1>
      <a:lt1>
        <a:srgbClr val="ffffff"/>
      </a:lt1>
      <a:dk2>
        <a:srgbClr val="595959"/>
      </a:dk2>
      <a:lt2>
        <a:srgbClr val="eeeeee"/>
      </a:lt2>
      <a:accent1>
        <a:srgbClr val="df501d"/>
      </a:accent1>
      <a:accent2>
        <a:srgbClr val="e2a30b"/>
      </a:accent2>
      <a:accent3>
        <a:srgbClr val="009ee3"/>
      </a:accent3>
      <a:accent4>
        <a:srgbClr val="729e2e"/>
      </a:accent4>
      <a:accent5>
        <a:srgbClr val="999999"/>
      </a:accent5>
      <a:accent6>
        <a:srgbClr val="bbd98c"/>
      </a:accent6>
      <a:hlink>
        <a:srgbClr val="729e2e"/>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71</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2024-06-14T19:27:46Z</dcterms:modified>
  <cp:revision>6</cp:revision>
  <dc:subject/>
  <dc:title/>
</cp:coreProperties>
</file>

<file path=docProps/custom.xml><?xml version="1.0" encoding="utf-8"?>
<Properties xmlns="http://schemas.openxmlformats.org/officeDocument/2006/custom-properties" xmlns:vt="http://schemas.openxmlformats.org/officeDocument/2006/docPropsVTypes"/>
</file>