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54"/>
  </p:notesMasterIdLst>
  <p:sldIdLst>
    <p:sldId id="352" r:id="rId2"/>
    <p:sldId id="256" r:id="rId3"/>
    <p:sldId id="257" r:id="rId4"/>
    <p:sldId id="358" r:id="rId5"/>
    <p:sldId id="297" r:id="rId6"/>
    <p:sldId id="298" r:id="rId7"/>
    <p:sldId id="299" r:id="rId8"/>
    <p:sldId id="300" r:id="rId9"/>
    <p:sldId id="301" r:id="rId10"/>
    <p:sldId id="302" r:id="rId11"/>
    <p:sldId id="304" r:id="rId12"/>
    <p:sldId id="260" r:id="rId13"/>
    <p:sldId id="310" r:id="rId14"/>
    <p:sldId id="312" r:id="rId15"/>
    <p:sldId id="313" r:id="rId16"/>
    <p:sldId id="314" r:id="rId17"/>
    <p:sldId id="315" r:id="rId18"/>
    <p:sldId id="316" r:id="rId19"/>
    <p:sldId id="345" r:id="rId20"/>
    <p:sldId id="349" r:id="rId21"/>
    <p:sldId id="346" r:id="rId22"/>
    <p:sldId id="317" r:id="rId23"/>
    <p:sldId id="318" r:id="rId24"/>
    <p:sldId id="319" r:id="rId25"/>
    <p:sldId id="320" r:id="rId26"/>
    <p:sldId id="347" r:id="rId27"/>
    <p:sldId id="350" r:id="rId28"/>
    <p:sldId id="351" r:id="rId29"/>
    <p:sldId id="360" r:id="rId30"/>
    <p:sldId id="361" r:id="rId31"/>
    <p:sldId id="362" r:id="rId32"/>
    <p:sldId id="359" r:id="rId33"/>
    <p:sldId id="327" r:id="rId34"/>
    <p:sldId id="328" r:id="rId35"/>
    <p:sldId id="330" r:id="rId36"/>
    <p:sldId id="259" r:id="rId37"/>
    <p:sldId id="331" r:id="rId38"/>
    <p:sldId id="333" r:id="rId39"/>
    <p:sldId id="335" r:id="rId40"/>
    <p:sldId id="336" r:id="rId41"/>
    <p:sldId id="337" r:id="rId42"/>
    <p:sldId id="338" r:id="rId43"/>
    <p:sldId id="339" r:id="rId44"/>
    <p:sldId id="340" r:id="rId45"/>
    <p:sldId id="342" r:id="rId46"/>
    <p:sldId id="353" r:id="rId47"/>
    <p:sldId id="354" r:id="rId48"/>
    <p:sldId id="356" r:id="rId49"/>
    <p:sldId id="357" r:id="rId50"/>
    <p:sldId id="364" r:id="rId51"/>
    <p:sldId id="343" r:id="rId52"/>
    <p:sldId id="344" r:id="rId53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55"/>
    </p:embeddedFont>
    <p:embeddedFont>
      <p:font typeface="Nunito Light" pitchFamily="2" charset="0"/>
      <p:regular r:id="rId56"/>
      <p:italic r:id="rId57"/>
    </p:embeddedFont>
    <p:embeddedFont>
      <p:font typeface="Sora" panose="020B0604020202020204" charset="0"/>
      <p:regular r:id="rId58"/>
      <p:bold r:id="rId59"/>
    </p:embeddedFont>
    <p:embeddedFont>
      <p:font typeface="Sora ExtraBold" panose="020B0604020202020204" charset="0"/>
      <p:bold r:id="rId60"/>
    </p:embeddedFont>
    <p:embeddedFont>
      <p:font typeface="Tahoma" panose="020B0604030504040204" pitchFamily="34" charset="0"/>
      <p:regular r:id="rId61"/>
      <p:bold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5E2E0B-67AB-4555-B6E7-9529A57AF2A1}">
  <a:tblStyle styleId="{355E2E0B-67AB-4555-B6E7-9529A57AF2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D9C141F-0F25-4ABF-8A43-3C15FBA46F1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35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0321EC59-4DE5-60B3-C0F8-5DE057FF5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4dda1946d_6_322:notes">
            <a:extLst>
              <a:ext uri="{FF2B5EF4-FFF2-40B4-BE49-F238E27FC236}">
                <a16:creationId xmlns:a16="http://schemas.microsoft.com/office/drawing/2014/main" id="{6059939E-C710-2ACB-7A33-26583581E0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4dda1946d_6_322:notes">
            <a:extLst>
              <a:ext uri="{FF2B5EF4-FFF2-40B4-BE49-F238E27FC236}">
                <a16:creationId xmlns:a16="http://schemas.microsoft.com/office/drawing/2014/main" id="{9A469A92-253F-7969-2787-7500113D54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58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96950" y="1235113"/>
            <a:ext cx="6350100" cy="21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 b="1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396800" y="3496775"/>
            <a:ext cx="63501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448675" y="2749800"/>
            <a:ext cx="4982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321875" y="1551900"/>
            <a:ext cx="1235700" cy="119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2735400" cy="406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096575" y="539500"/>
            <a:ext cx="3160500" cy="11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1096575" y="1866025"/>
            <a:ext cx="3160500" cy="25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5260438" y="539500"/>
            <a:ext cx="2787000" cy="406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-6850" y="-68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dityamhaske/cryptocurrency-price-analysis-dataset/data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8A27-C36E-48F8-2D99-E42BC75B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753" y="3374269"/>
            <a:ext cx="4982100" cy="841800"/>
          </a:xfrm>
        </p:spPr>
        <p:txBody>
          <a:bodyPr/>
          <a:lstStyle/>
          <a:p>
            <a:r>
              <a:rPr lang="en-US" sz="3200" dirty="0"/>
              <a:t>LJ school of computer applications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SEM 08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Fundamental of Data science Presentation</a:t>
            </a:r>
            <a:endParaRPr lang="en-IN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2052" name="Picture 4" descr="LJ Institute of Computer Application ...">
            <a:extLst>
              <a:ext uri="{FF2B5EF4-FFF2-40B4-BE49-F238E27FC236}">
                <a16:creationId xmlns:a16="http://schemas.microsoft.com/office/drawing/2014/main" id="{8C1F9258-6D95-91DB-80D8-E71D882F4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368"/>
            <a:ext cx="1415150" cy="142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5507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>
        <p15:prstTrans prst="curtains"/>
        <p:sndAc>
          <p:stSnd>
            <p:snd r:embed="rId2" name="camera.wav"/>
          </p:stSnd>
        </p:sndAc>
      </p:transition>
    </mc:Choice>
    <mc:Fallback>
      <p:transition spd="slow">
        <p:fade/>
        <p:sndAc>
          <p:stSnd>
            <p:snd r:embed="rId2" name="camera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D8D9-C2D2-4145-AC4F-462F6732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39931"/>
            <a:ext cx="7704000" cy="572700"/>
          </a:xfrm>
        </p:spPr>
        <p:txBody>
          <a:bodyPr/>
          <a:lstStyle/>
          <a:p>
            <a:r>
              <a:rPr lang="en-IN" dirty="0"/>
              <a:t>Volume &amp; Column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D6D76-15C9-9785-2FD7-90E82FC9E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066" y="808327"/>
            <a:ext cx="4305868" cy="419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3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62E5-614E-4B1A-A3E0-06D18C60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8739"/>
            <a:ext cx="7704000" cy="572700"/>
          </a:xfrm>
        </p:spPr>
        <p:txBody>
          <a:bodyPr/>
          <a:lstStyle/>
          <a:p>
            <a:r>
              <a:rPr lang="en-IN" dirty="0"/>
              <a:t>Statistical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1075B-1074-EC5C-619B-3431F677F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31" y="858258"/>
            <a:ext cx="6401693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4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31"/>
          <p:cNvCxnSpPr/>
          <p:nvPr/>
        </p:nvCxnSpPr>
        <p:spPr>
          <a:xfrm>
            <a:off x="3471984" y="1365598"/>
            <a:ext cx="515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3648384" y="539500"/>
            <a:ext cx="4982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EDA analysis </a:t>
            </a:r>
            <a:endParaRPr dirty="0"/>
          </a:p>
        </p:txBody>
      </p:sp>
      <p:pic>
        <p:nvPicPr>
          <p:cNvPr id="184" name="Google Shape;184;p3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475" b="465"/>
          <a:stretch/>
        </p:blipFill>
        <p:spPr>
          <a:xfrm>
            <a:off x="713225" y="539500"/>
            <a:ext cx="2735448" cy="40644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04F22F-3451-096D-7DA4-92F053398546}"/>
              </a:ext>
            </a:extLst>
          </p:cNvPr>
          <p:cNvSpPr txBox="1"/>
          <p:nvPr/>
        </p:nvSpPr>
        <p:spPr>
          <a:xfrm>
            <a:off x="3731941" y="1717288"/>
            <a:ext cx="27045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 Volume &amp; Statistical Summary</a:t>
            </a:r>
          </a:p>
          <a:p>
            <a:r>
              <a:rPr lang="en-US" dirty="0">
                <a:solidFill>
                  <a:schemeClr val="tx1"/>
                </a:solidFill>
              </a:rPr>
              <a:t>- Correlation Heatmap</a:t>
            </a:r>
          </a:p>
          <a:p>
            <a:r>
              <a:rPr lang="en-US" dirty="0">
                <a:solidFill>
                  <a:schemeClr val="tx1"/>
                </a:solidFill>
              </a:rPr>
              <a:t>- Price Trend Line Charts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4521-8C75-4849-8D9B-1F45CA19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79" y="0"/>
            <a:ext cx="7704000" cy="572700"/>
          </a:xfrm>
        </p:spPr>
        <p:txBody>
          <a:bodyPr/>
          <a:lstStyle/>
          <a:p>
            <a:r>
              <a:rPr lang="en-US" dirty="0"/>
              <a:t>Scatter plot : open vs close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7CDCD-9030-F95A-4A57-06C1140E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025" y="712904"/>
            <a:ext cx="5879366" cy="411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9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8355-49D1-4D27-AB0C-A6686BC0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7507"/>
            <a:ext cx="7704000" cy="572700"/>
          </a:xfrm>
        </p:spPr>
        <p:txBody>
          <a:bodyPr/>
          <a:lstStyle/>
          <a:p>
            <a:r>
              <a:rPr lang="en-IN" dirty="0"/>
              <a:t>Heatmap for correlation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E6E32-CA69-8B53-21F5-CEBDD4804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970" y="820207"/>
            <a:ext cx="5666059" cy="427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3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AD00-0EAE-4BDB-869D-0BE8E53A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9194"/>
            <a:ext cx="7704000" cy="572700"/>
          </a:xfrm>
        </p:spPr>
        <p:txBody>
          <a:bodyPr/>
          <a:lstStyle/>
          <a:p>
            <a:r>
              <a:rPr lang="en-IN" dirty="0"/>
              <a:t>Price-chart : line chart analysis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0000F-9A3D-2794-CEF0-9ECA5E1B2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7765"/>
            <a:ext cx="4614051" cy="19174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3AD587-041D-F73C-97CD-965B3FEC2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251" y="1048216"/>
            <a:ext cx="4891861" cy="313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8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BD8E-BE00-4B74-85B3-55BCB007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67794"/>
            <a:ext cx="7704000" cy="572700"/>
          </a:xfrm>
        </p:spPr>
        <p:txBody>
          <a:bodyPr/>
          <a:lstStyle/>
          <a:p>
            <a:r>
              <a:rPr lang="en-IN" dirty="0"/>
              <a:t>Feature engineering and indicators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6285AE-5DE2-411E-A1F4-C39D2C961D96}"/>
              </a:ext>
            </a:extLst>
          </p:cNvPr>
          <p:cNvSpPr/>
          <p:nvPr/>
        </p:nvSpPr>
        <p:spPr>
          <a:xfrm>
            <a:off x="983376" y="881742"/>
            <a:ext cx="71772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FF0000"/>
                </a:solidFill>
              </a:rPr>
              <a:t>Moving average </a:t>
            </a:r>
          </a:p>
          <a:p>
            <a:pPr marL="285750" lvl="1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Moving averages are technical indicators that smooth out price fluctuations by averaging prices over a specific period, helping traders to identify trends and potential support/resistance levels. </a:t>
            </a:r>
            <a:endParaRPr lang="en-IN" dirty="0">
              <a:solidFill>
                <a:schemeClr val="tx1"/>
              </a:solidFill>
            </a:endParaRPr>
          </a:p>
          <a:p>
            <a:pPr marL="285750" lvl="1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FF0000"/>
                </a:solidFill>
              </a:rPr>
              <a:t>Daily Change %</a:t>
            </a:r>
          </a:p>
          <a:p>
            <a:pPr marL="285750" lvl="1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/>
                </a:solidFill>
              </a:rPr>
              <a:t>Daily change shows the daily average changes in the price in percentage</a:t>
            </a:r>
          </a:p>
          <a:p>
            <a:pPr marL="285750" lvl="1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FF0000"/>
                </a:solidFill>
              </a:rPr>
              <a:t>Bollinger bands</a:t>
            </a:r>
          </a:p>
          <a:p>
            <a:pPr marL="285750" lvl="1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Bollinger Bands are a technical analysis tool used to assess market volatility and identify potential trading opportunities, consisting of a simple moving average (SMA) and two bands (upper and lower) typically set two standard deviations away from the SMA.</a:t>
            </a:r>
            <a:endParaRPr lang="en-IN" dirty="0">
              <a:solidFill>
                <a:schemeClr val="tx1"/>
              </a:solidFill>
            </a:endParaRPr>
          </a:p>
          <a:p>
            <a:pPr marL="285750" lvl="1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FF0000"/>
                </a:solidFill>
              </a:rPr>
              <a:t>ATR</a:t>
            </a:r>
          </a:p>
          <a:p>
            <a:pPr marL="285750" lvl="1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The Average True Range (ATR) indicator is a technical analysis tool that measures market volatility.</a:t>
            </a:r>
          </a:p>
          <a:p>
            <a:pPr marL="285750" lvl="1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RSI </a:t>
            </a:r>
          </a:p>
          <a:p>
            <a:pPr marL="285750" lvl="1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The RSI provides immediate signals for buying and selling, helping you understand whether an asset is overbought or oversold.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8457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368E-018F-468A-8A4B-D9D0FB8B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34" y="109194"/>
            <a:ext cx="7552201" cy="572700"/>
          </a:xfrm>
        </p:spPr>
        <p:txBody>
          <a:bodyPr/>
          <a:lstStyle/>
          <a:p>
            <a:r>
              <a:rPr lang="en-IN" dirty="0"/>
              <a:t>Moving averages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B0367A-6CC7-1769-17DF-A72428FAB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13" y="867784"/>
            <a:ext cx="6563641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5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B32D-7114-4D3E-9D9E-C35D6BA2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</p:spPr>
        <p:txBody>
          <a:bodyPr/>
          <a:lstStyle/>
          <a:p>
            <a:r>
              <a:rPr lang="en-IN" dirty="0"/>
              <a:t>Visualizing the moving averages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D26E2-1C71-F743-488C-9FD616F31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78" y="632832"/>
            <a:ext cx="67913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8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73F7-F455-C9F1-963A-B56B8B63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6887"/>
            <a:ext cx="7704000" cy="572700"/>
          </a:xfrm>
        </p:spPr>
        <p:txBody>
          <a:bodyPr/>
          <a:lstStyle/>
          <a:p>
            <a:r>
              <a:rPr lang="en-IN" dirty="0"/>
              <a:t>Other indicators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96F72-FFBF-0B94-F4E3-0DD050624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79" y="871168"/>
            <a:ext cx="6563641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7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ctrTitle"/>
          </p:nvPr>
        </p:nvSpPr>
        <p:spPr>
          <a:xfrm>
            <a:off x="875980" y="475268"/>
            <a:ext cx="6936058" cy="14955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Crypto EDA Analysis, Prediction &amp; forecasting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07AF9-0D55-4B48-AE5D-D36AC78F0274}"/>
              </a:ext>
            </a:extLst>
          </p:cNvPr>
          <p:cNvSpPr txBox="1"/>
          <p:nvPr/>
        </p:nvSpPr>
        <p:spPr>
          <a:xfrm>
            <a:off x="564933" y="1956765"/>
            <a:ext cx="7584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Members:</a:t>
            </a:r>
          </a:p>
          <a:p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Guided by:</a:t>
            </a:r>
          </a:p>
          <a:p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Dr. Jignesh Doshi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2EBB9E-0169-4FEC-83D3-EF5C7E7A6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037187"/>
              </p:ext>
            </p:extLst>
          </p:nvPr>
        </p:nvGraphicFramePr>
        <p:xfrm>
          <a:off x="683879" y="2519608"/>
          <a:ext cx="3210561" cy="1483360"/>
        </p:xfrm>
        <a:graphic>
          <a:graphicData uri="http://schemas.openxmlformats.org/drawingml/2006/table">
            <a:tbl>
              <a:tblPr firstRow="1" bandRow="1">
                <a:tableStyleId>{355E2E0B-67AB-4555-B6E7-9529A57AF2A1}</a:tableStyleId>
              </a:tblPr>
              <a:tblGrid>
                <a:gridCol w="1600518">
                  <a:extLst>
                    <a:ext uri="{9D8B030D-6E8A-4147-A177-3AD203B41FA5}">
                      <a16:colId xmlns:a16="http://schemas.microsoft.com/office/drawing/2014/main" val="194624342"/>
                    </a:ext>
                  </a:extLst>
                </a:gridCol>
                <a:gridCol w="1610043">
                  <a:extLst>
                    <a:ext uri="{9D8B030D-6E8A-4147-A177-3AD203B41FA5}">
                      <a16:colId xmlns:a16="http://schemas.microsoft.com/office/drawing/2014/main" val="1073172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Enrolment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161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Arnold Macwan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21004500210065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Manthan Parmar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21004500210094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921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Hitij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Vaghela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21004500210186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69814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299D-7689-AD85-E7CF-1210C310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41133-5312-A5BC-4ABB-5014B930D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3999" cy="517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2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AADD-894E-5797-00DA-38FCD624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30622"/>
            <a:ext cx="7704000" cy="572700"/>
          </a:xfrm>
        </p:spPr>
        <p:txBody>
          <a:bodyPr/>
          <a:lstStyle/>
          <a:p>
            <a:r>
              <a:rPr lang="en-IN" dirty="0"/>
              <a:t>Visualizing the indicators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294E4-46A0-9F18-0C34-023065A80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248" y="761652"/>
            <a:ext cx="5965670" cy="418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1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6937-3A57-488C-BC2B-84E7A001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70559"/>
            <a:ext cx="7704000" cy="572700"/>
          </a:xfrm>
        </p:spPr>
        <p:txBody>
          <a:bodyPr/>
          <a:lstStyle/>
          <a:p>
            <a:r>
              <a:rPr lang="en-IN" dirty="0"/>
              <a:t>Percentage changes in price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05731-444C-4160-A03D-78D2CBC06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007" y="1074774"/>
            <a:ext cx="3968084" cy="2817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8089C2-A998-212D-B41E-0C18ADE3B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09" y="1391733"/>
            <a:ext cx="4139822" cy="203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7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ADC8-019F-493C-9B95-349DC5F5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24563"/>
            <a:ext cx="7704000" cy="572700"/>
          </a:xfrm>
        </p:spPr>
        <p:txBody>
          <a:bodyPr/>
          <a:lstStyle/>
          <a:p>
            <a:r>
              <a:rPr lang="en-IN" dirty="0"/>
              <a:t>Bollinger Bands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28A13-0F14-4C0C-B6AB-A2357D695450}"/>
              </a:ext>
            </a:extLst>
          </p:cNvPr>
          <p:cNvSpPr/>
          <p:nvPr/>
        </p:nvSpPr>
        <p:spPr>
          <a:xfrm>
            <a:off x="1315891" y="1179570"/>
            <a:ext cx="65122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Bollinger Bands are a technical analysis tool that shows the price volatility of a financial instrument over time. It consists of three : upper band, lower band and middle band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In this case :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  <a:p>
            <a:pPr marL="285750" lvl="1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Upper band = MA30 +  (2 * Std Dev.)</a:t>
            </a:r>
          </a:p>
          <a:p>
            <a:pPr marL="285750" lvl="1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Lower band = MA30 -  (2 * Std Dev.)</a:t>
            </a:r>
          </a:p>
          <a:p>
            <a:pPr marL="285750" lvl="1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Middle band = MA30</a:t>
            </a:r>
            <a:endParaRPr lang="en-IN" dirty="0">
              <a:solidFill>
                <a:schemeClr val="tx1"/>
              </a:solidFill>
            </a:endParaRPr>
          </a:p>
          <a:p>
            <a:pPr marL="742950" lvl="1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0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1E9E9B-B84B-BA9C-17DE-7A4699491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35" y="0"/>
            <a:ext cx="74759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4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5124-1996-4D00-9ED7-4E0E0302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32139"/>
            <a:ext cx="7704000" cy="572700"/>
          </a:xfrm>
        </p:spPr>
        <p:txBody>
          <a:bodyPr/>
          <a:lstStyle/>
          <a:p>
            <a:r>
              <a:rPr lang="en-IN" dirty="0"/>
              <a:t>Visualizing the Bollinger's bands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FADDCC52-75F5-4220-9DFC-EEF1A5BD2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53" y="879638"/>
            <a:ext cx="8251093" cy="396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8374-8C5B-C71E-5F1E-1495822E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04964"/>
            <a:ext cx="7704000" cy="572700"/>
          </a:xfrm>
        </p:spPr>
        <p:txBody>
          <a:bodyPr/>
          <a:lstStyle/>
          <a:p>
            <a:r>
              <a:rPr lang="en-IN" dirty="0"/>
              <a:t>Overview of dataset after EDA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3973F-A17C-5E72-B047-057038F0E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964" y="850685"/>
            <a:ext cx="4342953" cy="408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4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15D2-9437-4374-9815-0F6B08D4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67793"/>
            <a:ext cx="7704000" cy="572700"/>
          </a:xfrm>
        </p:spPr>
        <p:txBody>
          <a:bodyPr/>
          <a:lstStyle/>
          <a:p>
            <a:r>
              <a:rPr lang="en-US" dirty="0"/>
              <a:t>Price Prediction with advance models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3335B-0631-AE1E-8407-681010175E21}"/>
              </a:ext>
            </a:extLst>
          </p:cNvPr>
          <p:cNvSpPr txBox="1"/>
          <p:nvPr/>
        </p:nvSpPr>
        <p:spPr>
          <a:xfrm>
            <a:off x="720000" y="850416"/>
            <a:ext cx="75913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XGBRegressor: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The XGBRegressor is a powerful machine learning algorithm that is commonly used for regression tasks. </a:t>
            </a:r>
            <a:r>
              <a:rPr lang="en-US" dirty="0" err="1">
                <a:solidFill>
                  <a:schemeClr val="tx1"/>
                </a:solidFill>
              </a:rPr>
              <a:t>XGBoost</a:t>
            </a:r>
            <a:r>
              <a:rPr lang="en-US" dirty="0">
                <a:solidFill>
                  <a:schemeClr val="tx1"/>
                </a:solidFill>
              </a:rPr>
              <a:t> uses gradient boosting, where decision trees are built sequentially, and each tree tries to correct the errors made by the previous tree.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Random Forest Regressor: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Random forest regressor model is used for regression tasks and works with continuous or numerous data.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Random Forest is a powerful algorithm for predicting stock prices due to its robustness and ability to handle complex, non-linear relationships in data.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LSTM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LSTM (Long Short-Term Memory) is a type of recurrent neural network (RNN) designed to process and predict sequential data, addressing the limitations of traditional RNNs by overcoming the problem of vanishing gradients.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GRU –  Gated Recurrent Unit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 is a type of Recurrent Neural Network (RNN) that excels at processing sequential data.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It's designed to be more computationally efficient and easier to train than Long Short-Term Memory (LSTM)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47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F1ED-1BC3-1C31-0DC2-16549EB5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502" y="2006484"/>
            <a:ext cx="4312917" cy="572700"/>
          </a:xfrm>
        </p:spPr>
        <p:txBody>
          <a:bodyPr/>
          <a:lstStyle/>
          <a:p>
            <a:r>
              <a:rPr lang="en-US" dirty="0" err="1"/>
              <a:t>XGBRegresssor</a:t>
            </a:r>
            <a:endParaRPr lang="en-IN" dirty="0"/>
          </a:p>
        </p:txBody>
      </p:sp>
      <p:pic>
        <p:nvPicPr>
          <p:cNvPr id="4" name="Graphic 3" descr="Network with solid fill">
            <a:extLst>
              <a:ext uri="{FF2B5EF4-FFF2-40B4-BE49-F238E27FC236}">
                <a16:creationId xmlns:a16="http://schemas.microsoft.com/office/drawing/2014/main" id="{79F9DC2B-B204-CC01-45C3-58F832023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707" y="1370999"/>
            <a:ext cx="2360341" cy="236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2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D6A8-D33A-4F32-5474-90537488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and data splitting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D2C39-1DF3-2DCB-D53C-41F436FB7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48" y="1328559"/>
            <a:ext cx="6296904" cy="8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54546E-1E6E-9E80-AF39-8C9F35193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88" y="2440393"/>
            <a:ext cx="8402223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6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/>
        </p:nvSpPr>
        <p:spPr>
          <a:xfrm>
            <a:off x="720725" y="1242877"/>
            <a:ext cx="7710047" cy="318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Introduction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 Problem definition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Data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EDA analysis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Scatter plot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Heatmap &amp; histogram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Feature engineering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Moving averages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BB bands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Daily change &amp; ATR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RSI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    Random forest model 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XGBoost</a:t>
            </a:r>
            <a:r>
              <a:rPr lang="en-IN" dirty="0">
                <a:solidFill>
                  <a:schemeClr val="tx1"/>
                </a:solidFill>
              </a:rPr>
              <a:t> Regressor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    LSTM Model 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    GRU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  Conclusion</a:t>
            </a:r>
          </a:p>
          <a:p>
            <a:pPr marL="742950" lvl="1" indent="-342900">
              <a:buFont typeface="+mj-lt"/>
              <a:buAutoNum type="arabicPeriod"/>
            </a:pPr>
            <a:endParaRPr lang="en-IN" dirty="0">
              <a:solidFill>
                <a:schemeClr val="tx1"/>
              </a:solidFill>
            </a:endParaRP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100" b="1" dirty="0">
              <a:solidFill>
                <a:schemeClr val="tx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D09DCF-3E19-4C55-9F98-D4E5CF7F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/>
          <a:lstStyle/>
          <a:p>
            <a:r>
              <a:rPr lang="en-IN" dirty="0"/>
              <a:t>Table of content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033C-FD4B-5B1B-6619-13218E0B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1870"/>
            <a:ext cx="7704000" cy="572700"/>
          </a:xfrm>
        </p:spPr>
        <p:txBody>
          <a:bodyPr/>
          <a:lstStyle/>
          <a:p>
            <a:r>
              <a:rPr lang="en-US" dirty="0"/>
              <a:t>Model &amp; evaluation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9233ED-AF6E-88CD-60B7-938549F60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12" y="844569"/>
            <a:ext cx="5166732" cy="421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20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5C69-62B7-23E3-274A-C48543C7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54368"/>
            <a:ext cx="7704000" cy="572700"/>
          </a:xfrm>
        </p:spPr>
        <p:txBody>
          <a:bodyPr/>
          <a:lstStyle/>
          <a:p>
            <a:r>
              <a:rPr lang="en-IN" dirty="0"/>
              <a:t>Predicated price vs Actual Price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83E21-D5D9-27F7-6BD8-524D23B5E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84" y="1219199"/>
            <a:ext cx="6414380" cy="364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30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BC59B-893D-61EB-4032-2112E258B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B2CB-31DD-6E00-69C8-CF4A160A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502" y="2006484"/>
            <a:ext cx="4312917" cy="572700"/>
          </a:xfrm>
        </p:spPr>
        <p:txBody>
          <a:bodyPr/>
          <a:lstStyle/>
          <a:p>
            <a:r>
              <a:rPr lang="en-IN" dirty="0"/>
              <a:t>Random Forest</a:t>
            </a:r>
          </a:p>
        </p:txBody>
      </p:sp>
      <p:pic>
        <p:nvPicPr>
          <p:cNvPr id="4" name="Graphic 3" descr="Network with solid fill">
            <a:extLst>
              <a:ext uri="{FF2B5EF4-FFF2-40B4-BE49-F238E27FC236}">
                <a16:creationId xmlns:a16="http://schemas.microsoft.com/office/drawing/2014/main" id="{66F3E293-9CDE-8FA4-0DD7-6CD5C5FA2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707" y="1370999"/>
            <a:ext cx="2360341" cy="236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A1FF-B7E7-4F02-BAF5-D880B18C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0774"/>
            <a:ext cx="7704000" cy="572700"/>
          </a:xfrm>
        </p:spPr>
        <p:txBody>
          <a:bodyPr/>
          <a:lstStyle/>
          <a:p>
            <a:r>
              <a:rPr lang="en-US" dirty="0"/>
              <a:t>Feature selection and train-test split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7A7A4B-DBC6-69D5-B2B5-ACADC6221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4" y="1514327"/>
            <a:ext cx="8716591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0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923E-FA6F-4287-8236-B138E6CFF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8351"/>
            <a:ext cx="7704000" cy="572700"/>
          </a:xfrm>
        </p:spPr>
        <p:txBody>
          <a:bodyPr/>
          <a:lstStyle/>
          <a:p>
            <a:r>
              <a:rPr lang="en-IN" dirty="0"/>
              <a:t>Fit and evaluate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C7547-25FD-AA22-552B-E1BB4331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208" y="751051"/>
            <a:ext cx="3824118" cy="406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1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77D0-5D2A-4742-BDE7-D4308FA5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8351"/>
            <a:ext cx="7704000" cy="572700"/>
          </a:xfrm>
        </p:spPr>
        <p:txBody>
          <a:bodyPr/>
          <a:lstStyle/>
          <a:p>
            <a:r>
              <a:rPr lang="en-IN" dirty="0"/>
              <a:t>Visualize the predicated prices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2DE67-6354-C850-B3B9-55D04081A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58" y="751051"/>
            <a:ext cx="7289884" cy="414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7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1096563" y="2571750"/>
            <a:ext cx="3160500" cy="7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LSTM Model</a:t>
            </a:r>
            <a:endParaRPr dirty="0"/>
          </a:p>
        </p:txBody>
      </p:sp>
      <p:pic>
        <p:nvPicPr>
          <p:cNvPr id="176" name="Google Shape;176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390" b="1380"/>
          <a:stretch/>
        </p:blipFill>
        <p:spPr>
          <a:xfrm>
            <a:off x="5260438" y="539498"/>
            <a:ext cx="2786999" cy="4064503"/>
          </a:xfrm>
          <a:prstGeom prst="rect">
            <a:avLst/>
          </a:prstGeom>
        </p:spPr>
      </p:pic>
      <p:cxnSp>
        <p:nvCxnSpPr>
          <p:cNvPr id="4" name="Google Shape;181;p31">
            <a:extLst>
              <a:ext uri="{FF2B5EF4-FFF2-40B4-BE49-F238E27FC236}">
                <a16:creationId xmlns:a16="http://schemas.microsoft.com/office/drawing/2014/main" id="{97A703A2-240A-40BE-8AF3-190009EFB3D8}"/>
              </a:ext>
            </a:extLst>
          </p:cNvPr>
          <p:cNvCxnSpPr/>
          <p:nvPr/>
        </p:nvCxnSpPr>
        <p:spPr>
          <a:xfrm>
            <a:off x="101938" y="2380967"/>
            <a:ext cx="515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99CC-792B-4636-9F52-91B77EF6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7700"/>
            <a:ext cx="7704000" cy="572700"/>
          </a:xfrm>
        </p:spPr>
        <p:txBody>
          <a:bodyPr/>
          <a:lstStyle/>
          <a:p>
            <a:r>
              <a:rPr lang="en-IN" dirty="0"/>
              <a:t>Feature selection and Data Scaling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EF3937-046C-B9C3-5E5C-8A15B34F3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35" y="1211766"/>
            <a:ext cx="4936419" cy="360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3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ACB9-8C8B-4F45-A456-048A196D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67" y="209300"/>
            <a:ext cx="7704000" cy="572700"/>
          </a:xfrm>
        </p:spPr>
        <p:txBody>
          <a:bodyPr/>
          <a:lstStyle/>
          <a:p>
            <a:r>
              <a:rPr lang="en-IN" dirty="0"/>
              <a:t>Training and Testing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629BD-90D9-9125-CF68-03BF4EDCF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58" y="1995407"/>
            <a:ext cx="7411484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1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366A-4EAE-44AF-BB39-22764A33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19367"/>
            <a:ext cx="7704000" cy="572700"/>
          </a:xfrm>
        </p:spPr>
        <p:txBody>
          <a:bodyPr/>
          <a:lstStyle/>
          <a:p>
            <a:r>
              <a:rPr lang="en-IN" dirty="0"/>
              <a:t>Model building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77104-2A51-F9BC-608A-3A1AAF384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97" y="1405088"/>
            <a:ext cx="7363853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4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E484-331A-425A-467D-FE2EC205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10760-A691-3EA6-D99C-6E370403B098}"/>
              </a:ext>
            </a:extLst>
          </p:cNvPr>
          <p:cNvSpPr txBox="1"/>
          <p:nvPr/>
        </p:nvSpPr>
        <p:spPr>
          <a:xfrm>
            <a:off x="1040779" y="1617643"/>
            <a:ext cx="70475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IN" sz="1600" b="0" i="0" dirty="0">
                <a:solidFill>
                  <a:srgbClr val="F0F6F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Comprehensive exploratory data analysis (EDA) and advanced financial &amp; crypto market analysis using cutting-edge machine learning models. Includes data preprocessing, trend analysis, predictive modelling, and risk assessment techniques.</a:t>
            </a:r>
          </a:p>
        </p:txBody>
      </p:sp>
    </p:spTree>
    <p:extLst>
      <p:ext uri="{BB962C8B-B14F-4D97-AF65-F5344CB8AC3E}">
        <p14:creationId xmlns:p14="http://schemas.microsoft.com/office/powerpoint/2010/main" val="1677900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DE2D-A14B-4E6B-B618-41BDCFFE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1566"/>
            <a:ext cx="7704000" cy="572700"/>
          </a:xfrm>
        </p:spPr>
        <p:txBody>
          <a:bodyPr/>
          <a:lstStyle/>
          <a:p>
            <a:r>
              <a:rPr lang="en-IN" sz="2400" dirty="0"/>
              <a:t>Fit the model with appropriate iterations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2F1DE-FCE0-5F5F-8E97-3ACB6D25E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74" y="648373"/>
            <a:ext cx="6672052" cy="449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2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19A9-E840-4B82-96A7-2F75074A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82300"/>
            <a:ext cx="7704000" cy="572700"/>
          </a:xfrm>
        </p:spPr>
        <p:txBody>
          <a:bodyPr/>
          <a:lstStyle/>
          <a:p>
            <a:r>
              <a:rPr lang="en-IN" dirty="0"/>
              <a:t>Predictions and model evaluation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3D5522-FD23-4C79-BB42-BBA8EE562CAC}"/>
              </a:ext>
            </a:extLst>
          </p:cNvPr>
          <p:cNvSpPr/>
          <p:nvPr/>
        </p:nvSpPr>
        <p:spPr>
          <a:xfrm>
            <a:off x="4453054" y="1092766"/>
            <a:ext cx="446234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tx1"/>
                </a:solidFill>
              </a:rPr>
              <a:t>Analysis:</a:t>
            </a:r>
          </a:p>
          <a:p>
            <a:pPr>
              <a:buClr>
                <a:schemeClr val="tx1"/>
              </a:buClr>
            </a:pPr>
            <a:endParaRPr lang="en-IN" sz="16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RMSE (~</a:t>
            </a:r>
            <a:r>
              <a:rPr lang="en-US" sz="1600" dirty="0">
                <a:solidFill>
                  <a:srgbClr val="FF0000"/>
                </a:solidFill>
              </a:rPr>
              <a:t>1383</a:t>
            </a:r>
            <a:r>
              <a:rPr lang="en-US" sz="1600" dirty="0">
                <a:solidFill>
                  <a:schemeClr val="tx1"/>
                </a:solidFill>
              </a:rPr>
              <a:t>) indicates that, on average, the model’s predicted price deviates by about $1455 from the actual price. Since BTC prices can be highly </a:t>
            </a:r>
            <a:r>
              <a:rPr lang="en-US" sz="1600" dirty="0">
                <a:solidFill>
                  <a:srgbClr val="FF0000"/>
                </a:solidFill>
              </a:rPr>
              <a:t>volatile</a:t>
            </a:r>
            <a:r>
              <a:rPr lang="en-US" sz="1600" dirty="0">
                <a:solidFill>
                  <a:schemeClr val="tx1"/>
                </a:solidFill>
              </a:rPr>
              <a:t>, this error is relatively small compared to the typical price range.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R2 score 0.97 indicates that 97.7% of the variance in the BTC price is explained by the model.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Overall, the model is trained and performed well 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2B5EA-7702-549F-BC2C-F69FE8A3A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5359"/>
            <a:ext cx="4310070" cy="393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1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E63F-A9A9-4746-8407-0AFD85DE2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467" y="0"/>
            <a:ext cx="7704000" cy="572700"/>
          </a:xfrm>
        </p:spPr>
        <p:txBody>
          <a:bodyPr/>
          <a:lstStyle/>
          <a:p>
            <a:r>
              <a:rPr lang="en-IN" dirty="0"/>
              <a:t>Predicated price vs Actual 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ED37C-E9B6-0152-46E5-AB1F9842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89" y="547585"/>
            <a:ext cx="7704000" cy="459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6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1653-EA81-42B3-9348-9C00CBD6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0767"/>
            <a:ext cx="7704000" cy="572700"/>
          </a:xfrm>
        </p:spPr>
        <p:txBody>
          <a:bodyPr/>
          <a:lstStyle/>
          <a:p>
            <a:r>
              <a:rPr lang="en-IN" sz="2300" dirty="0"/>
              <a:t>Price forecasting of 7 days based on last 60 days with LSTM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F5F05-14A5-B245-AD36-0D034001D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245" y="1011044"/>
            <a:ext cx="6199510" cy="382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4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A89A64-E84D-EA7D-133E-C8289DFFE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342900"/>
            <a:ext cx="83153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0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DE59-4434-4B25-9352-E242B919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Comparison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436E85-E30C-4AA8-B89F-003465165190}"/>
              </a:ext>
            </a:extLst>
          </p:cNvPr>
          <p:cNvSpPr/>
          <p:nvPr/>
        </p:nvSpPr>
        <p:spPr>
          <a:xfrm>
            <a:off x="1244933" y="1668499"/>
            <a:ext cx="6138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600" b="1" dirty="0">
                <a:solidFill>
                  <a:schemeClr val="tx1"/>
                </a:solidFill>
              </a:rPr>
              <a:t>    XGBoost Model: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Fast and accurate for predicting trends and price changes.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Suitable for quick decision-making and broader market analysis.</a:t>
            </a:r>
          </a:p>
          <a:p>
            <a:pPr>
              <a:buClr>
                <a:schemeClr val="tx1"/>
              </a:buClr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1600" b="1" dirty="0">
                <a:solidFill>
                  <a:schemeClr val="tx1"/>
                </a:solidFill>
              </a:rPr>
              <a:t>    LSTM Model:</a:t>
            </a:r>
          </a:p>
          <a:p>
            <a:pPr>
              <a:buClr>
                <a:schemeClr val="tx1"/>
              </a:buClr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Highly effective at capturing sequential price patterns.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Better suited for </a:t>
            </a:r>
            <a:r>
              <a:rPr lang="en-US" sz="1600" b="1" dirty="0">
                <a:solidFill>
                  <a:schemeClr val="tx1"/>
                </a:solidFill>
              </a:rPr>
              <a:t>7-day price forecasting</a:t>
            </a:r>
            <a:r>
              <a:rPr lang="en-US" sz="1600" dirty="0">
                <a:solidFill>
                  <a:schemeClr val="tx1"/>
                </a:solidFill>
              </a:rPr>
              <a:t> with a high degree of reliability.</a:t>
            </a:r>
          </a:p>
          <a:p>
            <a:pPr>
              <a:buClr>
                <a:schemeClr val="tx1"/>
              </a:buClr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95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A5EE0D95-CC3E-2AD0-2E2F-8CC1F31C2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463DF561-778B-52F0-CC57-47736A8134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0938" y="2663262"/>
            <a:ext cx="3160500" cy="7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GRU-Gated Recurrent unit</a:t>
            </a:r>
            <a:endParaRPr dirty="0"/>
          </a:p>
        </p:txBody>
      </p:sp>
      <p:cxnSp>
        <p:nvCxnSpPr>
          <p:cNvPr id="4" name="Google Shape;181;p31">
            <a:extLst>
              <a:ext uri="{FF2B5EF4-FFF2-40B4-BE49-F238E27FC236}">
                <a16:creationId xmlns:a16="http://schemas.microsoft.com/office/drawing/2014/main" id="{85CB6E3B-77C8-AB9D-5070-0740B80FDB7A}"/>
              </a:ext>
            </a:extLst>
          </p:cNvPr>
          <p:cNvCxnSpPr/>
          <p:nvPr/>
        </p:nvCxnSpPr>
        <p:spPr>
          <a:xfrm>
            <a:off x="101938" y="2380967"/>
            <a:ext cx="515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8" name="Picture 4" descr="Gated Recurrent Units (GRU ...">
            <a:extLst>
              <a:ext uri="{FF2B5EF4-FFF2-40B4-BE49-F238E27FC236}">
                <a16:creationId xmlns:a16="http://schemas.microsoft.com/office/drawing/2014/main" id="{26582195-060D-5BEA-5435-9A6298664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438" y="947813"/>
            <a:ext cx="3430899" cy="343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31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F6A4-EDED-F472-0CAB-C5CD7C76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Model building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082C6-CD32-F9F3-1305-F43757788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38" y="1361417"/>
            <a:ext cx="5906324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806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89E-8D39-E88E-4F60-684B99F0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Evaluate the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DB36A-0422-7FAE-86D5-DE90D826F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00" y="1112200"/>
            <a:ext cx="4513578" cy="3858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9603C2-D1C7-19FC-16FE-92F926BD3779}"/>
              </a:ext>
            </a:extLst>
          </p:cNvPr>
          <p:cNvSpPr txBox="1"/>
          <p:nvPr/>
        </p:nvSpPr>
        <p:spPr>
          <a:xfrm>
            <a:off x="4847065" y="2088995"/>
            <a:ext cx="37839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The GRU model has also provides the almost same accuracy like LSTM model even though taking less  computational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4087115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7231-E966-DB60-34F4-3D74461E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88580-ED1C-66CD-C160-55FD28830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3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4231-958D-4AC9-8DF7-5E40E121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</a:t>
            </a:r>
            <a:endParaRPr lang="en-IN" dirty="0"/>
          </a:p>
        </p:txBody>
      </p:sp>
      <p:sp>
        <p:nvSpPr>
          <p:cNvPr id="3" name="Google Shape;175;p30">
            <a:extLst>
              <a:ext uri="{FF2B5EF4-FFF2-40B4-BE49-F238E27FC236}">
                <a16:creationId xmlns:a16="http://schemas.microsoft.com/office/drawing/2014/main" id="{66BFD711-E582-4BE1-87C6-E71C1508E8B6}"/>
              </a:ext>
            </a:extLst>
          </p:cNvPr>
          <p:cNvSpPr txBox="1">
            <a:spLocks/>
          </p:cNvSpPr>
          <p:nvPr/>
        </p:nvSpPr>
        <p:spPr>
          <a:xfrm>
            <a:off x="836439" y="1561225"/>
            <a:ext cx="7471122" cy="2737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Cryptocurrency markets are characterized by significant volatility and are affected by numerous elements. This project aims to create a predictive model capable of delivering precise price predictions, assisting users in refining their trading strategies and make decisions and predict the trends (up/down) and useful insights using past market data, technical indicators and other factors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96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3E22-AA5E-C0E7-5399-4C05AE63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C5DFF3-37C9-71C1-E7F7-2A946CE48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96121"/>
              </p:ext>
            </p:extLst>
          </p:nvPr>
        </p:nvGraphicFramePr>
        <p:xfrm>
          <a:off x="712788" y="2098675"/>
          <a:ext cx="7718424" cy="15240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929606">
                  <a:extLst>
                    <a:ext uri="{9D8B030D-6E8A-4147-A177-3AD203B41FA5}">
                      <a16:colId xmlns:a16="http://schemas.microsoft.com/office/drawing/2014/main" val="421041059"/>
                    </a:ext>
                  </a:extLst>
                </a:gridCol>
                <a:gridCol w="1929606">
                  <a:extLst>
                    <a:ext uri="{9D8B030D-6E8A-4147-A177-3AD203B41FA5}">
                      <a16:colId xmlns:a16="http://schemas.microsoft.com/office/drawing/2014/main" val="135759452"/>
                    </a:ext>
                  </a:extLst>
                </a:gridCol>
                <a:gridCol w="1929606">
                  <a:extLst>
                    <a:ext uri="{9D8B030D-6E8A-4147-A177-3AD203B41FA5}">
                      <a16:colId xmlns:a16="http://schemas.microsoft.com/office/drawing/2014/main" val="455129905"/>
                    </a:ext>
                  </a:extLst>
                </a:gridCol>
                <a:gridCol w="1929606">
                  <a:extLst>
                    <a:ext uri="{9D8B030D-6E8A-4147-A177-3AD203B41FA5}">
                      <a16:colId xmlns:a16="http://schemas.microsoft.com/office/drawing/2014/main" val="753145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C00000"/>
                          </a:solidFill>
                          <a:effectLst/>
                        </a:rPr>
                        <a:t>Model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C00000"/>
                          </a:solidFill>
                          <a:effectLst/>
                        </a:rPr>
                        <a:t>MAE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C00000"/>
                          </a:solidFill>
                          <a:effectLst/>
                        </a:rPr>
                        <a:t>RMSE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C00000"/>
                          </a:solidFill>
                          <a:effectLst/>
                        </a:rPr>
                        <a:t>R² Score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83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536.09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714.63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97.37%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821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XGBoost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942.71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99.13%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424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1383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97.7%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905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GRU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649.95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~Same as 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~95%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982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2424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D28C-E503-479B-99F4-912611FC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955EBE-719D-4C9A-AD88-966DFAEF2122}"/>
              </a:ext>
            </a:extLst>
          </p:cNvPr>
          <p:cNvSpPr/>
          <p:nvPr/>
        </p:nvSpPr>
        <p:spPr>
          <a:xfrm>
            <a:off x="855133" y="1773876"/>
            <a:ext cx="770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predictive models (Random forest and LSTM) have shown excellent performance in forecasting BTC prices meanwhile GRU model has performed well with less computing time and resources. 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Random Forest excels in explaining variance and handling price trends, while LSTM effectively predicts short-term price movements with minimal deviation.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91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A39D-B452-464E-B9D9-3BF3A166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532" y="1860299"/>
            <a:ext cx="4495467" cy="1043767"/>
          </a:xfrm>
        </p:spPr>
        <p:txBody>
          <a:bodyPr/>
          <a:lstStyle/>
          <a:p>
            <a:r>
              <a:rPr lang="en" sz="4400" dirty="0"/>
              <a:t>THANKS!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782091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7878-17FE-4A0B-9B09-F0384C8C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data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9EF67F-A274-4A3B-A97C-28EA9EC926D0}"/>
              </a:ext>
            </a:extLst>
          </p:cNvPr>
          <p:cNvSpPr/>
          <p:nvPr/>
        </p:nvSpPr>
        <p:spPr>
          <a:xfrm>
            <a:off x="720000" y="1521438"/>
            <a:ext cx="758644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The "Cryptocurrency Price Analysis Dataset: BTC, ETH, XRP, LTC (2018-2023)" is a comprehensive dataset that captures the daily price movements of six popular cryptocurrencies. It covers a period from January 1, 2018, to May 31, 2023, providing a valuable resource for researchers, analysts, and enthusiasts interested in studying the historical price behavior of these digital assets.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https://www.kaggle.com/datasets/adityamhaske/cryptocurrency-price-analysis-dataset/data</a:t>
            </a:r>
            <a:r>
              <a:rPr lang="en-IN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597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B430-D60A-4679-997D-A027FCDA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08979"/>
            <a:ext cx="7704000" cy="572700"/>
          </a:xfrm>
        </p:spPr>
        <p:txBody>
          <a:bodyPr/>
          <a:lstStyle/>
          <a:p>
            <a:r>
              <a:rPr lang="en-IN" dirty="0"/>
              <a:t>Column descriptions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C3DC0A-8F98-181B-89F0-DBF624BA4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117783"/>
              </p:ext>
            </p:extLst>
          </p:nvPr>
        </p:nvGraphicFramePr>
        <p:xfrm>
          <a:off x="1341307" y="1193955"/>
          <a:ext cx="6461386" cy="340670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27957">
                  <a:extLst>
                    <a:ext uri="{9D8B030D-6E8A-4147-A177-3AD203B41FA5}">
                      <a16:colId xmlns:a16="http://schemas.microsoft.com/office/drawing/2014/main" val="2236570045"/>
                    </a:ext>
                  </a:extLst>
                </a:gridCol>
                <a:gridCol w="4533429">
                  <a:extLst>
                    <a:ext uri="{9D8B030D-6E8A-4147-A177-3AD203B41FA5}">
                      <a16:colId xmlns:a16="http://schemas.microsoft.com/office/drawing/2014/main" val="714086887"/>
                    </a:ext>
                  </a:extLst>
                </a:gridCol>
              </a:tblGrid>
              <a:tr h="373732">
                <a:tc>
                  <a:txBody>
                    <a:bodyPr/>
                    <a:lstStyle/>
                    <a:p>
                      <a:r>
                        <a:rPr lang="en-IN" dirty="0"/>
                        <a:t>Column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30505"/>
                  </a:ext>
                </a:extLst>
              </a:tr>
              <a:tr h="522201">
                <a:tc>
                  <a:txBody>
                    <a:bodyPr/>
                    <a:lstStyle/>
                    <a:p>
                      <a:r>
                        <a:rPr lang="en-IN" dirty="0"/>
                        <a:t>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date on which the price data was recorded.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581183"/>
                  </a:ext>
                </a:extLst>
              </a:tr>
              <a:tr h="737226">
                <a:tc>
                  <a:txBody>
                    <a:bodyPr/>
                    <a:lstStyle/>
                    <a:p>
                      <a:r>
                        <a:rPr lang="en-IN" dirty="0"/>
                        <a:t>Open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opening price of the cryptocurrency at the beginning of the day.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153364"/>
                  </a:ext>
                </a:extLst>
              </a:tr>
              <a:tr h="737226">
                <a:tc>
                  <a:txBody>
                    <a:bodyPr/>
                    <a:lstStyle/>
                    <a:p>
                      <a:r>
                        <a:rPr lang="en-IN" dirty="0"/>
                        <a:t>Close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closing price of the cryptocurrency at the end of the day.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67081"/>
                  </a:ext>
                </a:extLst>
              </a:tr>
              <a:tr h="373732">
                <a:tc>
                  <a:txBody>
                    <a:bodyPr/>
                    <a:lstStyle/>
                    <a:p>
                      <a:r>
                        <a:rPr lang="en-IN" dirty="0"/>
                        <a:t>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lowest price reached by the cryptocurrency during the day.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171109"/>
                  </a:ext>
                </a:extLst>
              </a:tr>
              <a:tr h="373732">
                <a:tc>
                  <a:txBody>
                    <a:bodyPr/>
                    <a:lstStyle/>
                    <a:p>
                      <a:r>
                        <a:rPr lang="en-IN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highest price reached by the cryptocurrency during the day.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098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31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5F61-3883-47F2-9C74-2893D02C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Used libraries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70B0BC-FF7F-4D40-BF96-A1EB118D8FD8}"/>
              </a:ext>
            </a:extLst>
          </p:cNvPr>
          <p:cNvSpPr/>
          <p:nvPr/>
        </p:nvSpPr>
        <p:spPr>
          <a:xfrm>
            <a:off x="1321654" y="1986975"/>
            <a:ext cx="55363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 err="1">
                <a:solidFill>
                  <a:schemeClr val="tx1"/>
                </a:solidFill>
              </a:rPr>
              <a:t>Numpy</a:t>
            </a:r>
            <a:r>
              <a:rPr lang="en-IN" sz="2000" dirty="0">
                <a:solidFill>
                  <a:schemeClr val="tx1"/>
                </a:solidFill>
              </a:rPr>
              <a:t> and pandas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Sci-kit learn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 err="1">
                <a:solidFill>
                  <a:schemeClr val="tx1"/>
                </a:solidFill>
              </a:rPr>
              <a:t>Tensorflow</a:t>
            </a:r>
            <a:endParaRPr lang="en-IN" sz="20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Matplotlib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seaborn</a:t>
            </a:r>
          </a:p>
        </p:txBody>
      </p:sp>
    </p:spTree>
    <p:extLst>
      <p:ext uri="{BB962C8B-B14F-4D97-AF65-F5344CB8AC3E}">
        <p14:creationId xmlns:p14="http://schemas.microsoft.com/office/powerpoint/2010/main" val="39675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6A7B-C00D-42DD-BA67-13B4B3E62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8458"/>
            <a:ext cx="7704000" cy="572700"/>
          </a:xfrm>
        </p:spPr>
        <p:txBody>
          <a:bodyPr/>
          <a:lstStyle/>
          <a:p>
            <a:r>
              <a:rPr lang="en-US" dirty="0"/>
              <a:t>Data collection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B0A21-497C-F39C-D660-91A850D08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47" y="651158"/>
            <a:ext cx="4614247" cy="424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3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ryptocurrency Investment Pitch Deck by Slidesgo">
  <a:themeElements>
    <a:clrScheme name="Simple Light">
      <a:dk1>
        <a:srgbClr val="FFFFFF"/>
      </a:dk1>
      <a:lt1>
        <a:srgbClr val="16293D"/>
      </a:lt1>
      <a:dk2>
        <a:srgbClr val="2F4D4E"/>
      </a:dk2>
      <a:lt2>
        <a:srgbClr val="5E9698"/>
      </a:lt2>
      <a:accent1>
        <a:srgbClr val="7CBB90"/>
      </a:accent1>
      <a:accent2>
        <a:srgbClr val="8AFC7D"/>
      </a:accent2>
      <a:accent3>
        <a:srgbClr val="D1E9CA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1102</Words>
  <Application>Microsoft Office PowerPoint</Application>
  <PresentationFormat>On-screen Show (16:9)</PresentationFormat>
  <Paragraphs>169</Paragraphs>
  <Slides>52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Calibri</vt:lpstr>
      <vt:lpstr>Nunito Light</vt:lpstr>
      <vt:lpstr>Didact Gothic</vt:lpstr>
      <vt:lpstr>Sora</vt:lpstr>
      <vt:lpstr>Arial</vt:lpstr>
      <vt:lpstr>Wingdings</vt:lpstr>
      <vt:lpstr>Tahoma</vt:lpstr>
      <vt:lpstr>Sora ExtraBold</vt:lpstr>
      <vt:lpstr>Cryptocurrency Investment Pitch Deck by Slidesgo</vt:lpstr>
      <vt:lpstr>LJ school of computer applications  SEM 08  Fundamental of Data science Presentation</vt:lpstr>
      <vt:lpstr>Crypto EDA Analysis, Prediction &amp; forecasting</vt:lpstr>
      <vt:lpstr>Table of content</vt:lpstr>
      <vt:lpstr>Introduction</vt:lpstr>
      <vt:lpstr>Problem definition </vt:lpstr>
      <vt:lpstr>About data</vt:lpstr>
      <vt:lpstr>Column descriptions</vt:lpstr>
      <vt:lpstr>Used libraries</vt:lpstr>
      <vt:lpstr>Data collection</vt:lpstr>
      <vt:lpstr>Volume &amp; Column types</vt:lpstr>
      <vt:lpstr>Statistical summary</vt:lpstr>
      <vt:lpstr>EDA analysis </vt:lpstr>
      <vt:lpstr>Scatter plot : open vs close</vt:lpstr>
      <vt:lpstr>Heatmap for correlation analysis</vt:lpstr>
      <vt:lpstr>Price-chart : line chart analysis </vt:lpstr>
      <vt:lpstr>Feature engineering and indicators</vt:lpstr>
      <vt:lpstr>Moving averages</vt:lpstr>
      <vt:lpstr>Visualizing the moving averages</vt:lpstr>
      <vt:lpstr>Other indicators</vt:lpstr>
      <vt:lpstr>PowerPoint Presentation</vt:lpstr>
      <vt:lpstr>Visualizing the indicators</vt:lpstr>
      <vt:lpstr>Percentage changes in price</vt:lpstr>
      <vt:lpstr>Bollinger Bands</vt:lpstr>
      <vt:lpstr>PowerPoint Presentation</vt:lpstr>
      <vt:lpstr>Visualizing the Bollinger's bands</vt:lpstr>
      <vt:lpstr>Overview of dataset after EDA</vt:lpstr>
      <vt:lpstr>Price Prediction with advance models</vt:lpstr>
      <vt:lpstr>XGBRegresssor</vt:lpstr>
      <vt:lpstr>Feature selection and data splitting</vt:lpstr>
      <vt:lpstr>Model &amp; evaluation</vt:lpstr>
      <vt:lpstr>Predicated price vs Actual Price</vt:lpstr>
      <vt:lpstr>Random Forest</vt:lpstr>
      <vt:lpstr>Feature selection and train-test split</vt:lpstr>
      <vt:lpstr>Fit and evaluate the model</vt:lpstr>
      <vt:lpstr>Visualize the predicated prices</vt:lpstr>
      <vt:lpstr>LSTM Model</vt:lpstr>
      <vt:lpstr>Feature selection and Data Scaling</vt:lpstr>
      <vt:lpstr>Training and Testing Dataset</vt:lpstr>
      <vt:lpstr>Model building</vt:lpstr>
      <vt:lpstr>Fit the model with appropriate iterations</vt:lpstr>
      <vt:lpstr>Predictions and model evaluation</vt:lpstr>
      <vt:lpstr>Predicated price vs Actual Price</vt:lpstr>
      <vt:lpstr>Price forecasting of 7 days based on last 60 days with LSTM</vt:lpstr>
      <vt:lpstr>PowerPoint Presentation</vt:lpstr>
      <vt:lpstr>Model Comparison </vt:lpstr>
      <vt:lpstr>GRU-Gated Recurrent unit</vt:lpstr>
      <vt:lpstr>Model building</vt:lpstr>
      <vt:lpstr>Evaluate the model</vt:lpstr>
      <vt:lpstr>PowerPoint Presentation</vt:lpstr>
      <vt:lpstr>Model Comparison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Prediction System</dc:title>
  <dc:creator>Manthan Parmar</dc:creator>
  <cp:lastModifiedBy>arnold macwan</cp:lastModifiedBy>
  <cp:revision>331</cp:revision>
  <dcterms:modified xsi:type="dcterms:W3CDTF">2025-04-27T17:51:16Z</dcterms:modified>
</cp:coreProperties>
</file>