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6" r:id="rId2"/>
    <p:sldId id="258" r:id="rId3"/>
    <p:sldId id="257" r:id="rId4"/>
    <p:sldId id="265" r:id="rId5"/>
    <p:sldId id="267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F8051-AB9C-46EC-B138-EB4356F6937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A39A-0CDC-4FD6-95A2-2ABFDAD58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8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20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9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6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fficial.arnold.mac.200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codigok.blogspot.com/2015/11/el-framework-djang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django/django_create_virtual_environment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2A26-5244-9DD3-AF80-913A5AE4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36" y="1382121"/>
            <a:ext cx="8574622" cy="2616199"/>
          </a:xfrm>
        </p:spPr>
        <p:txBody>
          <a:bodyPr>
            <a:normAutofit/>
          </a:bodyPr>
          <a:lstStyle/>
          <a:p>
            <a:r>
              <a:rPr lang="en-IN" b="1" dirty="0"/>
              <a:t>Web Development using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F2A4F-FFEE-EADB-8EA7-51B9C035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736" y="41677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MSc(IT) SEM.: 05</a:t>
            </a:r>
          </a:p>
          <a:p>
            <a:r>
              <a:rPr lang="en-IN" dirty="0"/>
              <a:t>LJ Institute of computer applications </a:t>
            </a:r>
          </a:p>
          <a:p>
            <a:r>
              <a:rPr lang="en-IN" dirty="0"/>
              <a:t>LJ University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099BD-A110-7BCB-04BF-6C3CFC6DD44B}"/>
              </a:ext>
            </a:extLst>
          </p:cNvPr>
          <p:cNvSpPr txBox="1"/>
          <p:nvPr/>
        </p:nvSpPr>
        <p:spPr>
          <a:xfrm>
            <a:off x="8239431" y="6221502"/>
            <a:ext cx="39525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N" sz="1400" i="1" dirty="0"/>
              <a:t>Created by: Arnold Macwan</a:t>
            </a:r>
          </a:p>
          <a:p>
            <a:pPr algn="r"/>
            <a:r>
              <a:rPr lang="en-IN" sz="1400" i="1" dirty="0"/>
              <a:t>Email: </a:t>
            </a:r>
            <a:r>
              <a:rPr lang="en-IN" sz="1400" i="1" dirty="0">
                <a:hlinkClick r:id="rId2"/>
              </a:rPr>
              <a:t>official.arnold.mac.2004@gmail.com</a:t>
            </a:r>
            <a:r>
              <a:rPr lang="en-IN" sz="1400" i="1" dirty="0"/>
              <a:t> </a:t>
            </a:r>
          </a:p>
        </p:txBody>
      </p:sp>
      <p:pic>
        <p:nvPicPr>
          <p:cNvPr id="1028" name="Picture 4" descr="L J Institute Of Engineering &amp; Technology in Sarkhej,Ahmedabad - Best  Institutes For Distance Education Mechanical Engineering near me in  Ahmedabad - Justdial">
            <a:extLst>
              <a:ext uri="{FF2B5EF4-FFF2-40B4-BE49-F238E27FC236}">
                <a16:creationId xmlns:a16="http://schemas.microsoft.com/office/drawing/2014/main" id="{90B9A7E9-56EB-0583-F84A-E26C2770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2" y="0"/>
            <a:ext cx="3100979" cy="8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7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45F-063A-C13E-CD20-13949078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create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9F7E-F080-12A8-D11A-51259E45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ospac821 BT" panose="020B0609020202020204" pitchFamily="49" charset="0"/>
              </a:rPr>
              <a:t>Install Django</a:t>
            </a:r>
          </a:p>
          <a:p>
            <a:r>
              <a:rPr lang="en-US" dirty="0">
                <a:latin typeface="Monospac821 BT" panose="020B0609020202020204" pitchFamily="49" charset="0"/>
              </a:rPr>
              <a:t>&gt; (</a:t>
            </a:r>
            <a:r>
              <a:rPr lang="en-US" dirty="0" err="1">
                <a:latin typeface="Monospac821 BT" panose="020B0609020202020204" pitchFamily="49" charset="0"/>
              </a:rPr>
              <a:t>myworld</a:t>
            </a:r>
            <a:r>
              <a:rPr lang="en-US" dirty="0">
                <a:latin typeface="Monospac821 BT" panose="020B0609020202020204" pitchFamily="49" charset="0"/>
              </a:rPr>
              <a:t>) ... $ </a:t>
            </a:r>
            <a:r>
              <a:rPr lang="en-US" i="1" u="sng" dirty="0">
                <a:latin typeface="Monospac821 BT" panose="020B0609020202020204" pitchFamily="49" charset="0"/>
              </a:rPr>
              <a:t>python -m pip install Django</a:t>
            </a:r>
          </a:p>
          <a:p>
            <a:r>
              <a:rPr lang="en-IN" dirty="0">
                <a:latin typeface="Monospac821 BT" panose="020B0609020202020204" pitchFamily="49" charset="0"/>
              </a:rPr>
              <a:t>Check installation</a:t>
            </a:r>
          </a:p>
          <a:p>
            <a:r>
              <a:rPr lang="en-IN" dirty="0">
                <a:latin typeface="Monospac821 BT" panose="020B0609020202020204" pitchFamily="49" charset="0"/>
              </a:rPr>
              <a:t>&gt; </a:t>
            </a:r>
            <a:r>
              <a:rPr lang="en-US" dirty="0">
                <a:latin typeface="Monospac821 BT" panose="020B0609020202020204" pitchFamily="49" charset="0"/>
              </a:rPr>
              <a:t>(</a:t>
            </a:r>
            <a:r>
              <a:rPr lang="en-US" dirty="0" err="1">
                <a:latin typeface="Monospac821 BT" panose="020B0609020202020204" pitchFamily="49" charset="0"/>
              </a:rPr>
              <a:t>myworld</a:t>
            </a:r>
            <a:r>
              <a:rPr lang="en-US" dirty="0">
                <a:latin typeface="Monospac821 BT" panose="020B0609020202020204" pitchFamily="49" charset="0"/>
              </a:rPr>
              <a:t>)… $ </a:t>
            </a:r>
            <a:r>
              <a:rPr lang="en-US" i="1" u="sng" dirty="0" err="1">
                <a:latin typeface="Monospac821 BT" panose="020B0609020202020204" pitchFamily="49" charset="0"/>
              </a:rPr>
              <a:t>django</a:t>
            </a:r>
            <a:r>
              <a:rPr lang="en-US" i="1" u="sng" dirty="0">
                <a:latin typeface="Monospac821 BT" panose="020B0609020202020204" pitchFamily="49" charset="0"/>
              </a:rPr>
              <a:t>-admin --version</a:t>
            </a:r>
          </a:p>
          <a:p>
            <a:r>
              <a:rPr lang="en-IN" dirty="0">
                <a:latin typeface="Monospac821 BT" panose="020B0609020202020204" pitchFamily="49" charset="0"/>
              </a:rPr>
              <a:t>Create project using CLI </a:t>
            </a:r>
          </a:p>
          <a:p>
            <a:r>
              <a:rPr lang="en-IN" dirty="0">
                <a:latin typeface="Monospac821 BT" panose="020B0609020202020204" pitchFamily="49" charset="0"/>
              </a:rPr>
              <a:t>&gt; </a:t>
            </a:r>
            <a:r>
              <a:rPr lang="en-US" dirty="0" err="1">
                <a:latin typeface="Monospac821 BT" panose="020B0609020202020204" pitchFamily="49" charset="0"/>
              </a:rPr>
              <a:t>django</a:t>
            </a:r>
            <a:r>
              <a:rPr lang="en-US" dirty="0">
                <a:latin typeface="Monospac821 BT" panose="020B0609020202020204" pitchFamily="49" charset="0"/>
              </a:rPr>
              <a:t>-admin </a:t>
            </a:r>
            <a:r>
              <a:rPr lang="en-US" dirty="0" err="1">
                <a:latin typeface="Monospac821 BT" panose="020B0609020202020204" pitchFamily="49" charset="0"/>
              </a:rPr>
              <a:t>startproject</a:t>
            </a:r>
            <a:r>
              <a:rPr lang="en-US" dirty="0">
                <a:latin typeface="Monospac821 BT" panose="020B0609020202020204" pitchFamily="49" charset="0"/>
              </a:rPr>
              <a:t> &lt;</a:t>
            </a:r>
            <a:r>
              <a:rPr lang="en-US" dirty="0" err="1">
                <a:latin typeface="Monospac821 BT" panose="020B0609020202020204" pitchFamily="49" charset="0"/>
              </a:rPr>
              <a:t>project_name</a:t>
            </a:r>
            <a:r>
              <a:rPr lang="en-US" dirty="0">
                <a:latin typeface="Monospac821 BT" panose="020B0609020202020204" pitchFamily="49" charset="0"/>
              </a:rPr>
              <a:t>&gt;</a:t>
            </a:r>
          </a:p>
          <a:p>
            <a:r>
              <a:rPr lang="en-US" dirty="0">
                <a:latin typeface="Monospac821 BT" panose="020B0609020202020204" pitchFamily="49" charset="0"/>
              </a:rPr>
              <a:t>Start project </a:t>
            </a:r>
          </a:p>
          <a:p>
            <a:r>
              <a:rPr lang="en-US" dirty="0">
                <a:latin typeface="Monospac821 BT" panose="020B0609020202020204" pitchFamily="49" charset="0"/>
              </a:rPr>
              <a:t>&gt; </a:t>
            </a:r>
            <a:r>
              <a:rPr lang="en-US" dirty="0" err="1">
                <a:latin typeface="Monospac821 BT" panose="020B0609020202020204" pitchFamily="49" charset="0"/>
              </a:rPr>
              <a:t>py</a:t>
            </a:r>
            <a:r>
              <a:rPr lang="en-US" dirty="0">
                <a:latin typeface="Monospac821 BT" panose="020B0609020202020204" pitchFamily="49" charset="0"/>
              </a:rPr>
              <a:t> manage.py </a:t>
            </a:r>
            <a:r>
              <a:rPr lang="en-US" dirty="0" err="1">
                <a:latin typeface="Monospac821 BT" panose="020B0609020202020204" pitchFamily="49" charset="0"/>
              </a:rPr>
              <a:t>runserver</a:t>
            </a:r>
            <a:endParaRPr lang="en-US" dirty="0">
              <a:latin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7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CF7-65BE-DD64-24BA-3309EF22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22433"/>
            <a:ext cx="8911687" cy="1280890"/>
          </a:xfrm>
        </p:spPr>
        <p:txBody>
          <a:bodyPr/>
          <a:lstStyle/>
          <a:p>
            <a:r>
              <a:rPr lang="en-US" dirty="0"/>
              <a:t>App/Module in Django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66C4-D60B-BE1C-448A-EEBF492F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251586"/>
            <a:ext cx="8915400" cy="261538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Django allows modular approach to build websites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is used by Django project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apps could be built inside a single Django project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Apps or modules simplifies the complex structure and organizes large file systems used by Django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reusability and makes scalable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2179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F11-B163-0AA0-16D1-6FA0713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3299-52B7-3E8C-44FB-576F879C3ED8}"/>
              </a:ext>
            </a:extLst>
          </p:cNvPr>
          <p:cNvSpPr txBox="1"/>
          <p:nvPr/>
        </p:nvSpPr>
        <p:spPr>
          <a:xfrm>
            <a:off x="2455247" y="2263572"/>
            <a:ext cx="74655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r>
              <a:rPr lang="en-IN" dirty="0"/>
              <a:t>├── manage.py</a:t>
            </a:r>
          </a:p>
          <a:p>
            <a:r>
              <a:rPr lang="en-IN" dirty="0"/>
              <a:t>├── </a:t>
            </a:r>
            <a:r>
              <a:rPr lang="en-IN" dirty="0" err="1"/>
              <a:t>mysite</a:t>
            </a:r>
            <a:r>
              <a:rPr lang="en-IN" dirty="0"/>
              <a:t>/          ← Project folder</a:t>
            </a:r>
          </a:p>
          <a:p>
            <a:r>
              <a:rPr lang="en-IN" dirty="0"/>
              <a:t>│   ├── settings.py</a:t>
            </a:r>
          </a:p>
          <a:p>
            <a:r>
              <a:rPr lang="en-IN" dirty="0"/>
              <a:t>│   ├── urls.py</a:t>
            </a:r>
          </a:p>
          <a:p>
            <a:r>
              <a:rPr lang="en-IN" dirty="0"/>
              <a:t>│   └── ...</a:t>
            </a:r>
          </a:p>
          <a:p>
            <a:r>
              <a:rPr lang="en-IN" dirty="0"/>
              <a:t>├── Amazon/            ← App #1</a:t>
            </a:r>
          </a:p>
          <a:p>
            <a:r>
              <a:rPr lang="en-IN" dirty="0"/>
              <a:t>│   ├── models.py</a:t>
            </a:r>
          </a:p>
          <a:p>
            <a:r>
              <a:rPr lang="en-IN" dirty="0"/>
              <a:t>│   ├── views.py</a:t>
            </a:r>
          </a:p>
          <a:p>
            <a:r>
              <a:rPr lang="en-IN" dirty="0"/>
              <a:t>│   └── ...</a:t>
            </a:r>
          </a:p>
          <a:p>
            <a:r>
              <a:rPr lang="en-IN" dirty="0"/>
              <a:t>├── </a:t>
            </a:r>
            <a:r>
              <a:rPr lang="en-IN" dirty="0" err="1"/>
              <a:t>Meesho</a:t>
            </a:r>
            <a:r>
              <a:rPr lang="en-IN" dirty="0"/>
              <a:t>/           ← App #2</a:t>
            </a:r>
          </a:p>
          <a:p>
            <a:r>
              <a:rPr lang="en-IN" dirty="0"/>
              <a:t>│   ├── models.py</a:t>
            </a:r>
          </a:p>
          <a:p>
            <a:r>
              <a:rPr lang="en-IN" dirty="0"/>
              <a:t>│   ├── views.py</a:t>
            </a:r>
          </a:p>
          <a:p>
            <a:r>
              <a:rPr lang="en-IN" dirty="0"/>
              <a:t>│   └── ...</a:t>
            </a:r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CE07CC03-8DCE-9080-B1BA-95EC5226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30" y="1905000"/>
            <a:ext cx="4127090" cy="412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4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5A08-F60D-9272-C2E9-DC68AFCB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&amp; useful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DB41-37FB-BEF1-F23A-AA4C1C43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2994"/>
            <a:ext cx="8915400" cy="43282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Create app </a:t>
            </a:r>
          </a:p>
          <a:p>
            <a:r>
              <a:rPr lang="en-IN" dirty="0"/>
              <a:t>&gt; </a:t>
            </a:r>
            <a:r>
              <a:rPr lang="en-IN" i="1" u="sng" dirty="0"/>
              <a:t>python manage.py </a:t>
            </a:r>
            <a:r>
              <a:rPr lang="en-IN" i="1" u="sng" dirty="0" err="1"/>
              <a:t>startapp</a:t>
            </a:r>
            <a:r>
              <a:rPr lang="en-IN" i="1" u="sng" dirty="0"/>
              <a:t> &lt;</a:t>
            </a:r>
            <a:r>
              <a:rPr lang="en-IN" i="1" u="sng" dirty="0" err="1"/>
              <a:t>appName</a:t>
            </a:r>
            <a:r>
              <a:rPr lang="en-IN" i="1" u="sng" dirty="0"/>
              <a:t>&gt; </a:t>
            </a:r>
            <a:r>
              <a:rPr lang="en-IN" dirty="0"/>
              <a:t>      </a:t>
            </a:r>
            <a:endParaRPr lang="en-IN" i="1" u="sng" dirty="0"/>
          </a:p>
          <a:p>
            <a:r>
              <a:rPr lang="en-IN" dirty="0"/>
              <a:t>Create project </a:t>
            </a:r>
          </a:p>
          <a:p>
            <a:r>
              <a:rPr lang="en-IN" dirty="0"/>
              <a:t>&gt; </a:t>
            </a:r>
            <a:r>
              <a:rPr lang="en-IN" i="1" u="sng" dirty="0"/>
              <a:t>Django-admin </a:t>
            </a:r>
            <a:r>
              <a:rPr lang="en-IN" i="1" u="sng" dirty="0" err="1"/>
              <a:t>startproject</a:t>
            </a:r>
            <a:r>
              <a:rPr lang="en-IN" i="1" u="sng" dirty="0"/>
              <a:t> &lt;</a:t>
            </a:r>
            <a:r>
              <a:rPr lang="en-IN" i="1" u="sng" dirty="0" err="1"/>
              <a:t>projectname</a:t>
            </a:r>
            <a:r>
              <a:rPr lang="en-IN" i="1" u="sng" dirty="0"/>
              <a:t>&gt;</a:t>
            </a:r>
          </a:p>
          <a:p>
            <a:r>
              <a:rPr lang="en-IN" dirty="0"/>
              <a:t>Run server 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</a:t>
            </a:r>
            <a:r>
              <a:rPr lang="en-IN" i="1" u="sng" dirty="0" err="1"/>
              <a:t>runserver</a:t>
            </a:r>
            <a:endParaRPr lang="en-IN" i="1" u="sng" dirty="0"/>
          </a:p>
          <a:p>
            <a:r>
              <a:rPr lang="en-IN" dirty="0"/>
              <a:t>Migrate database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migrate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</a:t>
            </a:r>
            <a:r>
              <a:rPr lang="en-IN" i="1" u="sng" dirty="0" err="1"/>
              <a:t>makemigrations</a:t>
            </a:r>
            <a:endParaRPr lang="en-IN" i="1" u="sng" dirty="0"/>
          </a:p>
          <a:p>
            <a:r>
              <a:rPr lang="en-IN" dirty="0"/>
              <a:t>Install third party packages</a:t>
            </a:r>
          </a:p>
          <a:p>
            <a:r>
              <a:rPr lang="en-IN" dirty="0"/>
              <a:t>&gt; </a:t>
            </a:r>
            <a:r>
              <a:rPr lang="en-IN" i="1" u="sng" dirty="0"/>
              <a:t>pip install &lt;</a:t>
            </a:r>
            <a:r>
              <a:rPr lang="en-IN" i="1" u="sng" dirty="0" err="1"/>
              <a:t>pkgname</a:t>
            </a:r>
            <a:r>
              <a:rPr lang="en-IN" i="1" u="sng" dirty="0"/>
              <a:t>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F38-91C4-03D6-B1D1-01AF885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project file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C41E-9B49-EDC1-9070-D22F181E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392" y="2133600"/>
            <a:ext cx="8915400" cy="3777622"/>
          </a:xfrm>
        </p:spPr>
        <p:txBody>
          <a:bodyPr>
            <a:noAutofit/>
          </a:bodyPr>
          <a:lstStyle/>
          <a:p>
            <a:r>
              <a:rPr lang="en-IN" sz="1400" dirty="0" err="1"/>
              <a:t>myproject</a:t>
            </a:r>
            <a:r>
              <a:rPr lang="en-IN" sz="1400" dirty="0"/>
              <a:t>/</a:t>
            </a:r>
          </a:p>
          <a:p>
            <a:r>
              <a:rPr lang="en-IN" sz="1400" dirty="0"/>
              <a:t>├── manage.py</a:t>
            </a:r>
          </a:p>
          <a:p>
            <a:r>
              <a:rPr lang="en-IN" sz="1400" dirty="0"/>
              <a:t>├── </a:t>
            </a:r>
            <a:r>
              <a:rPr lang="en-IN" sz="1400" dirty="0" err="1"/>
              <a:t>myproject</a:t>
            </a:r>
            <a:r>
              <a:rPr lang="en-IN" sz="1400" dirty="0"/>
              <a:t>/</a:t>
            </a:r>
          </a:p>
          <a:p>
            <a:r>
              <a:rPr lang="en-IN" sz="1400" dirty="0"/>
              <a:t>│   ├── __init__.py</a:t>
            </a:r>
          </a:p>
          <a:p>
            <a:r>
              <a:rPr lang="en-IN" sz="1400" dirty="0"/>
              <a:t>│   ├── settings.py</a:t>
            </a:r>
          </a:p>
          <a:p>
            <a:r>
              <a:rPr lang="en-IN" sz="1400" dirty="0"/>
              <a:t>│   ├── urls.py</a:t>
            </a:r>
          </a:p>
          <a:p>
            <a:r>
              <a:rPr lang="en-IN" sz="1400" dirty="0"/>
              <a:t>│   └── wsgi.py</a:t>
            </a:r>
          </a:p>
          <a:p>
            <a:r>
              <a:rPr lang="en-IN" sz="1400" dirty="0"/>
              <a:t>└── </a:t>
            </a:r>
            <a:r>
              <a:rPr lang="en-IN" sz="1400" dirty="0" err="1"/>
              <a:t>myapp</a:t>
            </a:r>
            <a:r>
              <a:rPr lang="en-IN" sz="1400" dirty="0"/>
              <a:t>/</a:t>
            </a:r>
          </a:p>
          <a:p>
            <a:r>
              <a:rPr lang="en-IN" sz="1400" dirty="0"/>
              <a:t>    ├── admin.py</a:t>
            </a:r>
          </a:p>
          <a:p>
            <a:r>
              <a:rPr lang="en-IN" sz="1400" dirty="0"/>
              <a:t>    ├── models.py</a:t>
            </a:r>
          </a:p>
          <a:p>
            <a:r>
              <a:rPr lang="en-IN" sz="1400" dirty="0"/>
              <a:t>    ├── views.py</a:t>
            </a:r>
          </a:p>
          <a:p>
            <a:r>
              <a:rPr lang="en-IN" sz="1400" dirty="0"/>
              <a:t>    ├── urls.py</a:t>
            </a:r>
          </a:p>
          <a:p>
            <a:r>
              <a:rPr lang="en-IN" sz="1400" dirty="0"/>
              <a:t>    └── templates/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504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9DB4-25C2-0087-BCF6-92612F14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04799"/>
            <a:ext cx="10258732" cy="642046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(Root Folder)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your main project folder (same name as your project). It contains “manage.py”, a	command-line 	utility for managing your project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migrations, etc.)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44DAC-675F-8F8D-2C26-B473C0C8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61901"/>
              </p:ext>
            </p:extLst>
          </p:nvPr>
        </p:nvGraphicFramePr>
        <p:xfrm>
          <a:off x="1969781" y="2380389"/>
          <a:ext cx="8915400" cy="292608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309370593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626712590"/>
                    </a:ext>
                  </a:extLst>
                </a:gridCol>
              </a:tblGrid>
              <a:tr h="288700">
                <a:tc>
                  <a:txBody>
                    <a:bodyPr/>
                    <a:lstStyle/>
                    <a:p>
                      <a:r>
                        <a:rPr lang="en-IN"/>
                        <a:t>__init__.py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this folder as a Python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7698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settings.py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Main config file (database, apps, static files, security,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39952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Root URL routing for the entire project; includes app-level 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23625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wsgi.py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point for WSGI servers (for deployment)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10022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i="1"/>
                        <a:t>(Optional)</a:t>
                      </a:r>
                      <a:r>
                        <a:rPr lang="en-IN"/>
                        <a:t> asgi.py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when deploying with ASGI for async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07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7C59-352D-8247-807F-AFDB763C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41" y="285136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app folder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F1B4E2-2222-D7E6-44D5-C27E3FA0C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42315"/>
              </p:ext>
            </p:extLst>
          </p:nvPr>
        </p:nvGraphicFramePr>
        <p:xfrm>
          <a:off x="2156593" y="1054264"/>
          <a:ext cx="8915400" cy="329184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106853517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6211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5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admin.py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Register models to Django 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725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your database tables using Django 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458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views.py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the logic for what to show when a URL is visited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44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URL patterns specific to this app (you link this from the project urls.py)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15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templates/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HTML templates (inside templates/</a:t>
                      </a:r>
                      <a:r>
                        <a:rPr lang="en-IN" dirty="0" err="1"/>
                        <a:t>myapp</a:t>
                      </a:r>
                      <a:r>
                        <a:rPr lang="en-IN" dirty="0"/>
                        <a:t>/)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7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52D0-820A-2720-EE3B-30789AA5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Databases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4B9E-BDE5-BDB9-A85C-AD0E1237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used databases with Django </a:t>
            </a:r>
          </a:p>
          <a:p>
            <a:pPr lvl="1"/>
            <a:r>
              <a:rPr lang="en-US" dirty="0"/>
              <a:t>SQLite (default)</a:t>
            </a:r>
          </a:p>
          <a:p>
            <a:pPr lvl="1"/>
            <a:r>
              <a:rPr lang="en-IN" dirty="0"/>
              <a:t>MYSQL (preferred) </a:t>
            </a:r>
          </a:p>
          <a:p>
            <a:pPr lvl="1"/>
            <a:r>
              <a:rPr lang="en-IN" dirty="0" err="1"/>
              <a:t>Postgresql</a:t>
            </a:r>
            <a:r>
              <a:rPr lang="en-IN" dirty="0"/>
              <a:t> (most used)</a:t>
            </a:r>
          </a:p>
          <a:p>
            <a:pPr lvl="1"/>
            <a:r>
              <a:rPr lang="en-IN" dirty="0"/>
              <a:t>MongoDB(NoSQL – not suitable)</a:t>
            </a:r>
          </a:p>
        </p:txBody>
      </p:sp>
    </p:spTree>
    <p:extLst>
      <p:ext uri="{BB962C8B-B14F-4D97-AF65-F5344CB8AC3E}">
        <p14:creationId xmlns:p14="http://schemas.microsoft.com/office/powerpoint/2010/main" val="67379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171C-5553-0212-4976-34E2CC1B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ORM </a:t>
            </a:r>
            <a:endParaRPr lang="en-IN" dirty="0"/>
          </a:p>
        </p:txBody>
      </p:sp>
      <p:pic>
        <p:nvPicPr>
          <p:cNvPr id="7170" name="Picture 2" descr="Mastering Data Magic: Unleashing the Power of Django ORM in Your Web  Development Journey | by Mochammad Agus Yahya | Medium">
            <a:extLst>
              <a:ext uri="{FF2B5EF4-FFF2-40B4-BE49-F238E27FC236}">
                <a16:creationId xmlns:a16="http://schemas.microsoft.com/office/drawing/2014/main" id="{B65429BF-5BBC-6575-0B48-2385B0842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74" y="4050889"/>
            <a:ext cx="5683046" cy="24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0A5C8-1845-6EEB-80C1-F6DBEA017CCF}"/>
              </a:ext>
            </a:extLst>
          </p:cNvPr>
          <p:cNvSpPr txBox="1"/>
          <p:nvPr/>
        </p:nvSpPr>
        <p:spPr>
          <a:xfrm>
            <a:off x="2592925" y="1592949"/>
            <a:ext cx="867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Django ORM (Object-Relational Mapper) is a core component of the Django web framework that facilitates interaction with relational databases using Python code, rather than writing raw SQL.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7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393E-C22D-640B-A952-118B813F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setup with Django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B0CC-8EAF-CF55-F9D7-56210886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Install MYSQL server</a:t>
            </a:r>
            <a:endParaRPr lang="en-IN" dirty="0"/>
          </a:p>
          <a:p>
            <a:pPr lvl="1"/>
            <a:r>
              <a:rPr lang="en-US" dirty="0">
                <a:hlinkClick r:id="rId2"/>
              </a:rPr>
              <a:t>https://dev.mysql.com/downloads/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 workbench for GUI</a:t>
            </a:r>
          </a:p>
          <a:p>
            <a:pPr lvl="1"/>
            <a:r>
              <a:rPr lang="en-US" dirty="0"/>
              <a:t>Note: remember your password for root user</a:t>
            </a:r>
          </a:p>
          <a:p>
            <a:pPr>
              <a:buFont typeface="+mj-lt"/>
              <a:buAutoNum type="arabicPeriod"/>
            </a:pPr>
            <a:r>
              <a:rPr lang="en-US" dirty="0"/>
              <a:t>Install MySQL Client for Python	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mysqlclient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MySQL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Configure database in settings.py file </a:t>
            </a:r>
          </a:p>
          <a:p>
            <a:pPr>
              <a:buFont typeface="+mj-lt"/>
              <a:buAutoNum type="arabicPeriod"/>
            </a:pPr>
            <a:r>
              <a:rPr lang="en-US" dirty="0"/>
              <a:t>Run migrations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1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961C-3D29-EE55-1890-CB318095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9FEA-D308-02AA-CCDE-E9B34C24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06560"/>
            <a:ext cx="10018713" cy="3124201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2003, Django was an internal project started by Adrian Holovaty and Simon Willison.</a:t>
            </a:r>
          </a:p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version of Django was released in July 2005, and the name is given Django based on the name of guitarist Django Reinhardt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high-level Python web framework allows rapid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easily maintainable and scalable websites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developers to build robust, scalable, and secure web applications quickly and efficiently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 MVT model (model-view-template)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“Don't Repeat Yourself" (DRY) and "Convention over Configuration"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781FC-51A8-5BC2-84F4-17C527D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4064" y="-45475"/>
            <a:ext cx="3637936" cy="2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B47-BCD7-0A3B-26A8-35B2985C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805" y="2812026"/>
            <a:ext cx="8915400" cy="855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solidFill>
                  <a:srgbClr val="FF0000"/>
                </a:solidFill>
              </a:rPr>
              <a:t>ALL THE BEST </a:t>
            </a:r>
          </a:p>
        </p:txBody>
      </p:sp>
    </p:spTree>
    <p:extLst>
      <p:ext uri="{BB962C8B-B14F-4D97-AF65-F5344CB8AC3E}">
        <p14:creationId xmlns:p14="http://schemas.microsoft.com/office/powerpoint/2010/main" val="237592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85FE-A881-7734-989F-09744CBB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942"/>
            <a:ext cx="8911687" cy="1280890"/>
          </a:xfrm>
        </p:spPr>
        <p:txBody>
          <a:bodyPr>
            <a:normAutofit/>
          </a:bodyPr>
          <a:lstStyle/>
          <a:p>
            <a:pPr fontAlgn="ctr"/>
            <a:r>
              <a:rPr lang="en-IN" b="1" dirty="0"/>
              <a:t>Pre 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4635-1F03-2383-0693-C1E7461A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923"/>
            <a:ext cx="10018713" cy="3559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Core Programming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Oriented Programming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Familiar with web development concepts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 Visual Studio Code (preferred)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DB: SQL (MySQL or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 Git and GitHub (optional)</a:t>
            </a:r>
          </a:p>
        </p:txBody>
      </p:sp>
    </p:spTree>
    <p:extLst>
      <p:ext uri="{BB962C8B-B14F-4D97-AF65-F5344CB8AC3E}">
        <p14:creationId xmlns:p14="http://schemas.microsoft.com/office/powerpoint/2010/main" val="28633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8EF7B-470A-3A45-EECB-3E8802796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FB1-94CA-2B26-B030-6C5075C9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942"/>
            <a:ext cx="8911687" cy="1280890"/>
          </a:xfrm>
        </p:spPr>
        <p:txBody>
          <a:bodyPr>
            <a:normAutofit/>
          </a:bodyPr>
          <a:lstStyle/>
          <a:p>
            <a:pPr fontAlgn="ctr"/>
            <a:r>
              <a:rPr lang="en-US" b="1" dirty="0"/>
              <a:t>Outcome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BEC3-23AB-0EED-4E1F-A519F632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923"/>
            <a:ext cx="10018713" cy="3559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backend development skills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MVC/MVT logic building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 to work with real life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70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C608-E377-2CA9-7BC9-97A1736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0317"/>
            <a:ext cx="8911687" cy="1280890"/>
          </a:xfrm>
        </p:spPr>
        <p:txBody>
          <a:bodyPr/>
          <a:lstStyle/>
          <a:p>
            <a:r>
              <a:rPr lang="en-US" dirty="0"/>
              <a:t>Django vs Laravel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79ED8-BFA1-EDA9-AF4D-54D9E70CE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849309"/>
              </p:ext>
            </p:extLst>
          </p:nvPr>
        </p:nvGraphicFramePr>
        <p:xfrm>
          <a:off x="2406547" y="988342"/>
          <a:ext cx="9284442" cy="540262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094814">
                  <a:extLst>
                    <a:ext uri="{9D8B030D-6E8A-4147-A177-3AD203B41FA5}">
                      <a16:colId xmlns:a16="http://schemas.microsoft.com/office/drawing/2014/main" val="419159098"/>
                    </a:ext>
                  </a:extLst>
                </a:gridCol>
                <a:gridCol w="3094814">
                  <a:extLst>
                    <a:ext uri="{9D8B030D-6E8A-4147-A177-3AD203B41FA5}">
                      <a16:colId xmlns:a16="http://schemas.microsoft.com/office/drawing/2014/main" val="3232572838"/>
                    </a:ext>
                  </a:extLst>
                </a:gridCol>
                <a:gridCol w="3094814">
                  <a:extLst>
                    <a:ext uri="{9D8B030D-6E8A-4147-A177-3AD203B41FA5}">
                      <a16:colId xmlns:a16="http://schemas.microsoft.com/office/drawing/2014/main" val="949017654"/>
                    </a:ext>
                  </a:extLst>
                </a:gridCol>
              </a:tblGrid>
              <a:tr h="262636">
                <a:tc>
                  <a:txBody>
                    <a:bodyPr/>
                    <a:lstStyle/>
                    <a:p>
                      <a:r>
                        <a:rPr lang="en-IN" sz="1400"/>
                        <a:t>Feature / Aspect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Django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Laravel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176673954"/>
                  </a:ext>
                </a:extLst>
              </a:tr>
              <a:tr h="262636">
                <a:tc>
                  <a:txBody>
                    <a:bodyPr/>
                    <a:lstStyle/>
                    <a:p>
                      <a:r>
                        <a:rPr lang="en-IN" sz="1400" b="1"/>
                        <a:t>Language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Python 🐍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PHP 🐘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16534425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Architecture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MVT (Model-View-Template)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MVC (Model-View-Controller)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380617338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Performance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Slightly faster (Python advantage)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Good, but can be slower under load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374918996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Learning Curve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Easier (Python syntax)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Moderate (needs PHP basics)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505132182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 dirty="0"/>
                        <a:t>Built-in Features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More batteries-included (ORM, Admin)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Lots of built-in helpers + CLI tools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276819873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Admin Interface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Auto-generated &amp; powerful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Needs third-party packages (e.g., Voyager)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643849504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Database ORM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Django ORM (built-in)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Eloquent ORM (intuitive, fluent)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684351876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Community Support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Large (Python + Django devs)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large (PHP is older and widespread)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402482926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 dirty="0"/>
                        <a:t>Template Engine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DTL (Django Template Language)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Blade (clean, powerful)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200124405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Authentication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Built-in, extendable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Built-in, with easy role-based control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402880948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 dirty="0"/>
                        <a:t>Frontend Integration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with React, Vue, HTMX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with Vue, </a:t>
                      </a:r>
                      <a:r>
                        <a:rPr lang="en-US" sz="1400" dirty="0" err="1"/>
                        <a:t>InertiaJS</a:t>
                      </a:r>
                      <a:r>
                        <a:rPr lang="en-US" sz="1400" dirty="0"/>
                        <a:t>, Livewire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610322982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Job Market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Data-heavy roles, AI/ML-ready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CMS, enterprise sites, agencies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899170979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Ideal Use Case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Data-driven apps, dashboards, APIs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Websites, eCommerce, CMSs, ERP systems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99167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4537-6A4F-390F-D05C-74C83602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using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9BE-F5B3-0E0F-4DAD-C618CFDA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Batteries included which allows built-In security mechanism such as CSRF token, Session management, User Authentication and many more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built-in Admin Interface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ORM-Object relational mapper makes easier transactions with database</a:t>
            </a:r>
          </a:p>
          <a:p>
            <a:pPr lvl="1"/>
            <a:r>
              <a:rPr lang="en-US" dirty="0"/>
              <a:t>ORM(Object relational  mapping) Let's you interact with the database using Python objects rather than raw SQL queries.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build, develop and flexible architecture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9D18-ACE9-14CA-472F-EC6B80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5F09-E4F7-43FF-D379-B95C5F84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network applications such as blogs, social media platforms (even Instagram originally used Django as their initial backend)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for CMS and booking engines (hotels, tickets, etc…)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for mobile apps 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for inventory and CRM platforms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for enterprise applications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for creating visuals and dynamic dashboards</a:t>
            </a:r>
          </a:p>
          <a:p>
            <a:pPr lvl="0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285A-72EB-8153-DB09-4FD23ACE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757" y="624110"/>
            <a:ext cx="8911687" cy="1280890"/>
          </a:xfrm>
        </p:spPr>
        <p:txBody>
          <a:bodyPr/>
          <a:lstStyle/>
          <a:p>
            <a:r>
              <a:rPr lang="en-IN" dirty="0"/>
              <a:t>Architecture of Django</a:t>
            </a:r>
          </a:p>
        </p:txBody>
      </p:sp>
      <p:pic>
        <p:nvPicPr>
          <p:cNvPr id="2050" name="Picture 2" descr="What is Django and how does it works?">
            <a:extLst>
              <a:ext uri="{FF2B5EF4-FFF2-40B4-BE49-F238E27FC236}">
                <a16:creationId xmlns:a16="http://schemas.microsoft.com/office/drawing/2014/main" id="{93B051AC-8DD5-9832-0F60-A8F0F5A0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740157"/>
            <a:ext cx="89725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7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B9A4-F195-39AF-4405-69F83F5F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setup Django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814F-7532-CA57-6913-6EABD667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1483"/>
            <a:ext cx="8915400" cy="49652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python installed (recommended python 3.11+)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not installed then install PIP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https://www.w3schools.com/django/django_create_virtual_environment.php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Virtual environment: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virtual environment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python -m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endParaRPr lang="en-US" sz="17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Activate it: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Windows: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\Scripts\activate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macOS/Linux: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01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1158</Words>
  <Application>Microsoft Office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Monospac821 BT</vt:lpstr>
      <vt:lpstr>Times New Roman</vt:lpstr>
      <vt:lpstr>Wingdings</vt:lpstr>
      <vt:lpstr>Wingdings 3</vt:lpstr>
      <vt:lpstr>Wisp</vt:lpstr>
      <vt:lpstr>Web Development using Django</vt:lpstr>
      <vt:lpstr>What is Django?</vt:lpstr>
      <vt:lpstr>Pre requisites </vt:lpstr>
      <vt:lpstr>Outcome</vt:lpstr>
      <vt:lpstr>Django vs Laravel</vt:lpstr>
      <vt:lpstr>Features of using Django</vt:lpstr>
      <vt:lpstr>Applications</vt:lpstr>
      <vt:lpstr>Architecture of Django</vt:lpstr>
      <vt:lpstr>Let’s setup Django !</vt:lpstr>
      <vt:lpstr>Install and create project</vt:lpstr>
      <vt:lpstr>App/Module in Django  </vt:lpstr>
      <vt:lpstr>App structure example</vt:lpstr>
      <vt:lpstr>Common &amp; useful commands</vt:lpstr>
      <vt:lpstr>Let’s understand the project file structure</vt:lpstr>
      <vt:lpstr>PowerPoint Presentation</vt:lpstr>
      <vt:lpstr>PowerPoint Presentation</vt:lpstr>
      <vt:lpstr>Working of Databases</vt:lpstr>
      <vt:lpstr>Django ORM </vt:lpstr>
      <vt:lpstr>MYSQL setup with Django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macwan</dc:creator>
  <cp:lastModifiedBy>arnold macwan</cp:lastModifiedBy>
  <cp:revision>251</cp:revision>
  <dcterms:created xsi:type="dcterms:W3CDTF">2025-06-28T05:39:43Z</dcterms:created>
  <dcterms:modified xsi:type="dcterms:W3CDTF">2025-07-05T07:23:59Z</dcterms:modified>
</cp:coreProperties>
</file>