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8" r:id="rId1"/>
  </p:sldMasterIdLst>
  <p:notesMasterIdLst>
    <p:notesMasterId r:id="rId22"/>
  </p:notesMasterIdLst>
  <p:sldIdLst>
    <p:sldId id="256" r:id="rId2"/>
    <p:sldId id="258" r:id="rId3"/>
    <p:sldId id="257" r:id="rId4"/>
    <p:sldId id="265" r:id="rId5"/>
    <p:sldId id="267" r:id="rId6"/>
    <p:sldId id="259" r:id="rId7"/>
    <p:sldId id="260" r:id="rId8"/>
    <p:sldId id="261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6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5F8051-AB9C-46EC-B138-EB4356F6937B}" type="datetimeFigureOut">
              <a:rPr lang="en-IN" smtClean="0"/>
              <a:t>05-07-2025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8BA39A-0CDC-4FD6-95A2-2ABFDAD588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5688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753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748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3204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6735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18946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3681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6822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8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698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1307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09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762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938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4262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844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7768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117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  <p:sldLayoutId id="2147483672" r:id="rId4"/>
    <p:sldLayoutId id="2147483673" r:id="rId5"/>
    <p:sldLayoutId id="2147483674" r:id="rId6"/>
    <p:sldLayoutId id="2147483675" r:id="rId7"/>
    <p:sldLayoutId id="2147483676" r:id="rId8"/>
    <p:sldLayoutId id="2147483677" r:id="rId9"/>
    <p:sldLayoutId id="2147483678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mailto:official.arnold.mac.2004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ev.mysql.com/download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elcodigok.blogspot.com/2015/11/el-framework-django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django/django_create_virtual_environment.php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12A26-5244-9DD3-AF80-913A5AE4A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2736" y="1382121"/>
            <a:ext cx="8574622" cy="2616199"/>
          </a:xfrm>
        </p:spPr>
        <p:txBody>
          <a:bodyPr>
            <a:normAutofit/>
          </a:bodyPr>
          <a:lstStyle/>
          <a:p>
            <a:r>
              <a:rPr lang="en-IN" b="1" dirty="0"/>
              <a:t>Web Development using Django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CF2A4F-FFEE-EADB-8EA7-51B9C035B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2736" y="4167779"/>
            <a:ext cx="8915399" cy="1126283"/>
          </a:xfrm>
        </p:spPr>
        <p:txBody>
          <a:bodyPr>
            <a:normAutofit lnSpcReduction="10000"/>
          </a:bodyPr>
          <a:lstStyle/>
          <a:p>
            <a:r>
              <a:rPr lang="en-IN" dirty="0"/>
              <a:t>MSc(IT) SEM.: 05</a:t>
            </a:r>
          </a:p>
          <a:p>
            <a:r>
              <a:rPr lang="en-IN" dirty="0"/>
              <a:t>LJ Institute of computer applications </a:t>
            </a:r>
          </a:p>
          <a:p>
            <a:r>
              <a:rPr lang="en-IN" dirty="0"/>
              <a:t>LJ University 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4099BD-A110-7BCB-04BF-6C3CFC6DD44B}"/>
              </a:ext>
            </a:extLst>
          </p:cNvPr>
          <p:cNvSpPr txBox="1"/>
          <p:nvPr/>
        </p:nvSpPr>
        <p:spPr>
          <a:xfrm>
            <a:off x="8239431" y="6221502"/>
            <a:ext cx="3952569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r"/>
            <a:r>
              <a:rPr lang="en-IN" sz="1400" i="1" dirty="0"/>
              <a:t>Created by: Arnold Macwan</a:t>
            </a:r>
          </a:p>
          <a:p>
            <a:pPr algn="r"/>
            <a:r>
              <a:rPr lang="en-IN" sz="1400" i="1" dirty="0"/>
              <a:t>Email: </a:t>
            </a:r>
            <a:r>
              <a:rPr lang="en-IN" sz="1400" i="1" dirty="0">
                <a:hlinkClick r:id="rId2"/>
              </a:rPr>
              <a:t>official.arnold.mac.2004@gmail.com</a:t>
            </a:r>
            <a:r>
              <a:rPr lang="en-IN" sz="1400" i="1" dirty="0"/>
              <a:t> </a:t>
            </a:r>
          </a:p>
        </p:txBody>
      </p:sp>
      <p:pic>
        <p:nvPicPr>
          <p:cNvPr id="1028" name="Picture 4" descr="L J Institute Of Engineering &amp; Technology in Sarkhej,Ahmedabad - Best  Institutes For Distance Education Mechanical Engineering near me in  Ahmedabad - Justdial">
            <a:extLst>
              <a:ext uri="{FF2B5EF4-FFF2-40B4-BE49-F238E27FC236}">
                <a16:creationId xmlns:a16="http://schemas.microsoft.com/office/drawing/2014/main" id="{90B9A7E9-56EB-0583-F84A-E26C27700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042" y="0"/>
            <a:ext cx="3100979" cy="823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3678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A345F-063A-C13E-CD20-139490789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and create project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B9F7E-F080-12A8-D11A-51259E4545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Monospac821 BT" panose="020B0609020202020204" pitchFamily="49" charset="0"/>
              </a:rPr>
              <a:t>Install Django</a:t>
            </a:r>
          </a:p>
          <a:p>
            <a:r>
              <a:rPr lang="en-US" dirty="0">
                <a:latin typeface="Monospac821 BT" panose="020B0609020202020204" pitchFamily="49" charset="0"/>
              </a:rPr>
              <a:t>&gt; (</a:t>
            </a:r>
            <a:r>
              <a:rPr lang="en-US" dirty="0" err="1">
                <a:latin typeface="Monospac821 BT" panose="020B0609020202020204" pitchFamily="49" charset="0"/>
              </a:rPr>
              <a:t>myworld</a:t>
            </a:r>
            <a:r>
              <a:rPr lang="en-US" dirty="0">
                <a:latin typeface="Monospac821 BT" panose="020B0609020202020204" pitchFamily="49" charset="0"/>
              </a:rPr>
              <a:t>) ... $ </a:t>
            </a:r>
            <a:r>
              <a:rPr lang="en-US" i="1" u="sng" dirty="0">
                <a:latin typeface="Monospac821 BT" panose="020B0609020202020204" pitchFamily="49" charset="0"/>
              </a:rPr>
              <a:t>python -m pip install Django</a:t>
            </a:r>
          </a:p>
          <a:p>
            <a:r>
              <a:rPr lang="en-IN" dirty="0">
                <a:latin typeface="Monospac821 BT" panose="020B0609020202020204" pitchFamily="49" charset="0"/>
              </a:rPr>
              <a:t>Check installation</a:t>
            </a:r>
          </a:p>
          <a:p>
            <a:r>
              <a:rPr lang="en-IN" dirty="0">
                <a:latin typeface="Monospac821 BT" panose="020B0609020202020204" pitchFamily="49" charset="0"/>
              </a:rPr>
              <a:t>&gt; </a:t>
            </a:r>
            <a:r>
              <a:rPr lang="en-US" dirty="0">
                <a:latin typeface="Monospac821 BT" panose="020B0609020202020204" pitchFamily="49" charset="0"/>
              </a:rPr>
              <a:t>(</a:t>
            </a:r>
            <a:r>
              <a:rPr lang="en-US" dirty="0" err="1">
                <a:latin typeface="Monospac821 BT" panose="020B0609020202020204" pitchFamily="49" charset="0"/>
              </a:rPr>
              <a:t>myworld</a:t>
            </a:r>
            <a:r>
              <a:rPr lang="en-US" dirty="0">
                <a:latin typeface="Monospac821 BT" panose="020B0609020202020204" pitchFamily="49" charset="0"/>
              </a:rPr>
              <a:t>)… $ </a:t>
            </a:r>
            <a:r>
              <a:rPr lang="en-US" i="1" u="sng" dirty="0" err="1">
                <a:latin typeface="Monospac821 BT" panose="020B0609020202020204" pitchFamily="49" charset="0"/>
              </a:rPr>
              <a:t>django</a:t>
            </a:r>
            <a:r>
              <a:rPr lang="en-US" i="1" u="sng" dirty="0">
                <a:latin typeface="Monospac821 BT" panose="020B0609020202020204" pitchFamily="49" charset="0"/>
              </a:rPr>
              <a:t>-admin --version</a:t>
            </a:r>
          </a:p>
          <a:p>
            <a:r>
              <a:rPr lang="en-IN" dirty="0">
                <a:latin typeface="Monospac821 BT" panose="020B0609020202020204" pitchFamily="49" charset="0"/>
              </a:rPr>
              <a:t>Create project using CLI </a:t>
            </a:r>
          </a:p>
          <a:p>
            <a:r>
              <a:rPr lang="en-IN" dirty="0">
                <a:latin typeface="Monospac821 BT" panose="020B0609020202020204" pitchFamily="49" charset="0"/>
              </a:rPr>
              <a:t>&gt; </a:t>
            </a:r>
            <a:r>
              <a:rPr lang="en-US" dirty="0" err="1">
                <a:latin typeface="Monospac821 BT" panose="020B0609020202020204" pitchFamily="49" charset="0"/>
              </a:rPr>
              <a:t>django</a:t>
            </a:r>
            <a:r>
              <a:rPr lang="en-US" dirty="0">
                <a:latin typeface="Monospac821 BT" panose="020B0609020202020204" pitchFamily="49" charset="0"/>
              </a:rPr>
              <a:t>-admin </a:t>
            </a:r>
            <a:r>
              <a:rPr lang="en-US" dirty="0" err="1">
                <a:latin typeface="Monospac821 BT" panose="020B0609020202020204" pitchFamily="49" charset="0"/>
              </a:rPr>
              <a:t>startproject</a:t>
            </a:r>
            <a:r>
              <a:rPr lang="en-US" dirty="0">
                <a:latin typeface="Monospac821 BT" panose="020B0609020202020204" pitchFamily="49" charset="0"/>
              </a:rPr>
              <a:t> &lt;</a:t>
            </a:r>
            <a:r>
              <a:rPr lang="en-US" dirty="0" err="1">
                <a:latin typeface="Monospac821 BT" panose="020B0609020202020204" pitchFamily="49" charset="0"/>
              </a:rPr>
              <a:t>project_name</a:t>
            </a:r>
            <a:r>
              <a:rPr lang="en-US" dirty="0">
                <a:latin typeface="Monospac821 BT" panose="020B0609020202020204" pitchFamily="49" charset="0"/>
              </a:rPr>
              <a:t>&gt;</a:t>
            </a:r>
          </a:p>
          <a:p>
            <a:r>
              <a:rPr lang="en-US" dirty="0">
                <a:latin typeface="Monospac821 BT" panose="020B0609020202020204" pitchFamily="49" charset="0"/>
              </a:rPr>
              <a:t>Start project </a:t>
            </a:r>
          </a:p>
          <a:p>
            <a:r>
              <a:rPr lang="en-US" dirty="0">
                <a:latin typeface="Monospac821 BT" panose="020B0609020202020204" pitchFamily="49" charset="0"/>
              </a:rPr>
              <a:t>&gt; </a:t>
            </a:r>
            <a:r>
              <a:rPr lang="en-US" dirty="0" err="1">
                <a:latin typeface="Monospac821 BT" panose="020B0609020202020204" pitchFamily="49" charset="0"/>
              </a:rPr>
              <a:t>py</a:t>
            </a:r>
            <a:r>
              <a:rPr lang="en-US" dirty="0">
                <a:latin typeface="Monospac821 BT" panose="020B0609020202020204" pitchFamily="49" charset="0"/>
              </a:rPr>
              <a:t> manage.py </a:t>
            </a:r>
            <a:r>
              <a:rPr lang="en-US" dirty="0" err="1">
                <a:latin typeface="Monospac821 BT" panose="020B0609020202020204" pitchFamily="49" charset="0"/>
              </a:rPr>
              <a:t>runserver</a:t>
            </a:r>
            <a:endParaRPr lang="en-US" dirty="0">
              <a:latin typeface="Monospac821 BT" panose="020B0609020202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96727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32CF7-65BE-DD64-24BA-3309EF221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9212" y="722433"/>
            <a:ext cx="8911687" cy="1280890"/>
          </a:xfrm>
        </p:spPr>
        <p:txBody>
          <a:bodyPr/>
          <a:lstStyle/>
          <a:p>
            <a:r>
              <a:rPr lang="en-US" dirty="0"/>
              <a:t>App/Module in Django 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366C4-D60B-BE1C-448A-EEBF492FC3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5499" y="2251586"/>
            <a:ext cx="8915400" cy="2615382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Django allows modular approach to build websites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 is used by Django project 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Multiple apps could be built inside a single Django project</a:t>
            </a: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Apps or modules simplifies the complex structure and organizes large file systems used by Django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Provides reusability and makes scalable system design</a:t>
            </a:r>
          </a:p>
        </p:txBody>
      </p:sp>
    </p:spTree>
    <p:extLst>
      <p:ext uri="{BB962C8B-B14F-4D97-AF65-F5344CB8AC3E}">
        <p14:creationId xmlns:p14="http://schemas.microsoft.com/office/powerpoint/2010/main" val="4221795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5AF11-B163-0AA0-16D1-6FA071305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 structure example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7C3299-52B7-3E8C-44FB-576F879C3ED8}"/>
              </a:ext>
            </a:extLst>
          </p:cNvPr>
          <p:cNvSpPr txBox="1"/>
          <p:nvPr/>
        </p:nvSpPr>
        <p:spPr>
          <a:xfrm>
            <a:off x="2455247" y="2263572"/>
            <a:ext cx="746550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 err="1"/>
              <a:t>mysite</a:t>
            </a:r>
            <a:r>
              <a:rPr lang="en-IN" dirty="0"/>
              <a:t>/</a:t>
            </a:r>
          </a:p>
          <a:p>
            <a:r>
              <a:rPr lang="en-IN" dirty="0"/>
              <a:t>├── manage.py</a:t>
            </a:r>
          </a:p>
          <a:p>
            <a:r>
              <a:rPr lang="en-IN" dirty="0"/>
              <a:t>├── </a:t>
            </a:r>
            <a:r>
              <a:rPr lang="en-IN" dirty="0" err="1"/>
              <a:t>mysite</a:t>
            </a:r>
            <a:r>
              <a:rPr lang="en-IN" dirty="0"/>
              <a:t>/          ← Project folder</a:t>
            </a:r>
          </a:p>
          <a:p>
            <a:r>
              <a:rPr lang="en-IN" dirty="0"/>
              <a:t>│   ├── settings.py</a:t>
            </a:r>
          </a:p>
          <a:p>
            <a:r>
              <a:rPr lang="en-IN" dirty="0"/>
              <a:t>│   ├── urls.py</a:t>
            </a:r>
          </a:p>
          <a:p>
            <a:r>
              <a:rPr lang="en-IN" dirty="0"/>
              <a:t>│   └── ...</a:t>
            </a:r>
          </a:p>
          <a:p>
            <a:r>
              <a:rPr lang="en-IN" dirty="0"/>
              <a:t>├── Amazon/            ← App #1</a:t>
            </a:r>
          </a:p>
          <a:p>
            <a:r>
              <a:rPr lang="en-IN" dirty="0"/>
              <a:t>│   ├── models.py</a:t>
            </a:r>
          </a:p>
          <a:p>
            <a:r>
              <a:rPr lang="en-IN" dirty="0"/>
              <a:t>│   ├── views.py</a:t>
            </a:r>
          </a:p>
          <a:p>
            <a:r>
              <a:rPr lang="en-IN" dirty="0"/>
              <a:t>│   └── ...</a:t>
            </a:r>
          </a:p>
          <a:p>
            <a:r>
              <a:rPr lang="en-IN" dirty="0"/>
              <a:t>├── </a:t>
            </a:r>
            <a:r>
              <a:rPr lang="en-IN" dirty="0" err="1"/>
              <a:t>Meesho</a:t>
            </a:r>
            <a:r>
              <a:rPr lang="en-IN" dirty="0"/>
              <a:t>/           ← App #2</a:t>
            </a:r>
          </a:p>
          <a:p>
            <a:r>
              <a:rPr lang="en-IN" dirty="0"/>
              <a:t>│   ├── models.py</a:t>
            </a:r>
          </a:p>
          <a:p>
            <a:r>
              <a:rPr lang="en-IN" dirty="0"/>
              <a:t>│   ├── views.py</a:t>
            </a:r>
          </a:p>
          <a:p>
            <a:r>
              <a:rPr lang="en-IN" dirty="0"/>
              <a:t>│   └── ...</a:t>
            </a:r>
          </a:p>
        </p:txBody>
      </p:sp>
      <p:pic>
        <p:nvPicPr>
          <p:cNvPr id="4098" name="Picture 2" descr="Generated image">
            <a:extLst>
              <a:ext uri="{FF2B5EF4-FFF2-40B4-BE49-F238E27FC236}">
                <a16:creationId xmlns:a16="http://schemas.microsoft.com/office/drawing/2014/main" id="{CE07CC03-8DCE-9080-B1BA-95EC5226D5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5530" y="1905000"/>
            <a:ext cx="4127090" cy="4127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7408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35A08-F60D-9272-C2E9-DC68AFCB2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&amp; useful commands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B2DB41-37FB-BEF1-F23A-AA4C1C430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582994"/>
            <a:ext cx="8915400" cy="432822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Create app </a:t>
            </a:r>
          </a:p>
          <a:p>
            <a:r>
              <a:rPr lang="en-IN" dirty="0"/>
              <a:t>&gt; </a:t>
            </a:r>
            <a:r>
              <a:rPr lang="en-IN" i="1" u="sng" dirty="0"/>
              <a:t>python manage.py </a:t>
            </a:r>
            <a:r>
              <a:rPr lang="en-IN" i="1" u="sng" dirty="0" err="1"/>
              <a:t>startapp</a:t>
            </a:r>
            <a:r>
              <a:rPr lang="en-IN" i="1" u="sng" dirty="0"/>
              <a:t> &lt;</a:t>
            </a:r>
            <a:r>
              <a:rPr lang="en-IN" i="1" u="sng" dirty="0" err="1"/>
              <a:t>appName</a:t>
            </a:r>
            <a:r>
              <a:rPr lang="en-IN" i="1" u="sng" dirty="0"/>
              <a:t>&gt; </a:t>
            </a:r>
            <a:r>
              <a:rPr lang="en-IN" dirty="0"/>
              <a:t>      </a:t>
            </a:r>
            <a:endParaRPr lang="en-IN" i="1" u="sng" dirty="0"/>
          </a:p>
          <a:p>
            <a:r>
              <a:rPr lang="en-IN" dirty="0"/>
              <a:t>Create project </a:t>
            </a:r>
          </a:p>
          <a:p>
            <a:r>
              <a:rPr lang="en-IN" dirty="0"/>
              <a:t>&gt; </a:t>
            </a:r>
            <a:r>
              <a:rPr lang="en-IN" i="1" u="sng" dirty="0"/>
              <a:t>Django-admin </a:t>
            </a:r>
            <a:r>
              <a:rPr lang="en-IN" i="1" u="sng" dirty="0" err="1"/>
              <a:t>startproject</a:t>
            </a:r>
            <a:r>
              <a:rPr lang="en-IN" i="1" u="sng" dirty="0"/>
              <a:t> &lt;</a:t>
            </a:r>
            <a:r>
              <a:rPr lang="en-IN" i="1" u="sng" dirty="0" err="1"/>
              <a:t>projectname</a:t>
            </a:r>
            <a:r>
              <a:rPr lang="en-IN" i="1" u="sng" dirty="0"/>
              <a:t>&gt;</a:t>
            </a:r>
          </a:p>
          <a:p>
            <a:r>
              <a:rPr lang="en-IN" dirty="0"/>
              <a:t>Run server </a:t>
            </a:r>
          </a:p>
          <a:p>
            <a:r>
              <a:rPr lang="en-IN" dirty="0"/>
              <a:t>&gt; </a:t>
            </a:r>
            <a:r>
              <a:rPr lang="en-IN" i="1" u="sng" dirty="0" err="1"/>
              <a:t>py</a:t>
            </a:r>
            <a:r>
              <a:rPr lang="en-IN" i="1" u="sng" dirty="0"/>
              <a:t> manage.py </a:t>
            </a:r>
            <a:r>
              <a:rPr lang="en-IN" i="1" u="sng" dirty="0" err="1"/>
              <a:t>runserver</a:t>
            </a:r>
            <a:endParaRPr lang="en-IN" i="1" u="sng" dirty="0"/>
          </a:p>
          <a:p>
            <a:r>
              <a:rPr lang="en-IN" dirty="0"/>
              <a:t>Migrate database</a:t>
            </a:r>
          </a:p>
          <a:p>
            <a:r>
              <a:rPr lang="en-IN" dirty="0"/>
              <a:t>&gt; </a:t>
            </a:r>
            <a:r>
              <a:rPr lang="en-IN" i="1" u="sng" dirty="0" err="1"/>
              <a:t>py</a:t>
            </a:r>
            <a:r>
              <a:rPr lang="en-IN" i="1" u="sng" dirty="0"/>
              <a:t> manage.py migrate</a:t>
            </a:r>
          </a:p>
          <a:p>
            <a:r>
              <a:rPr lang="en-IN" dirty="0"/>
              <a:t>&gt; </a:t>
            </a:r>
            <a:r>
              <a:rPr lang="en-IN" i="1" u="sng" dirty="0" err="1"/>
              <a:t>py</a:t>
            </a:r>
            <a:r>
              <a:rPr lang="en-IN" i="1" u="sng" dirty="0"/>
              <a:t> manage.py </a:t>
            </a:r>
            <a:r>
              <a:rPr lang="en-IN" i="1" u="sng" dirty="0" err="1"/>
              <a:t>makemigrations</a:t>
            </a:r>
            <a:endParaRPr lang="en-IN" i="1" u="sng" dirty="0"/>
          </a:p>
          <a:p>
            <a:r>
              <a:rPr lang="en-IN" dirty="0"/>
              <a:t>Install third party packages</a:t>
            </a:r>
          </a:p>
          <a:p>
            <a:r>
              <a:rPr lang="en-IN" dirty="0"/>
              <a:t>&gt; </a:t>
            </a:r>
            <a:r>
              <a:rPr lang="en-IN" i="1" u="sng" dirty="0"/>
              <a:t>pip install &lt;</a:t>
            </a:r>
            <a:r>
              <a:rPr lang="en-IN" i="1" u="sng" dirty="0" err="1"/>
              <a:t>pkgname</a:t>
            </a:r>
            <a:r>
              <a:rPr lang="en-IN" i="1" u="sng" dirty="0"/>
              <a:t>&gt;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625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65F38-91C4-03D6-B1D1-01AF88500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understand the project file structure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CC41E-9B49-EDC1-9070-D22F181EE1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1392" y="2133600"/>
            <a:ext cx="8915400" cy="3777622"/>
          </a:xfrm>
        </p:spPr>
        <p:txBody>
          <a:bodyPr>
            <a:noAutofit/>
          </a:bodyPr>
          <a:lstStyle/>
          <a:p>
            <a:r>
              <a:rPr lang="en-IN" sz="1400" dirty="0" err="1"/>
              <a:t>myproject</a:t>
            </a:r>
            <a:r>
              <a:rPr lang="en-IN" sz="1400" dirty="0"/>
              <a:t>/</a:t>
            </a:r>
          </a:p>
          <a:p>
            <a:r>
              <a:rPr lang="en-IN" sz="1400" dirty="0"/>
              <a:t>├── manage.py</a:t>
            </a:r>
          </a:p>
          <a:p>
            <a:r>
              <a:rPr lang="en-IN" sz="1400" dirty="0"/>
              <a:t>├── </a:t>
            </a:r>
            <a:r>
              <a:rPr lang="en-IN" sz="1400" dirty="0" err="1"/>
              <a:t>myproject</a:t>
            </a:r>
            <a:r>
              <a:rPr lang="en-IN" sz="1400" dirty="0"/>
              <a:t>/</a:t>
            </a:r>
          </a:p>
          <a:p>
            <a:r>
              <a:rPr lang="en-IN" sz="1400" dirty="0"/>
              <a:t>│   ├── __init__.py</a:t>
            </a:r>
          </a:p>
          <a:p>
            <a:r>
              <a:rPr lang="en-IN" sz="1400" dirty="0"/>
              <a:t>│   ├── settings.py</a:t>
            </a:r>
          </a:p>
          <a:p>
            <a:r>
              <a:rPr lang="en-IN" sz="1400" dirty="0"/>
              <a:t>│   ├── urls.py</a:t>
            </a:r>
          </a:p>
          <a:p>
            <a:r>
              <a:rPr lang="en-IN" sz="1400" dirty="0"/>
              <a:t>│   └── wsgi.py</a:t>
            </a:r>
          </a:p>
          <a:p>
            <a:r>
              <a:rPr lang="en-IN" sz="1400" dirty="0"/>
              <a:t>└── </a:t>
            </a:r>
            <a:r>
              <a:rPr lang="en-IN" sz="1400" dirty="0" err="1"/>
              <a:t>myapp</a:t>
            </a:r>
            <a:r>
              <a:rPr lang="en-IN" sz="1400" dirty="0"/>
              <a:t>/</a:t>
            </a:r>
          </a:p>
          <a:p>
            <a:r>
              <a:rPr lang="en-IN" sz="1400" dirty="0"/>
              <a:t>    ├── admin.py</a:t>
            </a:r>
          </a:p>
          <a:p>
            <a:r>
              <a:rPr lang="en-IN" sz="1400" dirty="0"/>
              <a:t>    ├── models.py</a:t>
            </a:r>
          </a:p>
          <a:p>
            <a:r>
              <a:rPr lang="en-IN" sz="1400" dirty="0"/>
              <a:t>    ├── views.py</a:t>
            </a:r>
          </a:p>
          <a:p>
            <a:r>
              <a:rPr lang="en-IN" sz="1400" dirty="0"/>
              <a:t>    ├── urls.py</a:t>
            </a:r>
          </a:p>
          <a:p>
            <a:r>
              <a:rPr lang="en-IN" sz="1400" dirty="0"/>
              <a:t>    └── templates/</a:t>
            </a: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715044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99DB4-25C2-0087-BCF6-92612F140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0" y="304799"/>
            <a:ext cx="10258732" cy="6420465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myproject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(Root Folder)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This is your main project folder (same name as your project). It contains “manage.py”, a	command-line 	utility for managing your project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runserver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migrations, etc.)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myproject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7C44DAC-675F-8F8D-2C26-B473C0C8CB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461901"/>
              </p:ext>
            </p:extLst>
          </p:nvPr>
        </p:nvGraphicFramePr>
        <p:xfrm>
          <a:off x="1969781" y="2380389"/>
          <a:ext cx="8915400" cy="2926080"/>
        </p:xfrm>
        <a:graphic>
          <a:graphicData uri="http://schemas.openxmlformats.org/drawingml/2006/table">
            <a:tbl>
              <a:tblPr/>
              <a:tblGrid>
                <a:gridCol w="4457700">
                  <a:extLst>
                    <a:ext uri="{9D8B030D-6E8A-4147-A177-3AD203B41FA5}">
                      <a16:colId xmlns:a16="http://schemas.microsoft.com/office/drawing/2014/main" val="3093705935"/>
                    </a:ext>
                  </a:extLst>
                </a:gridCol>
                <a:gridCol w="4457700">
                  <a:extLst>
                    <a:ext uri="{9D8B030D-6E8A-4147-A177-3AD203B41FA5}">
                      <a16:colId xmlns:a16="http://schemas.microsoft.com/office/drawing/2014/main" val="1626712590"/>
                    </a:ext>
                  </a:extLst>
                </a:gridCol>
              </a:tblGrid>
              <a:tr h="288700">
                <a:tc>
                  <a:txBody>
                    <a:bodyPr/>
                    <a:lstStyle/>
                    <a:p>
                      <a:r>
                        <a:rPr lang="en-IN"/>
                        <a:t>__init__.py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Marks this folder as a Python package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3076981"/>
                  </a:ext>
                </a:extLst>
              </a:tr>
              <a:tr h="505225">
                <a:tc>
                  <a:txBody>
                    <a:bodyPr/>
                    <a:lstStyle/>
                    <a:p>
                      <a:r>
                        <a:rPr lang="en-IN" dirty="0"/>
                        <a:t>settings.py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Main config file (database, apps, static files, security, etc.)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0399521"/>
                  </a:ext>
                </a:extLst>
              </a:tr>
              <a:tr h="505225">
                <a:tc>
                  <a:txBody>
                    <a:bodyPr/>
                    <a:lstStyle/>
                    <a:p>
                      <a:r>
                        <a:rPr lang="en-IN" dirty="0"/>
                        <a:t>urls.py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Root URL routing for the entire project; includes app-level urls.py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1123625"/>
                  </a:ext>
                </a:extLst>
              </a:tr>
              <a:tr h="505225">
                <a:tc>
                  <a:txBody>
                    <a:bodyPr/>
                    <a:lstStyle/>
                    <a:p>
                      <a:r>
                        <a:rPr lang="en-IN" dirty="0"/>
                        <a:t>wsgi.py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Entry point for WSGI servers (for deployment)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1100221"/>
                  </a:ext>
                </a:extLst>
              </a:tr>
              <a:tr h="505225">
                <a:tc>
                  <a:txBody>
                    <a:bodyPr/>
                    <a:lstStyle/>
                    <a:p>
                      <a:r>
                        <a:rPr lang="en-IN" i="1"/>
                        <a:t>(Optional)</a:t>
                      </a:r>
                      <a:r>
                        <a:rPr lang="en-IN"/>
                        <a:t> asgi.py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when deploying with ASGI for async support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8074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5609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357C59-352D-8247-807F-AFDB763C6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8941" y="285136"/>
            <a:ext cx="8915400" cy="377762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 app folder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CF1B4E2-2222-D7E6-44D5-C27E3FA0CC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142315"/>
              </p:ext>
            </p:extLst>
          </p:nvPr>
        </p:nvGraphicFramePr>
        <p:xfrm>
          <a:off x="2156593" y="1054264"/>
          <a:ext cx="8915400" cy="3291840"/>
        </p:xfrm>
        <a:graphic>
          <a:graphicData uri="http://schemas.openxmlformats.org/drawingml/2006/table">
            <a:tbl>
              <a:tblPr/>
              <a:tblGrid>
                <a:gridCol w="4457700">
                  <a:extLst>
                    <a:ext uri="{9D8B030D-6E8A-4147-A177-3AD203B41FA5}">
                      <a16:colId xmlns:a16="http://schemas.microsoft.com/office/drawing/2014/main" val="1068535172"/>
                    </a:ext>
                  </a:extLst>
                </a:gridCol>
                <a:gridCol w="4457700">
                  <a:extLst>
                    <a:ext uri="{9D8B030D-6E8A-4147-A177-3AD203B41FA5}">
                      <a16:colId xmlns:a16="http://schemas.microsoft.com/office/drawing/2014/main" val="162112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/>
                        <a:t>File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Purpose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53684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admin.py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Register models to Django Admin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872594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models.py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Define your database tables using Django ORM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24588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views.py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Define the logic for what to show when a URL is visited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84491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urls.py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URL patterns specific to this app (you link this from the project urls.py)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7153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/>
                        <a:t>templates/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Store HTML templates (inside templates/</a:t>
                      </a:r>
                      <a:r>
                        <a:rPr lang="en-IN" dirty="0" err="1"/>
                        <a:t>myapp</a:t>
                      </a:r>
                      <a:r>
                        <a:rPr lang="en-IN" dirty="0"/>
                        <a:t>/)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671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14271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C52D0-820A-2720-EE3B-30789AA5E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of Databases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44B9E-BDE5-BDB9-A85C-AD0E12374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used databases with Django </a:t>
            </a:r>
          </a:p>
          <a:p>
            <a:pPr lvl="1"/>
            <a:r>
              <a:rPr lang="en-US" dirty="0"/>
              <a:t>SQLite (default)</a:t>
            </a:r>
          </a:p>
          <a:p>
            <a:pPr lvl="1"/>
            <a:r>
              <a:rPr lang="en-IN" dirty="0"/>
              <a:t>MYSQL (preferred) </a:t>
            </a:r>
          </a:p>
          <a:p>
            <a:pPr lvl="1"/>
            <a:r>
              <a:rPr lang="en-IN" dirty="0" err="1"/>
              <a:t>Postgresql</a:t>
            </a:r>
            <a:r>
              <a:rPr lang="en-IN" dirty="0"/>
              <a:t> (most used)</a:t>
            </a:r>
          </a:p>
          <a:p>
            <a:pPr lvl="1"/>
            <a:r>
              <a:rPr lang="en-IN" dirty="0"/>
              <a:t>MongoDB(NoSQL – not suitable)</a:t>
            </a:r>
          </a:p>
        </p:txBody>
      </p:sp>
    </p:spTree>
    <p:extLst>
      <p:ext uri="{BB962C8B-B14F-4D97-AF65-F5344CB8AC3E}">
        <p14:creationId xmlns:p14="http://schemas.microsoft.com/office/powerpoint/2010/main" val="673792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8171C-5553-0212-4976-34E2CC1BE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Django ORM </a:t>
            </a:r>
            <a:endParaRPr lang="en-IN" dirty="0"/>
          </a:p>
        </p:txBody>
      </p:sp>
      <p:pic>
        <p:nvPicPr>
          <p:cNvPr id="7170" name="Picture 2" descr="Mastering Data Magic: Unleashing the Power of Django ORM in Your Web  Development Journey | by Mochammad Agus Yahya | Medium">
            <a:extLst>
              <a:ext uri="{FF2B5EF4-FFF2-40B4-BE49-F238E27FC236}">
                <a16:creationId xmlns:a16="http://schemas.microsoft.com/office/drawing/2014/main" id="{B65429BF-5BBC-6575-0B48-2385B084279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1974" y="4050889"/>
            <a:ext cx="5683046" cy="2411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360A5C8-1845-6EEB-80C1-F6DBEA017CCF}"/>
              </a:ext>
            </a:extLst>
          </p:cNvPr>
          <p:cNvSpPr txBox="1"/>
          <p:nvPr/>
        </p:nvSpPr>
        <p:spPr>
          <a:xfrm>
            <a:off x="2592925" y="1592949"/>
            <a:ext cx="867821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Django ORM (Object-Relational Mapper) is a core component of the Django web framework that facilitates interaction with relational databases using Python code, rather than writing raw SQL.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6721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E393E-C22D-640B-A952-118B813F1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setup with Django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BB0CC-8EAF-CF55-F9D7-56210886C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/>
              <a:t>Install MYSQL server</a:t>
            </a:r>
            <a:endParaRPr lang="en-IN" dirty="0"/>
          </a:p>
          <a:p>
            <a:pPr lvl="1"/>
            <a:r>
              <a:rPr lang="en-US" dirty="0">
                <a:hlinkClick r:id="rId2"/>
              </a:rPr>
              <a:t>https://dev.mysql.com/downloads/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Install </a:t>
            </a:r>
            <a:r>
              <a:rPr lang="en-US" dirty="0" err="1"/>
              <a:t>mysql</a:t>
            </a:r>
            <a:r>
              <a:rPr lang="en-US" dirty="0"/>
              <a:t> workbench for GUI</a:t>
            </a:r>
          </a:p>
          <a:p>
            <a:pPr lvl="1"/>
            <a:r>
              <a:rPr lang="en-US" dirty="0"/>
              <a:t>Note: remember your password for root user</a:t>
            </a:r>
          </a:p>
          <a:p>
            <a:pPr>
              <a:buFont typeface="+mj-lt"/>
              <a:buAutoNum type="arabicPeriod"/>
            </a:pPr>
            <a:r>
              <a:rPr lang="en-US" dirty="0"/>
              <a:t>Install MySQL Client for Python	</a:t>
            </a:r>
          </a:p>
          <a:p>
            <a:pPr lvl="1"/>
            <a:r>
              <a:rPr lang="en-US" dirty="0"/>
              <a:t>pip install </a:t>
            </a:r>
            <a:r>
              <a:rPr lang="en-US" dirty="0" err="1"/>
              <a:t>mysqlclient</a:t>
            </a:r>
            <a:endParaRPr lang="en-US" dirty="0"/>
          </a:p>
          <a:p>
            <a:pPr>
              <a:buFont typeface="+mj-lt"/>
              <a:buAutoNum type="arabicPeriod"/>
            </a:pPr>
            <a:r>
              <a:rPr lang="en-US" dirty="0"/>
              <a:t>Create MySQL database</a:t>
            </a:r>
          </a:p>
          <a:p>
            <a:pPr>
              <a:buFont typeface="+mj-lt"/>
              <a:buAutoNum type="arabicPeriod"/>
            </a:pPr>
            <a:r>
              <a:rPr lang="en-US" dirty="0"/>
              <a:t>Configure database in settings.py file </a:t>
            </a:r>
          </a:p>
          <a:p>
            <a:pPr>
              <a:buFont typeface="+mj-lt"/>
              <a:buAutoNum type="arabicPeriod"/>
            </a:pPr>
            <a:r>
              <a:rPr lang="en-US" dirty="0"/>
              <a:t>Run migrations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514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2961C-3D29-EE55-1890-CB318095C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Django?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A9FEA-D308-02AA-CCDE-E9B34C246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2106560"/>
            <a:ext cx="10018713" cy="3124201"/>
          </a:xfrm>
        </p:spPr>
        <p:txBody>
          <a:bodyPr>
            <a:normAutofit/>
          </a:bodyPr>
          <a:lstStyle/>
          <a:p>
            <a:pPr fontAlgn="base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2003, Django was an internal project started by Adrian Holovaty and Simon Willison.</a:t>
            </a:r>
          </a:p>
          <a:p>
            <a:pPr fontAlgn="base"/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first version of Django was released in July 2005, and the name is given Django based on the name of guitarist Django Reinhardt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high-level Python web framework allows rapid development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Provides easily maintainable and scalable websites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Allows developers to build robust, scalable, and secure web applications quickly and efficiently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Follows MVT model (model-view-template)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“Don't Repeat Yourself" (DRY) and "Convention over Configuration"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13781FC-51A8-5BC2-84F4-17C527D3D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554064" y="-45475"/>
            <a:ext cx="3637936" cy="2046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053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57B47-BCD7-0A3B-26A8-35B2985CED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3805" y="2812026"/>
            <a:ext cx="8915400" cy="855406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IN" sz="4400" dirty="0">
                <a:solidFill>
                  <a:srgbClr val="FF0000"/>
                </a:solidFill>
              </a:rPr>
              <a:t>ALL THE BEST </a:t>
            </a:r>
          </a:p>
        </p:txBody>
      </p:sp>
    </p:spTree>
    <p:extLst>
      <p:ext uri="{BB962C8B-B14F-4D97-AF65-F5344CB8AC3E}">
        <p14:creationId xmlns:p14="http://schemas.microsoft.com/office/powerpoint/2010/main" val="2375928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385FE-A881-7734-989F-09744CBB6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33942"/>
            <a:ext cx="8911687" cy="1280890"/>
          </a:xfrm>
        </p:spPr>
        <p:txBody>
          <a:bodyPr>
            <a:normAutofit/>
          </a:bodyPr>
          <a:lstStyle/>
          <a:p>
            <a:pPr fontAlgn="ctr"/>
            <a:r>
              <a:rPr lang="en-IN" b="1" dirty="0"/>
              <a:t>Pre requisites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74635-1F03-2383-0693-C1E7461A6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31923"/>
            <a:ext cx="10018713" cy="355927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Python Core Programming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DBMS fundamentals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 Oriented Programming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Familiar with web development concepts </a:t>
            </a:r>
          </a:p>
          <a:p>
            <a:pPr marL="0" indent="0">
              <a:buNone/>
            </a:pP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IDE: Visual Studio Code (preferred)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DB: SQL (MySQL or </a:t>
            </a:r>
            <a:r>
              <a:rPr lang="en-US" sz="18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Xamp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Version control: Git and GitHub (optional)</a:t>
            </a:r>
          </a:p>
        </p:txBody>
      </p:sp>
    </p:spTree>
    <p:extLst>
      <p:ext uri="{BB962C8B-B14F-4D97-AF65-F5344CB8AC3E}">
        <p14:creationId xmlns:p14="http://schemas.microsoft.com/office/powerpoint/2010/main" val="2863372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A8EF7B-470A-3A45-EECB-3E88027965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0DFB1-94CA-2B26-B030-6C5075C95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33942"/>
            <a:ext cx="8911687" cy="1280890"/>
          </a:xfrm>
        </p:spPr>
        <p:txBody>
          <a:bodyPr>
            <a:normAutofit/>
          </a:bodyPr>
          <a:lstStyle/>
          <a:p>
            <a:pPr fontAlgn="ctr"/>
            <a:r>
              <a:rPr lang="en-US" b="1" dirty="0"/>
              <a:t>Outcome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40BEC3-23AB-0EED-4E1F-A519F632E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231923"/>
            <a:ext cx="10018713" cy="355927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Strong backend development skills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MVC/MVT logic building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Able to work with real life applications</a:t>
            </a:r>
          </a:p>
        </p:txBody>
      </p:sp>
    </p:spTree>
    <p:extLst>
      <p:ext uri="{BB962C8B-B14F-4D97-AF65-F5344CB8AC3E}">
        <p14:creationId xmlns:p14="http://schemas.microsoft.com/office/powerpoint/2010/main" val="39700113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A0C608-E377-2CA9-7BC9-97A173652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260317"/>
            <a:ext cx="8911687" cy="1280890"/>
          </a:xfrm>
        </p:spPr>
        <p:txBody>
          <a:bodyPr/>
          <a:lstStyle/>
          <a:p>
            <a:r>
              <a:rPr lang="en-US" dirty="0"/>
              <a:t>Django vs Laravel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AB79ED8-BFA1-EDA9-AF4D-54D9E70CEA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15849309"/>
              </p:ext>
            </p:extLst>
          </p:nvPr>
        </p:nvGraphicFramePr>
        <p:xfrm>
          <a:off x="2406547" y="988342"/>
          <a:ext cx="9284442" cy="5402624"/>
        </p:xfrm>
        <a:graphic>
          <a:graphicData uri="http://schemas.openxmlformats.org/drawingml/2006/table">
            <a:tbl>
              <a:tblPr>
                <a:tableStyleId>{8EC20E35-A176-4012-BC5E-935CFFF8708E}</a:tableStyleId>
              </a:tblPr>
              <a:tblGrid>
                <a:gridCol w="3094814">
                  <a:extLst>
                    <a:ext uri="{9D8B030D-6E8A-4147-A177-3AD203B41FA5}">
                      <a16:colId xmlns:a16="http://schemas.microsoft.com/office/drawing/2014/main" val="419159098"/>
                    </a:ext>
                  </a:extLst>
                </a:gridCol>
                <a:gridCol w="3094814">
                  <a:extLst>
                    <a:ext uri="{9D8B030D-6E8A-4147-A177-3AD203B41FA5}">
                      <a16:colId xmlns:a16="http://schemas.microsoft.com/office/drawing/2014/main" val="3232572838"/>
                    </a:ext>
                  </a:extLst>
                </a:gridCol>
                <a:gridCol w="3094814">
                  <a:extLst>
                    <a:ext uri="{9D8B030D-6E8A-4147-A177-3AD203B41FA5}">
                      <a16:colId xmlns:a16="http://schemas.microsoft.com/office/drawing/2014/main" val="949017654"/>
                    </a:ext>
                  </a:extLst>
                </a:gridCol>
              </a:tblGrid>
              <a:tr h="262636">
                <a:tc>
                  <a:txBody>
                    <a:bodyPr/>
                    <a:lstStyle/>
                    <a:p>
                      <a:r>
                        <a:rPr lang="en-IN" sz="1400"/>
                        <a:t>Feature / Aspect</a:t>
                      </a:r>
                      <a:endParaRPr lang="en-IN" sz="14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63" marR="34663" marT="17331" marB="17331" anchor="ctr"/>
                </a:tc>
                <a:tc>
                  <a:txBody>
                    <a:bodyPr/>
                    <a:lstStyle/>
                    <a:p>
                      <a:r>
                        <a:rPr lang="en-IN" sz="1400" b="1"/>
                        <a:t>Django</a:t>
                      </a:r>
                      <a:endParaRPr lang="en-IN" sz="14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63" marR="34663" marT="17331" marB="17331" anchor="ctr"/>
                </a:tc>
                <a:tc>
                  <a:txBody>
                    <a:bodyPr/>
                    <a:lstStyle/>
                    <a:p>
                      <a:r>
                        <a:rPr lang="en-IN" sz="1400" b="1"/>
                        <a:t>Laravel</a:t>
                      </a:r>
                      <a:endParaRPr lang="en-IN" sz="14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63" marR="34663" marT="17331" marB="17331" anchor="ctr"/>
                </a:tc>
                <a:extLst>
                  <a:ext uri="{0D108BD9-81ED-4DB2-BD59-A6C34878D82A}">
                    <a16:rowId xmlns:a16="http://schemas.microsoft.com/office/drawing/2014/main" val="2176673954"/>
                  </a:ext>
                </a:extLst>
              </a:tr>
              <a:tr h="262636">
                <a:tc>
                  <a:txBody>
                    <a:bodyPr/>
                    <a:lstStyle/>
                    <a:p>
                      <a:r>
                        <a:rPr lang="en-IN" sz="1400" b="1"/>
                        <a:t>Language</a:t>
                      </a:r>
                      <a:endParaRPr lang="en-IN" sz="14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63" marR="34663" marT="17331" marB="17331"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Python 🐍</a:t>
                      </a:r>
                      <a:endParaRPr lang="en-IN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63" marR="34663" marT="17331" marB="17331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PHP 🐘</a:t>
                      </a:r>
                      <a:endParaRPr lang="en-IN" sz="14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63" marR="34663" marT="17331" marB="17331" anchor="ctr"/>
                </a:tc>
                <a:extLst>
                  <a:ext uri="{0D108BD9-81ED-4DB2-BD59-A6C34878D82A}">
                    <a16:rowId xmlns:a16="http://schemas.microsoft.com/office/drawing/2014/main" val="316534425"/>
                  </a:ext>
                </a:extLst>
              </a:tr>
              <a:tr h="324324">
                <a:tc>
                  <a:txBody>
                    <a:bodyPr/>
                    <a:lstStyle/>
                    <a:p>
                      <a:r>
                        <a:rPr lang="en-IN" sz="1400" b="1"/>
                        <a:t>Architecture</a:t>
                      </a:r>
                      <a:endParaRPr lang="en-IN" sz="14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63" marR="34663" marT="17331" marB="17331"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MVT (Model-View-Template)</a:t>
                      </a:r>
                      <a:endParaRPr lang="en-IN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63" marR="34663" marT="17331" marB="17331"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MVC (Model-View-Controller)</a:t>
                      </a:r>
                      <a:endParaRPr lang="en-IN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63" marR="34663" marT="17331" marB="17331" anchor="ctr"/>
                </a:tc>
                <a:extLst>
                  <a:ext uri="{0D108BD9-81ED-4DB2-BD59-A6C34878D82A}">
                    <a16:rowId xmlns:a16="http://schemas.microsoft.com/office/drawing/2014/main" val="1380617338"/>
                  </a:ext>
                </a:extLst>
              </a:tr>
              <a:tr h="488568">
                <a:tc>
                  <a:txBody>
                    <a:bodyPr/>
                    <a:lstStyle/>
                    <a:p>
                      <a:r>
                        <a:rPr lang="en-IN" sz="1400" b="1"/>
                        <a:t>Performance</a:t>
                      </a:r>
                      <a:endParaRPr lang="en-IN" sz="14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63" marR="34663" marT="17331" marB="17331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Slightly faster (Python advantage)</a:t>
                      </a:r>
                      <a:endParaRPr lang="en-IN" sz="14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63" marR="34663" marT="17331" marB="17331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Good, but can be slower under load</a:t>
                      </a:r>
                      <a:endParaRPr lang="en-US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63" marR="34663" marT="17331" marB="17331" anchor="ctr"/>
                </a:tc>
                <a:extLst>
                  <a:ext uri="{0D108BD9-81ED-4DB2-BD59-A6C34878D82A}">
                    <a16:rowId xmlns:a16="http://schemas.microsoft.com/office/drawing/2014/main" val="3374918996"/>
                  </a:ext>
                </a:extLst>
              </a:tr>
              <a:tr h="324324">
                <a:tc>
                  <a:txBody>
                    <a:bodyPr/>
                    <a:lstStyle/>
                    <a:p>
                      <a:r>
                        <a:rPr lang="en-IN" sz="1400" b="1"/>
                        <a:t>Learning Curve</a:t>
                      </a:r>
                      <a:endParaRPr lang="en-IN" sz="14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63" marR="34663" marT="17331" marB="17331"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Easier (Python syntax)</a:t>
                      </a:r>
                      <a:endParaRPr lang="en-IN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63" marR="34663" marT="17331" marB="17331"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Moderate (needs PHP basics)</a:t>
                      </a:r>
                      <a:endParaRPr lang="en-IN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63" marR="34663" marT="17331" marB="17331" anchor="ctr"/>
                </a:tc>
                <a:extLst>
                  <a:ext uri="{0D108BD9-81ED-4DB2-BD59-A6C34878D82A}">
                    <a16:rowId xmlns:a16="http://schemas.microsoft.com/office/drawing/2014/main" val="3505132182"/>
                  </a:ext>
                </a:extLst>
              </a:tr>
              <a:tr h="488568">
                <a:tc>
                  <a:txBody>
                    <a:bodyPr/>
                    <a:lstStyle/>
                    <a:p>
                      <a:r>
                        <a:rPr lang="en-IN" sz="1400" b="1" dirty="0"/>
                        <a:t>Built-in Features</a:t>
                      </a:r>
                      <a:endParaRPr lang="en-IN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63" marR="34663" marT="17331" marB="17331"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More batteries-included (ORM, Admin)</a:t>
                      </a:r>
                      <a:endParaRPr lang="en-IN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63" marR="34663" marT="17331" marB="17331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Lots of built-in helpers + CLI tools</a:t>
                      </a:r>
                      <a:endParaRPr lang="en-US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63" marR="34663" marT="17331" marB="17331" anchor="ctr"/>
                </a:tc>
                <a:extLst>
                  <a:ext uri="{0D108BD9-81ED-4DB2-BD59-A6C34878D82A}">
                    <a16:rowId xmlns:a16="http://schemas.microsoft.com/office/drawing/2014/main" val="2276819873"/>
                  </a:ext>
                </a:extLst>
              </a:tr>
              <a:tr h="488568">
                <a:tc>
                  <a:txBody>
                    <a:bodyPr/>
                    <a:lstStyle/>
                    <a:p>
                      <a:r>
                        <a:rPr lang="en-IN" sz="1400" b="1"/>
                        <a:t>Admin Interface</a:t>
                      </a:r>
                      <a:endParaRPr lang="en-IN" sz="14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63" marR="34663" marT="17331" marB="17331"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Auto-generated &amp; powerful</a:t>
                      </a:r>
                      <a:endParaRPr lang="en-IN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63" marR="34663" marT="17331" marB="17331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Needs third-party packages (e.g., Voyager)</a:t>
                      </a:r>
                      <a:endParaRPr lang="en-US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63" marR="34663" marT="17331" marB="17331" anchor="ctr"/>
                </a:tc>
                <a:extLst>
                  <a:ext uri="{0D108BD9-81ED-4DB2-BD59-A6C34878D82A}">
                    <a16:rowId xmlns:a16="http://schemas.microsoft.com/office/drawing/2014/main" val="643849504"/>
                  </a:ext>
                </a:extLst>
              </a:tr>
              <a:tr h="324324">
                <a:tc>
                  <a:txBody>
                    <a:bodyPr/>
                    <a:lstStyle/>
                    <a:p>
                      <a:r>
                        <a:rPr lang="en-IN" sz="1400" b="1"/>
                        <a:t>Database ORM</a:t>
                      </a:r>
                      <a:endParaRPr lang="en-IN" sz="14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63" marR="34663" marT="17331" marB="17331"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Django ORM (built-in)</a:t>
                      </a:r>
                      <a:endParaRPr lang="en-IN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63" marR="34663" marT="17331" marB="17331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Eloquent ORM (intuitive, fluent)</a:t>
                      </a:r>
                      <a:endParaRPr lang="en-IN" sz="14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63" marR="34663" marT="17331" marB="17331" anchor="ctr"/>
                </a:tc>
                <a:extLst>
                  <a:ext uri="{0D108BD9-81ED-4DB2-BD59-A6C34878D82A}">
                    <a16:rowId xmlns:a16="http://schemas.microsoft.com/office/drawing/2014/main" val="2684351876"/>
                  </a:ext>
                </a:extLst>
              </a:tr>
              <a:tr h="488568">
                <a:tc>
                  <a:txBody>
                    <a:bodyPr/>
                    <a:lstStyle/>
                    <a:p>
                      <a:r>
                        <a:rPr lang="en-IN" sz="1400" b="1"/>
                        <a:t>Community Support</a:t>
                      </a:r>
                      <a:endParaRPr lang="en-IN" sz="14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63" marR="34663" marT="17331" marB="17331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Large (Python + Django devs)</a:t>
                      </a:r>
                      <a:endParaRPr lang="en-IN" sz="14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63" marR="34663" marT="17331" marB="17331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Very large (PHP is older and widespread)</a:t>
                      </a:r>
                      <a:endParaRPr lang="en-US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63" marR="34663" marT="17331" marB="17331" anchor="ctr"/>
                </a:tc>
                <a:extLst>
                  <a:ext uri="{0D108BD9-81ED-4DB2-BD59-A6C34878D82A}">
                    <a16:rowId xmlns:a16="http://schemas.microsoft.com/office/drawing/2014/main" val="2402482926"/>
                  </a:ext>
                </a:extLst>
              </a:tr>
              <a:tr h="324324">
                <a:tc>
                  <a:txBody>
                    <a:bodyPr/>
                    <a:lstStyle/>
                    <a:p>
                      <a:r>
                        <a:rPr lang="en-IN" sz="1400" b="1" dirty="0"/>
                        <a:t>Template Engine</a:t>
                      </a:r>
                      <a:endParaRPr lang="en-IN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63" marR="34663" marT="17331" marB="17331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DTL (Django Template Language)</a:t>
                      </a:r>
                      <a:endParaRPr lang="en-IN" sz="14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63" marR="34663" marT="17331" marB="17331" anchor="ctr"/>
                </a:tc>
                <a:tc>
                  <a:txBody>
                    <a:bodyPr/>
                    <a:lstStyle/>
                    <a:p>
                      <a:r>
                        <a:rPr lang="en-IN" sz="1400"/>
                        <a:t>Blade (clean, powerful)</a:t>
                      </a:r>
                      <a:endParaRPr lang="en-IN" sz="14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63" marR="34663" marT="17331" marB="17331" anchor="ctr"/>
                </a:tc>
                <a:extLst>
                  <a:ext uri="{0D108BD9-81ED-4DB2-BD59-A6C34878D82A}">
                    <a16:rowId xmlns:a16="http://schemas.microsoft.com/office/drawing/2014/main" val="2200124405"/>
                  </a:ext>
                </a:extLst>
              </a:tr>
              <a:tr h="488568">
                <a:tc>
                  <a:txBody>
                    <a:bodyPr/>
                    <a:lstStyle/>
                    <a:p>
                      <a:r>
                        <a:rPr lang="en-IN" sz="1400" b="1"/>
                        <a:t>Authentication</a:t>
                      </a:r>
                      <a:endParaRPr lang="en-IN" sz="14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63" marR="34663" marT="17331" marB="17331"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Built-in, extendable</a:t>
                      </a:r>
                      <a:endParaRPr lang="en-IN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63" marR="34663" marT="17331" marB="17331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Built-in, with easy role-based control</a:t>
                      </a:r>
                      <a:endParaRPr lang="en-US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63" marR="34663" marT="17331" marB="17331" anchor="ctr"/>
                </a:tc>
                <a:extLst>
                  <a:ext uri="{0D108BD9-81ED-4DB2-BD59-A6C34878D82A}">
                    <a16:rowId xmlns:a16="http://schemas.microsoft.com/office/drawing/2014/main" val="1402880948"/>
                  </a:ext>
                </a:extLst>
              </a:tr>
              <a:tr h="324324">
                <a:tc>
                  <a:txBody>
                    <a:bodyPr/>
                    <a:lstStyle/>
                    <a:p>
                      <a:r>
                        <a:rPr lang="en-IN" sz="1400" b="1" dirty="0"/>
                        <a:t>Frontend Integration</a:t>
                      </a:r>
                      <a:endParaRPr lang="en-IN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63" marR="34663" marT="17331" marB="17331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Good with React, Vue, HTMX</a:t>
                      </a:r>
                      <a:endParaRPr lang="en-US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63" marR="34663" marT="17331" marB="17331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Good with Vue, </a:t>
                      </a:r>
                      <a:r>
                        <a:rPr lang="en-US" sz="1400" dirty="0" err="1"/>
                        <a:t>InertiaJS</a:t>
                      </a:r>
                      <a:r>
                        <a:rPr lang="en-US" sz="1400" dirty="0"/>
                        <a:t>, Livewire</a:t>
                      </a:r>
                      <a:endParaRPr lang="en-US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63" marR="34663" marT="17331" marB="17331" anchor="ctr"/>
                </a:tc>
                <a:extLst>
                  <a:ext uri="{0D108BD9-81ED-4DB2-BD59-A6C34878D82A}">
                    <a16:rowId xmlns:a16="http://schemas.microsoft.com/office/drawing/2014/main" val="610322982"/>
                  </a:ext>
                </a:extLst>
              </a:tr>
              <a:tr h="324324">
                <a:tc>
                  <a:txBody>
                    <a:bodyPr/>
                    <a:lstStyle/>
                    <a:p>
                      <a:r>
                        <a:rPr lang="en-IN" sz="1400" b="1"/>
                        <a:t>Job Market</a:t>
                      </a:r>
                      <a:endParaRPr lang="en-IN" sz="14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63" marR="34663" marT="17331" marB="17331"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Data-heavy roles, AI/ML-ready</a:t>
                      </a:r>
                      <a:endParaRPr lang="en-IN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63" marR="34663" marT="17331" marB="17331"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CMS, enterprise sites, agencies</a:t>
                      </a:r>
                      <a:endParaRPr lang="en-IN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63" marR="34663" marT="17331" marB="17331" anchor="ctr"/>
                </a:tc>
                <a:extLst>
                  <a:ext uri="{0D108BD9-81ED-4DB2-BD59-A6C34878D82A}">
                    <a16:rowId xmlns:a16="http://schemas.microsoft.com/office/drawing/2014/main" val="1899170979"/>
                  </a:ext>
                </a:extLst>
              </a:tr>
              <a:tr h="488568">
                <a:tc>
                  <a:txBody>
                    <a:bodyPr/>
                    <a:lstStyle/>
                    <a:p>
                      <a:r>
                        <a:rPr lang="en-IN" sz="1400" b="1"/>
                        <a:t>Ideal Use Case</a:t>
                      </a:r>
                      <a:endParaRPr lang="en-IN" sz="140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63" marR="34663" marT="17331" marB="17331" anchor="ctr"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Data-driven apps, dashboards, APIs</a:t>
                      </a:r>
                      <a:endParaRPr lang="en-IN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63" marR="34663" marT="17331" marB="17331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Websites, eCommerce, CMSs, ERP systems</a:t>
                      </a:r>
                      <a:endParaRPr lang="en-US" sz="1400" dirty="0"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34663" marR="34663" marT="17331" marB="17331" anchor="ctr"/>
                </a:tc>
                <a:extLst>
                  <a:ext uri="{0D108BD9-81ED-4DB2-BD59-A6C34878D82A}">
                    <a16:rowId xmlns:a16="http://schemas.microsoft.com/office/drawing/2014/main" val="991677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49597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4537-6A4F-390F-D05C-74C836023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of using Django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E89BE-F5B3-0E0F-4DAD-C618CFDAF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Batteries included which allows built-In security mechanism such as CSRF token, Session management, User Authentication and many more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Customizable built-in Admin Interface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ORM-Object relational mapper makes easier transactions with database</a:t>
            </a:r>
          </a:p>
          <a:p>
            <a:pPr lvl="1"/>
            <a:r>
              <a:rPr lang="en-US" dirty="0"/>
              <a:t>ORM(Object relational  mapping) Let's you interact with the database using Python objects rather than raw SQL queries.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Easy to build, develop and flexible architecture</a:t>
            </a:r>
          </a:p>
          <a:p>
            <a:pPr marL="0" indent="0">
              <a:buNone/>
            </a:pP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776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D9D18-ACE9-14CA-472F-EC6B8090C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75F09-E4F7-43FF-D379-B95C5F845C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Social network applications such as blogs, social media platforms (even Instagram originally used Django as their initial backend)</a:t>
            </a:r>
          </a:p>
          <a:p>
            <a:pPr lvl="0"/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Widely used for CMS and booking engines (hotels, tickets, etc…)</a:t>
            </a:r>
          </a:p>
          <a:p>
            <a:pPr lvl="0"/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Backend for mobile apps </a:t>
            </a:r>
          </a:p>
          <a:p>
            <a:pPr lvl="0"/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Popular for inventory and CRM platforms</a:t>
            </a:r>
          </a:p>
          <a:p>
            <a:pPr lvl="0"/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Scalable for enterprise applications</a:t>
            </a:r>
          </a:p>
          <a:p>
            <a:pPr lvl="0"/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Flexible for creating visuals and dynamic dashboards</a:t>
            </a:r>
          </a:p>
          <a:p>
            <a:pPr lvl="0"/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7023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E285A-72EB-8153-DB09-4FD23ACE4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2757" y="624110"/>
            <a:ext cx="8911687" cy="1280890"/>
          </a:xfrm>
        </p:spPr>
        <p:txBody>
          <a:bodyPr/>
          <a:lstStyle/>
          <a:p>
            <a:r>
              <a:rPr lang="en-IN" dirty="0"/>
              <a:t>Architecture of Django</a:t>
            </a:r>
          </a:p>
        </p:txBody>
      </p:sp>
      <p:pic>
        <p:nvPicPr>
          <p:cNvPr id="2050" name="Picture 2" descr="What is Django and how does it works?">
            <a:extLst>
              <a:ext uri="{FF2B5EF4-FFF2-40B4-BE49-F238E27FC236}">
                <a16:creationId xmlns:a16="http://schemas.microsoft.com/office/drawing/2014/main" id="{93B051AC-8DD5-9832-0F60-A8F0F5A005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9725" y="1740157"/>
            <a:ext cx="8972550" cy="4714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12784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4B9A4-F195-39AF-4405-69F83F5FC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setup Django !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6814F-7532-CA57-6913-6EABD667E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1671483"/>
            <a:ext cx="8915400" cy="4965291"/>
          </a:xfrm>
        </p:spPr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Needs python installed (recommended python 3.11+)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not installed then install PIP 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hlinkClick r:id="rId2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https://www.w3schools.com/django/django_create_virtual_environment.php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Set up Virtual environment:</a:t>
            </a:r>
          </a:p>
          <a:p>
            <a:pPr marL="914400" lvl="2" indent="0">
              <a:buNone/>
            </a:pPr>
            <a:r>
              <a:rPr lang="en-US" sz="17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 Create a virtual environment</a:t>
            </a:r>
          </a:p>
          <a:p>
            <a:pPr marL="914400" lvl="2" indent="0">
              <a:buNone/>
            </a:pPr>
            <a:r>
              <a:rPr lang="en-US" sz="17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 python -m </a:t>
            </a:r>
            <a:r>
              <a:rPr lang="en-US" sz="17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venv</a:t>
            </a:r>
            <a:r>
              <a:rPr lang="en-US" sz="17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7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venv</a:t>
            </a:r>
            <a:endParaRPr lang="en-US" sz="17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2" indent="0">
              <a:buNone/>
            </a:pPr>
            <a:r>
              <a:rPr lang="en-US" sz="17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 Activate it:</a:t>
            </a:r>
          </a:p>
          <a:p>
            <a:pPr marL="914400" lvl="2" indent="0">
              <a:buNone/>
            </a:pPr>
            <a:r>
              <a:rPr lang="en-US" sz="17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 Windows:</a:t>
            </a:r>
          </a:p>
          <a:p>
            <a:pPr marL="914400" lvl="2" indent="0">
              <a:buNone/>
            </a:pPr>
            <a:r>
              <a:rPr lang="en-US" sz="17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en-US" sz="17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venv</a:t>
            </a:r>
            <a:r>
              <a:rPr lang="en-US" sz="17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\Scripts\activate</a:t>
            </a:r>
          </a:p>
          <a:p>
            <a:pPr marL="914400" lvl="2" indent="0">
              <a:buNone/>
            </a:pPr>
            <a:r>
              <a:rPr lang="en-US" sz="17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# macOS/Linux:</a:t>
            </a:r>
          </a:p>
          <a:p>
            <a:pPr marL="914400" lvl="2" indent="0">
              <a:buNone/>
            </a:pPr>
            <a:r>
              <a:rPr lang="en-US" sz="17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source </a:t>
            </a:r>
            <a:r>
              <a:rPr lang="en-US" sz="1700" i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venv</a:t>
            </a:r>
            <a:r>
              <a:rPr lang="en-US" sz="17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/bin/activate</a:t>
            </a: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60160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229</TotalTime>
  <Words>1158</Words>
  <Application>Microsoft Office PowerPoint</Application>
  <PresentationFormat>Widescreen</PresentationFormat>
  <Paragraphs>203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Century Gothic</vt:lpstr>
      <vt:lpstr>Monospac821 BT</vt:lpstr>
      <vt:lpstr>Times New Roman</vt:lpstr>
      <vt:lpstr>Wingdings</vt:lpstr>
      <vt:lpstr>Wingdings 3</vt:lpstr>
      <vt:lpstr>Wisp</vt:lpstr>
      <vt:lpstr>Web Development using Django</vt:lpstr>
      <vt:lpstr>What is Django?</vt:lpstr>
      <vt:lpstr>Pre requisites </vt:lpstr>
      <vt:lpstr>Outcome</vt:lpstr>
      <vt:lpstr>Django vs Laravel</vt:lpstr>
      <vt:lpstr>Features of using Django</vt:lpstr>
      <vt:lpstr>Applications</vt:lpstr>
      <vt:lpstr>Architecture of Django</vt:lpstr>
      <vt:lpstr>Let’s setup Django !</vt:lpstr>
      <vt:lpstr>Install and create project</vt:lpstr>
      <vt:lpstr>App/Module in Django  </vt:lpstr>
      <vt:lpstr>App structure example</vt:lpstr>
      <vt:lpstr>Common &amp; useful commands</vt:lpstr>
      <vt:lpstr>Let’s understand the project file structure</vt:lpstr>
      <vt:lpstr>PowerPoint Presentation</vt:lpstr>
      <vt:lpstr>PowerPoint Presentation</vt:lpstr>
      <vt:lpstr>Working of Databases</vt:lpstr>
      <vt:lpstr>Django ORM </vt:lpstr>
      <vt:lpstr>MYSQL setup with Django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arnold macwan</dc:creator>
  <cp:lastModifiedBy>arnold macwan</cp:lastModifiedBy>
  <cp:revision>251</cp:revision>
  <dcterms:created xsi:type="dcterms:W3CDTF">2025-06-28T05:39:43Z</dcterms:created>
  <dcterms:modified xsi:type="dcterms:W3CDTF">2025-07-05T17:06:44Z</dcterms:modified>
</cp:coreProperties>
</file>