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Anna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highlight>
                  <a:srgbClr val="FFFF00"/>
                </a:highlight>
                <a:latin typeface="Calibri"/>
                <a:ea typeface="Calibri"/>
                <a:cs typeface="Calibri"/>
                <a:sym typeface="Calibri"/>
              </a:rPr>
              <a:t>Hi everyone, today we will be presenting our work for Summer Project #3 Auditing Strategy, having met more than 7 meetings over the course of the summer.</a:t>
            </a:r>
            <a:endParaRPr i="1">
              <a:highlight>
                <a:srgbClr val="FFFF00"/>
              </a:highlight>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e7beb05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e7beb05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Allen/Anna</a:t>
            </a:r>
            <a:endParaRPr/>
          </a:p>
          <a:p>
            <a:pPr indent="-298450" lvl="0" marL="457200" rtl="0" algn="l">
              <a:spcBef>
                <a:spcPts val="0"/>
              </a:spcBef>
              <a:spcAft>
                <a:spcPts val="0"/>
              </a:spcAft>
              <a:buSzPts val="1100"/>
              <a:buChar char="-"/>
            </a:pPr>
            <a:r>
              <a:rPr lang="en"/>
              <a:t>Add a summary bullet point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44f611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44f611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b5640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b5640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e7beb05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e7beb05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Allen (points 1 and 2)/Anna (point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one example for sub-bullet under each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Bullet Point 3 - </a:t>
            </a:r>
            <a:r>
              <a:rPr i="1" lang="en">
                <a:highlight>
                  <a:srgbClr val="FFFF00"/>
                </a:highlight>
                <a:latin typeface="Calibri"/>
                <a:ea typeface="Calibri"/>
                <a:cs typeface="Calibri"/>
                <a:sym typeface="Calibri"/>
              </a:rPr>
              <a:t>RUSA Allocations also audits clubs to build an ongoing relationship with the clubs that they fund in addition to being a vital resource; through the auditing process, the Allocations Board can connect with the clubs and discuss ways to help them during the audit period by offering insights, giving clarifications, redirecting them to resources, etc. In addition, the Allocations Board can also find ways to improve our internal processes as well when we are discussing with clubs</a:t>
            </a:r>
            <a:endParaRPr i="1">
              <a:highlight>
                <a:srgbClr val="FFFF00"/>
              </a:highlight>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e7beb05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e7beb05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e7beb05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e7beb05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Sanjana/Anna</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highlight>
                  <a:srgbClr val="FFFF00"/>
                </a:highlight>
                <a:latin typeface="Calibri"/>
                <a:ea typeface="Calibri"/>
                <a:cs typeface="Calibri"/>
                <a:sym typeface="Calibri"/>
              </a:rPr>
              <a:t>Anna - I found my role as a Deputy Auditor in the Allocations Board to be immensely-rewarding and insightful. I got to learn much more in depth about the allocations process within RUSA and the intensity of the work that is being performed and also about working in a collaborative, team-based environment. </a:t>
            </a:r>
            <a:r>
              <a:rPr i="1" lang="en">
                <a:highlight>
                  <a:srgbClr val="FFFF00"/>
                </a:highlight>
                <a:latin typeface="Calibri"/>
                <a:ea typeface="Calibri"/>
                <a:cs typeface="Calibri"/>
                <a:sym typeface="Calibri"/>
              </a:rPr>
              <a:t>Mostly all of the clubs that were audited were prepared and supportive. </a:t>
            </a:r>
            <a:r>
              <a:rPr i="1" lang="en">
                <a:highlight>
                  <a:srgbClr val="FFFF00"/>
                </a:highlight>
                <a:latin typeface="Calibri"/>
                <a:ea typeface="Calibri"/>
                <a:cs typeface="Calibri"/>
                <a:sym typeface="Calibri"/>
              </a:rPr>
              <a:t> I felt that clubs and their executive teams were more </a:t>
            </a:r>
            <a:r>
              <a:rPr i="1" lang="en">
                <a:highlight>
                  <a:srgbClr val="FFFF00"/>
                </a:highlight>
                <a:latin typeface="Calibri"/>
                <a:ea typeface="Calibri"/>
                <a:cs typeface="Calibri"/>
                <a:sym typeface="Calibri"/>
              </a:rPr>
              <a:t>hesitant</a:t>
            </a:r>
            <a:r>
              <a:rPr i="1" lang="en">
                <a:highlight>
                  <a:srgbClr val="FFFF00"/>
                </a:highlight>
                <a:latin typeface="Calibri"/>
                <a:ea typeface="Calibri"/>
                <a:cs typeface="Calibri"/>
                <a:sym typeface="Calibri"/>
              </a:rPr>
              <a:t> and apprehensive about the auditing process and the reason why they were being audited. We would let them know that their club was </a:t>
            </a:r>
            <a:r>
              <a:rPr i="1" lang="en">
                <a:highlight>
                  <a:srgbClr val="FFFF00"/>
                </a:highlight>
                <a:latin typeface="Calibri"/>
                <a:ea typeface="Calibri"/>
                <a:cs typeface="Calibri"/>
                <a:sym typeface="Calibri"/>
              </a:rPr>
              <a:t>randomly chosen to be audited for the week, the club members at-times seemed suspicious so we can create more awareness to this process and why we perform the auditing process. In addition, clubs sometimes had lingering questions about funding and budgets but I felt that they were apprehensive about reaching out and asking questions directly to the Board so this can also be an area where we can raise awareness during training of the clubs</a:t>
            </a:r>
            <a:endParaRPr i="1">
              <a:highlight>
                <a:srgbClr val="FFFF00"/>
              </a:highlight>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87c42beb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87c42beb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Kobi</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87c42be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87c42be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Kobi</a:t>
            </a:r>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chemeClr val="lt1"/>
                </a:highlight>
              </a:rPr>
              <a:t>Invite: Advisors (Lori and Laura), All Allocations Board Members, RUSA Treasurer/President</a:t>
            </a:r>
            <a:endParaRPr sz="1800">
              <a:solidFill>
                <a:schemeClr val="dk1"/>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e7beb05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e7beb05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Sanjana/ Kobi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e7beb05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e7beb05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Sanjana/ Whoever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drive/folders/1kYO8K4X6rdfyqkY2i6WpbIe1e2Rj8lG7?usp=sharing" TargetMode="External"/><Relationship Id="rId4" Type="http://schemas.openxmlformats.org/officeDocument/2006/relationships/hyperlink" Target="https://rutgers.campuslabs.com/engage/forms/actioncenter/organization/rusaalloca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Auditing Strategy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Allen, Anna, Kobi, Sanjana</a:t>
            </a:r>
            <a:endParaRPr/>
          </a:p>
        </p:txBody>
      </p:sp>
      <p:pic>
        <p:nvPicPr>
          <p:cNvPr id="56" name="Google Shape;56;p13"/>
          <p:cNvPicPr preferRelativeResize="0"/>
          <p:nvPr/>
        </p:nvPicPr>
        <p:blipFill>
          <a:blip r:embed="rId3">
            <a:alphaModFix/>
          </a:blip>
          <a:stretch>
            <a:fillRect/>
          </a:stretch>
        </p:blipFill>
        <p:spPr>
          <a:xfrm>
            <a:off x="7296075" y="284025"/>
            <a:ext cx="1698225" cy="1698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 Summary</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The </a:t>
            </a:r>
            <a:r>
              <a:rPr lang="en">
                <a:solidFill>
                  <a:schemeClr val="dk1"/>
                </a:solidFill>
              </a:rPr>
              <a:t>deputy auditor form/recruitment process is under way with a healthy amount of applicants!</a:t>
            </a:r>
            <a:endParaRPr>
              <a:solidFill>
                <a:schemeClr val="dk1"/>
              </a:solidFill>
            </a:endParaRPr>
          </a:p>
          <a:p>
            <a:pPr indent="0" lvl="0" marL="457200" rtl="0" algn="l">
              <a:lnSpc>
                <a:spcPct val="200000"/>
              </a:lnSpc>
              <a:spcBef>
                <a:spcPts val="1200"/>
              </a:spcBef>
              <a:spcAft>
                <a:spcPts val="0"/>
              </a:spcAft>
              <a:buNone/>
            </a:pPr>
            <a:r>
              <a:t/>
            </a:r>
            <a:endParaRPr>
              <a:solidFill>
                <a:schemeClr val="dk1"/>
              </a:solidFill>
            </a:endParaRPr>
          </a:p>
          <a:p>
            <a:pPr indent="-342900" lvl="0" marL="457200" rtl="0" algn="l">
              <a:lnSpc>
                <a:spcPct val="200000"/>
              </a:lnSpc>
              <a:spcBef>
                <a:spcPts val="1200"/>
              </a:spcBef>
              <a:spcAft>
                <a:spcPts val="0"/>
              </a:spcAft>
              <a:buClr>
                <a:schemeClr val="dk1"/>
              </a:buClr>
              <a:buSzPts val="1800"/>
              <a:buChar char="●"/>
            </a:pPr>
            <a:r>
              <a:rPr lang="en">
                <a:solidFill>
                  <a:schemeClr val="dk1"/>
                </a:solidFill>
              </a:rPr>
              <a:t>Introduction of new auditing system for easier meeting with treasurers and a punishment system for misconduct</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Curate new and improved auditing strategy</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Create a new Deputy Auditor application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Decide on criteria for who to audit and when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RUSA Allocations Audits Clubs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The money used is students’ money </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Student orgs must use money as they requested</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Build </a:t>
            </a:r>
            <a:r>
              <a:rPr lang="en">
                <a:solidFill>
                  <a:schemeClr val="dk1"/>
                </a:solidFill>
              </a:rPr>
              <a:t>relationships with clubs and serve as a vital resource</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Discuss ways to help them during the audit</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Find ways to improve our own process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2020-2021 Auditing Reflection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dk1"/>
              </a:buClr>
              <a:buSzPct val="100000"/>
              <a:buChar char="●"/>
            </a:pPr>
            <a:r>
              <a:rPr lang="en">
                <a:solidFill>
                  <a:schemeClr val="dk1"/>
                </a:solidFill>
              </a:rPr>
              <a:t>First time auditing clubs after almost a year</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Revamped strategy  </a:t>
            </a:r>
            <a:endParaRPr>
              <a:solidFill>
                <a:schemeClr val="dk1"/>
              </a:solidFill>
            </a:endParaRPr>
          </a:p>
          <a:p>
            <a:pPr indent="0" lvl="0" marL="0" rtl="0" algn="l">
              <a:spcBef>
                <a:spcPts val="1200"/>
              </a:spcBef>
              <a:spcAft>
                <a:spcPts val="0"/>
              </a:spcAft>
              <a:buNone/>
            </a:pPr>
            <a:r>
              <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Implemented Deputy Auditors</a:t>
            </a:r>
            <a:endParaRPr>
              <a:solidFill>
                <a:schemeClr val="dk1"/>
              </a:solidFill>
            </a:endParaRPr>
          </a:p>
          <a:p>
            <a:pPr indent="0" lvl="0" marL="0" rtl="0" algn="l">
              <a:spcBef>
                <a:spcPts val="1200"/>
              </a:spcBef>
              <a:spcAft>
                <a:spcPts val="0"/>
              </a:spcAft>
              <a:buNone/>
            </a:pPr>
            <a:r>
              <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Many resources created for future Auditors</a:t>
            </a:r>
            <a:endParaRPr>
              <a:solidFill>
                <a:schemeClr val="dk1"/>
              </a:solidFill>
            </a:endParaRPr>
          </a:p>
          <a:p>
            <a:pPr indent="0" lvl="0" marL="0" rtl="0" algn="l">
              <a:spcBef>
                <a:spcPts val="1200"/>
              </a:spcBef>
              <a:spcAft>
                <a:spcPts val="0"/>
              </a:spcAft>
              <a:buNone/>
            </a:pPr>
            <a:r>
              <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Found out more about eboard structure through auditing</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Deputy Auditor Reflection 2020-2021</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More importance on who becomes a Deputy Auditor than how many there are</a:t>
            </a:r>
            <a:endParaRPr>
              <a:solidFill>
                <a:schemeClr val="dk1"/>
              </a:solidFill>
            </a:endParaRPr>
          </a:p>
          <a:p>
            <a:pPr indent="0" lvl="0" marL="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Role is critical in improving auditing process and a key part of auditing a larger amount of clubs</a:t>
            </a:r>
            <a:endParaRPr>
              <a:solidFill>
                <a:schemeClr val="dk1"/>
              </a:solidFill>
            </a:endParaRPr>
          </a:p>
          <a:p>
            <a:pPr indent="0" lvl="0" marL="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Clubs were hesitant about the process and the reason for the audit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Often clubs had lingering questions but hesitated to reach out to the Allocations Board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Audit Strategy					New Audit Strategy</a:t>
            </a:r>
            <a:endParaRPr/>
          </a:p>
        </p:txBody>
      </p:sp>
      <p:sp>
        <p:nvSpPr>
          <p:cNvPr id="86" name="Google Shape;86;p18"/>
          <p:cNvSpPr txBox="1"/>
          <p:nvPr>
            <p:ph idx="1" type="body"/>
          </p:nvPr>
        </p:nvSpPr>
        <p:spPr>
          <a:xfrm>
            <a:off x="311700" y="1152475"/>
            <a:ext cx="3999900" cy="383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rPr>
              <a:t>Singular, Virtual audit that consisted of an Intake Form and Virtual Meeting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Random selection of clubs to Audit from all organizations on campus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Rehabilitation through virtual meeting and discussion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Total audit of around 40 clubs across 2 semesters</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Est. increase to 50-60 per semester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Clubs were not very responsive to messages and emails</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Required response dates and Phone call as final measure</a:t>
            </a:r>
            <a:endParaRPr>
              <a:solidFill>
                <a:schemeClr val="dk1"/>
              </a:solidFill>
            </a:endParaRPr>
          </a:p>
        </p:txBody>
      </p:sp>
      <p:sp>
        <p:nvSpPr>
          <p:cNvPr id="87" name="Google Shape;87;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rPr>
              <a:t>2 Options of Audit; Virtual (General Audit) and In-Person (Deep Audit)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Random selection of Virtual Audits and selection from priority clubs for In-Depth Audit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Tier system for types of faults that organizations conduct, each impacting the priority of the club for future audits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8" name="Google Shape;88;p18"/>
          <p:cNvPicPr preferRelativeResize="0"/>
          <p:nvPr/>
        </p:nvPicPr>
        <p:blipFill>
          <a:blip r:embed="rId3">
            <a:alphaModFix/>
          </a:blip>
          <a:stretch>
            <a:fillRect/>
          </a:stretch>
        </p:blipFill>
        <p:spPr>
          <a:xfrm>
            <a:off x="4676101" y="3280727"/>
            <a:ext cx="4156192" cy="178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Deputy Auditors: What we’re looking for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Looking for 4-5 Deputy Auditors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As of 9/13 we have 7 Applicants (Form closes 9/20 @ 5PM)</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Interviews will be held the week of 9/20 ~ 9/24</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2 Training sessions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Session 1 - 9/27</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Session 2 - 9/28</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forward</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More importance on the auditing criteria</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Implement Deputy Auditor recruitment into main recruitment</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Auditing help nights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u="sng">
                <a:solidFill>
                  <a:schemeClr val="hlink"/>
                </a:solidFill>
                <a:hlinkClick r:id="rId3"/>
              </a:rPr>
              <a:t>2020-2021 Auditor Folder</a:t>
            </a:r>
            <a:endParaRPr/>
          </a:p>
          <a:p>
            <a:pPr indent="0" lvl="0" marL="0" rtl="0" algn="l">
              <a:spcBef>
                <a:spcPts val="1200"/>
              </a:spcBef>
              <a:spcAft>
                <a:spcPts val="0"/>
              </a:spcAft>
              <a:buNone/>
            </a:pPr>
            <a:r>
              <a:t/>
            </a:r>
            <a:endParaRPr/>
          </a:p>
          <a:p>
            <a:pPr indent="-342900" lvl="0" marL="457200" rtl="0" algn="l">
              <a:spcBef>
                <a:spcPts val="1200"/>
              </a:spcBef>
              <a:spcAft>
                <a:spcPts val="0"/>
              </a:spcAft>
              <a:buClr>
                <a:schemeClr val="dk1"/>
              </a:buClr>
              <a:buSzPts val="1800"/>
              <a:buChar char="●"/>
            </a:pPr>
            <a:r>
              <a:rPr lang="en">
                <a:solidFill>
                  <a:schemeClr val="dk1"/>
                </a:solidFill>
              </a:rPr>
              <a:t>GetInvolved</a:t>
            </a:r>
            <a:endParaRPr>
              <a:solidFill>
                <a:schemeClr val="dk1"/>
              </a:solidFill>
            </a:endParaRPr>
          </a:p>
          <a:p>
            <a:pPr indent="-317500" lvl="1" marL="914400" rtl="0" algn="l">
              <a:spcBef>
                <a:spcPts val="0"/>
              </a:spcBef>
              <a:spcAft>
                <a:spcPts val="0"/>
              </a:spcAft>
              <a:buClr>
                <a:schemeClr val="dk1"/>
              </a:buClr>
              <a:buSzPts val="1400"/>
              <a:buChar char="○"/>
            </a:pPr>
            <a:r>
              <a:rPr lang="en" u="sng">
                <a:solidFill>
                  <a:schemeClr val="hlink"/>
                </a:solidFill>
                <a:hlinkClick r:id="rId4"/>
              </a:rPr>
              <a:t>Applications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