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Bodoni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Bodoni-bold.fntdata"/><Relationship Id="rId10" Type="http://schemas.openxmlformats.org/officeDocument/2006/relationships/slide" Target="slides/slide5.xml"/><Relationship Id="rId21" Type="http://schemas.openxmlformats.org/officeDocument/2006/relationships/font" Target="fonts/Bodoni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Bodoni-boldItalic.fntdata"/><Relationship Id="rId12" Type="http://schemas.openxmlformats.org/officeDocument/2006/relationships/slide" Target="slides/slide7.xml"/><Relationship Id="rId23" Type="http://schemas.openxmlformats.org/officeDocument/2006/relationships/font" Target="fonts/Bodoni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2831a0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2831a0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SABO Files to Week folders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2831a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2831a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3" marL="194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Administrative advisor will be notified by email or phone of Allocation’s intent to audit the organization chosen.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3" marL="194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the President and Treasurer will be notified by email or phone of Allocation’s intent to audit their organization.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3" marL="194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formal letter will be placed in the SABO Folder of the organization.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3" marL="194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formal notification and appropriate review as indicated in the following section, an appointment for an intake conference will be scheduled.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7021877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37021877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2831a0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2831a0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Script Template or Better questions to guide during the conference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 3, goals and outcomes of the audit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2831a0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2831a0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37021877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37021877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Fqpo9TPP4hvTNDLvrvYBGyhZ2B3eIqaf?usp=sharing" TargetMode="External"/><Relationship Id="rId4" Type="http://schemas.openxmlformats.org/officeDocument/2006/relationships/hyperlink" Target="https://docs.google.com/spreadsheets/d/1kupNZqSR5QRxBHT_hg3EqNGLYLDLSbvE/edit?usp=sharing&amp;ouid=111401014565124105264&amp;rtpof=true&amp;sd=true" TargetMode="External"/><Relationship Id="rId5" Type="http://schemas.openxmlformats.org/officeDocument/2006/relationships/hyperlink" Target="https://docs.google.com/spreadsheets/d/16bf76H55ndfNvOaSS5FFHnjCxWmdF04W/edit?usp=sharing&amp;ouid=111401014565124105264&amp;rtpof=true&amp;sd=true" TargetMode="External"/><Relationship Id="rId6" Type="http://schemas.openxmlformats.org/officeDocument/2006/relationships/hyperlink" Target="https://docs.google.com/spreadsheets/d/1HjuyEQchbUQzPVDCiH86CtU3zRCj3JS9j5oTQw1EQNk/edit?usp=sharing" TargetMode="External"/><Relationship Id="rId7" Type="http://schemas.openxmlformats.org/officeDocument/2006/relationships/hyperlink" Target="https://docs.google.com/document/d/1fUOk_qxh1tiIMflKb9GRrK7AYgUXxe-CZYR-DJck9oA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Deputy Auditor Training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Set-up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Full Auditing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Organization FULL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Takeback previous semester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Weekly Assignments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E-Mail Template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3500" y="180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odoni"/>
              <a:buAutoNum type="arabicPeriod"/>
            </a:pPr>
            <a:r>
              <a:rPr lang="en" sz="220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The Organization will be notified by email or phone of Allocation’s intent to audit the organization chosen.</a:t>
            </a:r>
            <a:endParaRPr sz="220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odoni"/>
              <a:buAutoNum type="arabicPeriod"/>
            </a:pPr>
            <a:r>
              <a:rPr lang="en" sz="220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Following formal notification and appropriate review as indicated in the following section, an appointment for an intake conference will be scheduled.</a:t>
            </a:r>
            <a:endParaRPr sz="220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Stage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3275"/>
            <a:ext cx="7688700" cy="26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Audit Review</a:t>
            </a:r>
            <a:endParaRPr sz="15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96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Bodoni"/>
              <a:buAutoNum type="arabicPeriod"/>
            </a:pPr>
            <a:r>
              <a:rPr lang="en" sz="1517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Do a live meeting with the organization to address any found infractions or to prevent any in upcoming events</a:t>
            </a:r>
            <a:endParaRPr sz="1517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2496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Bodoni"/>
              <a:buAutoNum type="arabicPeriod"/>
            </a:pPr>
            <a:r>
              <a:rPr lang="en" sz="1517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Use the resources from previous step to search for issues or questions to be asked </a:t>
            </a:r>
            <a:endParaRPr sz="1517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2496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Bodoni"/>
              <a:buAutoNum type="arabicPeriod"/>
            </a:pPr>
            <a:r>
              <a:rPr lang="en" sz="1517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They will prepare for the interview on what they want to ask and clarify</a:t>
            </a:r>
            <a:endParaRPr sz="1517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2496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Bodoni"/>
              <a:buAutoNum type="arabicPeriod"/>
            </a:pPr>
            <a:r>
              <a:rPr lang="en" sz="1517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This depends on what the Auditor deems necessary, most organizations may not have any specific issues.</a:t>
            </a:r>
            <a:endParaRPr sz="1517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30200" y="1876175"/>
            <a:ext cx="8136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Intake Conference (</a:t>
            </a: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1 of 2 weekly clubs)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doni"/>
              <a:buAutoNum type="arabicPeriod"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Meet with, at minimum, the President and Treasurer.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doni"/>
              <a:buAutoNum type="arabicPeriod"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Discuss briefly the guidelines of spending funds: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doni"/>
              <a:buAutoNum type="alphaLcPeriod"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Have you read the handbook</a:t>
            </a: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?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1750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doni"/>
              <a:buAutoNum type="alphaLcPeriod"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Have you attended a workshop?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1750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doni"/>
              <a:buAutoNum type="alphaLcPeriod"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Have you any questions/concerns?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    3. Explain goals and possible outcomes of audit.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    4. Clearly communicate and provide a link to the Appeals Process.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    5. Review and complete Organizational Intake form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doni"/>
              <a:buAutoNum type="alphaLcPeriod"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Programs run by organization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doni"/>
              <a:buAutoNum type="alphaLcPeriod"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Standard operating procedure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doni"/>
              <a:buAutoNum type="alphaLcPeriod"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Structure of Officer Control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doni"/>
              <a:buAutoNum type="alphaLcPeriod"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Upcoming programs or trips/travel.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    6. Discuss any areas of notice that arise from Audit Review</a:t>
            </a:r>
            <a:endParaRPr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 Stage</a:t>
            </a:r>
            <a:r>
              <a:rPr lang="en"/>
              <a:t> (Questions)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-794250" y="1300600"/>
            <a:ext cx="91440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Audit Execution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19431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rabi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Auditing Timeframe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3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lphaL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Covers last semester and all of current semester’s activity, unless otherwise necessary due to specific reason or an expanded audit.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19431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rabi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Audit Process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lphaL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Acquire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191135" lvl="4" marL="2628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romanL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Past relevant budget applications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191135" lvl="4" marL="2628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romanL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SABO Account Folders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191135" lvl="4" marL="2628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romanL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Treasurer’s pertinent documents as directed in the Intake Conference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lphaL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Analyze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191135" lvl="0" marL="2628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romanL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Verify all transactions are within guidelines.</a:t>
            </a:r>
            <a:b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</a:b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Focus: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30861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rabi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Ensure all food is for events or food at meeting is from Generated Revenues, Line Code 137.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30861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rabi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Expenditures are in correct line codes to ensure that diversion of line code monies does not occur.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30861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rabi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Only approved programs are funded. Program Change approvals will be checked with the organization’s liaison for validity.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191135" lvl="0" marL="2628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romanL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Standard checklist of common funding violations to organize auditing effort, and insure comprehensiveness and comparability.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191135" lvl="0" marL="2628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romanL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Verify, if feasible: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30861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rabi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Appropriate and valid Honorariums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30861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rabi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Appropriate and valid Contracts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30861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rabi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Nature of Advertising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30861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rabi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Appropriate and valid Room Rental Costs</a:t>
            </a:r>
            <a:endParaRPr sz="1210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05435" lvl="0" marL="30861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Bodoni"/>
              <a:buAutoNum type="arabicPeriod"/>
            </a:pPr>
            <a:r>
              <a:rPr lang="en" sz="121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Appropriate and valid Capital Expenditures</a:t>
            </a:r>
            <a:endParaRPr sz="1765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Post-Audit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5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Concluding Email to Organization</a:t>
            </a:r>
            <a:endParaRPr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File the report and documentation</a:t>
            </a:r>
            <a:endParaRPr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Update Point Sheet </a:t>
            </a:r>
            <a:endParaRPr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	</a:t>
            </a:r>
            <a:endParaRPr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