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
      <p:font typeface="Montserra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Montserrat-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5d1264f8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5d1264f8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5d1264f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5d1264f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5d1264f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5d1264f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5d1264f8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5d1264f8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5d1264f8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5d1264f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71780c6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71780c6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5d1264f8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5d1264f8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5d1264f8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5d1264f8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5d1264f8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5d1264f8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rgbClr val="E0666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rusa.rutgers.edu/sites/default/files/users/user9/RUSA_funding_guidelines.pdf"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document/d/1auk1pnSSc4oexh0FpYvN0JOLtVNt92_gUOhcFM78HSs/edit?usp=sharing" TargetMode="External"/><Relationship Id="rId4" Type="http://schemas.openxmlformats.org/officeDocument/2006/relationships/hyperlink" Target="https://docs.google.com/document/d/1fUOk_qxh1tiIMflKb9GRrK7AYgUXxe-CZYR-DJck9oA/edit?usp=sharing" TargetMode="External"/><Relationship Id="rId5" Type="http://schemas.openxmlformats.org/officeDocument/2006/relationships/hyperlink" Target="https://docs.google.com/document/d/1O1MfeQVEZ5mV4tsqbesPwGnOPohd5KDMmLQ3uOfDPmU/edit?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Deputy Auditor Training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33333"/>
                </a:solidFill>
              </a:rPr>
              <a:t>Fall 2021</a:t>
            </a:r>
            <a:endParaRPr>
              <a:solidFill>
                <a:srgbClr val="33333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Auditing Process - Post-Audit</a:t>
            </a:r>
            <a:endParaRPr/>
          </a:p>
        </p:txBody>
      </p:sp>
      <p:sp>
        <p:nvSpPr>
          <p:cNvPr id="142" name="Google Shape;142;p22"/>
          <p:cNvSpPr txBox="1"/>
          <p:nvPr>
            <p:ph idx="1" type="body"/>
          </p:nvPr>
        </p:nvSpPr>
        <p:spPr>
          <a:xfrm>
            <a:off x="729450" y="2078875"/>
            <a:ext cx="7688700" cy="290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rgbClr val="333333"/>
                </a:solidFill>
              </a:rPr>
              <a:t>Audit Clarifications and Conclusion</a:t>
            </a:r>
            <a:endParaRPr u="sng">
              <a:solidFill>
                <a:srgbClr val="333333"/>
              </a:solidFill>
            </a:endParaRPr>
          </a:p>
          <a:p>
            <a:pPr indent="-311150" lvl="0" marL="457200" rtl="0" algn="l">
              <a:spcBef>
                <a:spcPts val="1200"/>
              </a:spcBef>
              <a:spcAft>
                <a:spcPts val="0"/>
              </a:spcAft>
              <a:buClr>
                <a:srgbClr val="333333"/>
              </a:buClr>
              <a:buSzPts val="1300"/>
              <a:buChar char="-"/>
            </a:pPr>
            <a:r>
              <a:rPr lang="en">
                <a:solidFill>
                  <a:srgbClr val="333333"/>
                </a:solidFill>
              </a:rPr>
              <a:t>Ensure that the Treasurer and President are in a satisfied state (No more questions/concerns, given all resources they seek, </a:t>
            </a:r>
            <a:r>
              <a:rPr lang="en">
                <a:solidFill>
                  <a:srgbClr val="333333"/>
                </a:solidFill>
              </a:rPr>
              <a:t>understanding</a:t>
            </a:r>
            <a:r>
              <a:rPr lang="en">
                <a:solidFill>
                  <a:srgbClr val="333333"/>
                </a:solidFill>
              </a:rPr>
              <a:t> of our job)</a:t>
            </a:r>
            <a:endParaRPr>
              <a:solidFill>
                <a:srgbClr val="333333"/>
              </a:solidFill>
            </a:endParaRPr>
          </a:p>
          <a:p>
            <a:pPr indent="0" lvl="0" marL="457200" rtl="0" algn="l">
              <a:spcBef>
                <a:spcPts val="1200"/>
              </a:spcBef>
              <a:spcAft>
                <a:spcPts val="0"/>
              </a:spcAft>
              <a:buNone/>
            </a:pPr>
            <a:r>
              <a:t/>
            </a:r>
            <a:endParaRPr>
              <a:solidFill>
                <a:srgbClr val="333333"/>
              </a:solidFill>
            </a:endParaRPr>
          </a:p>
          <a:p>
            <a:pPr indent="-311150" lvl="0" marL="457200" rtl="0" algn="l">
              <a:spcBef>
                <a:spcPts val="1200"/>
              </a:spcBef>
              <a:spcAft>
                <a:spcPts val="0"/>
              </a:spcAft>
              <a:buClr>
                <a:srgbClr val="333333"/>
              </a:buClr>
              <a:buSzPts val="1300"/>
              <a:buChar char="-"/>
            </a:pPr>
            <a:r>
              <a:rPr lang="en">
                <a:solidFill>
                  <a:srgbClr val="333333"/>
                </a:solidFill>
              </a:rPr>
              <a:t>Logistical archive of data and adjustments of priority points</a:t>
            </a:r>
            <a:endParaRPr>
              <a:solidFill>
                <a:srgbClr val="333333"/>
              </a:solidFill>
            </a:endParaRPr>
          </a:p>
          <a:p>
            <a:pPr indent="0" lvl="0" marL="0" rtl="0" algn="l">
              <a:spcBef>
                <a:spcPts val="1200"/>
              </a:spcBef>
              <a:spcAft>
                <a:spcPts val="0"/>
              </a:spcAft>
              <a:buNone/>
            </a:pPr>
            <a:r>
              <a:t/>
            </a:r>
            <a:endParaRPr>
              <a:solidFill>
                <a:srgbClr val="333333"/>
              </a:solidFill>
            </a:endParaRPr>
          </a:p>
          <a:p>
            <a:pPr indent="0" lvl="0" marL="0" rtl="0" algn="l">
              <a:spcBef>
                <a:spcPts val="1200"/>
              </a:spcBef>
              <a:spcAft>
                <a:spcPts val="1200"/>
              </a:spcAft>
              <a:buNone/>
            </a:pPr>
            <a:r>
              <a:t/>
            </a:r>
            <a:endParaRPr>
              <a:solidFill>
                <a:srgbClr val="33333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dk2"/>
                </a:solidFill>
              </a:rPr>
              <a:t>Name</a:t>
            </a:r>
            <a:endParaRPr u="sng">
              <a:solidFill>
                <a:schemeClr val="dk2"/>
              </a:solidFill>
            </a:endParaRPr>
          </a:p>
          <a:p>
            <a:pPr indent="0" lvl="0" marL="0" rtl="0" algn="l">
              <a:spcBef>
                <a:spcPts val="1200"/>
              </a:spcBef>
              <a:spcAft>
                <a:spcPts val="0"/>
              </a:spcAft>
              <a:buNone/>
            </a:pPr>
            <a:r>
              <a:rPr lang="en" u="sng">
                <a:solidFill>
                  <a:schemeClr val="dk2"/>
                </a:solidFill>
              </a:rPr>
              <a:t>Major</a:t>
            </a:r>
            <a:endParaRPr u="sng">
              <a:solidFill>
                <a:schemeClr val="dk2"/>
              </a:solidFill>
            </a:endParaRPr>
          </a:p>
          <a:p>
            <a:pPr indent="0" lvl="0" marL="0" rtl="0" algn="l">
              <a:spcBef>
                <a:spcPts val="1200"/>
              </a:spcBef>
              <a:spcAft>
                <a:spcPts val="0"/>
              </a:spcAft>
              <a:buNone/>
            </a:pPr>
            <a:r>
              <a:rPr lang="en" u="sng">
                <a:solidFill>
                  <a:schemeClr val="dk2"/>
                </a:solidFill>
              </a:rPr>
              <a:t>Year</a:t>
            </a:r>
            <a:endParaRPr u="sng">
              <a:solidFill>
                <a:schemeClr val="dk2"/>
              </a:solidFill>
            </a:endParaRPr>
          </a:p>
          <a:p>
            <a:pPr indent="0" lvl="0" marL="0" rtl="0" algn="l">
              <a:spcBef>
                <a:spcPts val="1200"/>
              </a:spcBef>
              <a:spcAft>
                <a:spcPts val="1200"/>
              </a:spcAft>
              <a:buNone/>
            </a:pPr>
            <a:r>
              <a:rPr lang="en" u="sng">
                <a:solidFill>
                  <a:schemeClr val="dk2"/>
                </a:solidFill>
              </a:rPr>
              <a:t>Future?</a:t>
            </a:r>
            <a:endParaRPr u="sng">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this Position</a:t>
            </a:r>
            <a:endParaRPr/>
          </a:p>
        </p:txBody>
      </p:sp>
      <p:sp>
        <p:nvSpPr>
          <p:cNvPr id="99" name="Google Shape;99;p15"/>
          <p:cNvSpPr txBox="1"/>
          <p:nvPr>
            <p:ph idx="1" type="body"/>
          </p:nvPr>
        </p:nvSpPr>
        <p:spPr>
          <a:xfrm>
            <a:off x="729450" y="2078875"/>
            <a:ext cx="7688700" cy="2785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a:solidFill>
                  <a:schemeClr val="dk2"/>
                </a:solidFill>
                <a:latin typeface="Montserrat"/>
                <a:ea typeface="Montserrat"/>
                <a:cs typeface="Montserrat"/>
                <a:sym typeface="Montserrat"/>
              </a:rPr>
              <a:t>Deputy Auditor - Assists in the process of auditing student organizations funded by RUSA Allocations through its’ Auditing Strategy</a:t>
            </a:r>
            <a:endParaRPr b="1">
              <a:solidFill>
                <a:schemeClr val="dk2"/>
              </a:solidFill>
              <a:latin typeface="Montserrat"/>
              <a:ea typeface="Montserrat"/>
              <a:cs typeface="Montserrat"/>
              <a:sym typeface="Montserrat"/>
            </a:endParaRPr>
          </a:p>
          <a:p>
            <a:pPr indent="-311150" lvl="0" marL="457200" rtl="0" algn="l">
              <a:lnSpc>
                <a:spcPct val="150000"/>
              </a:lnSpc>
              <a:spcBef>
                <a:spcPts val="1200"/>
              </a:spcBef>
              <a:spcAft>
                <a:spcPts val="0"/>
              </a:spcAft>
              <a:buClr>
                <a:schemeClr val="dk2"/>
              </a:buClr>
              <a:buSzPts val="1300"/>
              <a:buFont typeface="Montserrat"/>
              <a:buChar char="●"/>
            </a:pPr>
            <a:r>
              <a:rPr b="1" lang="en">
                <a:solidFill>
                  <a:schemeClr val="dk2"/>
                </a:solidFill>
                <a:latin typeface="Montserrat"/>
                <a:ea typeface="Montserrat"/>
                <a:cs typeface="Montserrat"/>
                <a:sym typeface="Montserrat"/>
              </a:rPr>
              <a:t>Work as a team to complete the strategy</a:t>
            </a:r>
            <a:endParaRPr b="1">
              <a:solidFill>
                <a:schemeClr val="dk2"/>
              </a:solidFill>
              <a:latin typeface="Montserrat"/>
              <a:ea typeface="Montserrat"/>
              <a:cs typeface="Montserrat"/>
              <a:sym typeface="Montserrat"/>
            </a:endParaRPr>
          </a:p>
          <a:p>
            <a:pPr indent="-298450" lvl="1" marL="914400" rtl="0" algn="l">
              <a:lnSpc>
                <a:spcPct val="150000"/>
              </a:lnSpc>
              <a:spcBef>
                <a:spcPts val="0"/>
              </a:spcBef>
              <a:spcAft>
                <a:spcPts val="0"/>
              </a:spcAft>
              <a:buClr>
                <a:schemeClr val="dk2"/>
              </a:buClr>
              <a:buSzPts val="1100"/>
              <a:buFont typeface="Montserrat"/>
              <a:buChar char="○"/>
            </a:pPr>
            <a:r>
              <a:rPr b="1" lang="en">
                <a:solidFill>
                  <a:schemeClr val="dk2"/>
                </a:solidFill>
                <a:latin typeface="Montserrat"/>
                <a:ea typeface="Montserrat"/>
                <a:cs typeface="Montserrat"/>
                <a:sym typeface="Montserrat"/>
              </a:rPr>
              <a:t>Regular Audit - Collect Information, Review, Resolve (1-2 hours, 2 per week)</a:t>
            </a:r>
            <a:endParaRPr b="1">
              <a:solidFill>
                <a:schemeClr val="dk2"/>
              </a:solidFill>
              <a:latin typeface="Montserrat"/>
              <a:ea typeface="Montserrat"/>
              <a:cs typeface="Montserrat"/>
              <a:sym typeface="Montserrat"/>
            </a:endParaRPr>
          </a:p>
          <a:p>
            <a:pPr indent="-298450" lvl="1" marL="914400" rtl="0" algn="l">
              <a:lnSpc>
                <a:spcPct val="150000"/>
              </a:lnSpc>
              <a:spcBef>
                <a:spcPts val="0"/>
              </a:spcBef>
              <a:spcAft>
                <a:spcPts val="0"/>
              </a:spcAft>
              <a:buClr>
                <a:schemeClr val="dk2"/>
              </a:buClr>
              <a:buSzPts val="1100"/>
              <a:buFont typeface="Montserrat"/>
              <a:buChar char="○"/>
            </a:pPr>
            <a:r>
              <a:rPr b="1" lang="en">
                <a:solidFill>
                  <a:schemeClr val="dk2"/>
                </a:solidFill>
                <a:latin typeface="Montserrat"/>
                <a:ea typeface="Montserrat"/>
                <a:cs typeface="Montserrat"/>
                <a:sym typeface="Montserrat"/>
              </a:rPr>
              <a:t>In-Person Audit - Attend Event to solidify audit (1-2 hours)</a:t>
            </a:r>
            <a:endParaRPr b="1">
              <a:solidFill>
                <a:schemeClr val="dk2"/>
              </a:solidFill>
              <a:latin typeface="Montserrat"/>
              <a:ea typeface="Montserrat"/>
              <a:cs typeface="Montserrat"/>
              <a:sym typeface="Montserrat"/>
            </a:endParaRPr>
          </a:p>
          <a:p>
            <a:pPr indent="-311150" lvl="0" marL="457200" rtl="0" algn="l">
              <a:lnSpc>
                <a:spcPct val="150000"/>
              </a:lnSpc>
              <a:spcBef>
                <a:spcPts val="0"/>
              </a:spcBef>
              <a:spcAft>
                <a:spcPts val="0"/>
              </a:spcAft>
              <a:buClr>
                <a:schemeClr val="dk2"/>
              </a:buClr>
              <a:buSzPts val="1300"/>
              <a:buFont typeface="Montserrat"/>
              <a:buChar char="●"/>
            </a:pPr>
            <a:r>
              <a:rPr b="1" lang="en">
                <a:solidFill>
                  <a:schemeClr val="dk2"/>
                </a:solidFill>
                <a:latin typeface="Montserrat"/>
                <a:ea typeface="Montserrat"/>
                <a:cs typeface="Montserrat"/>
                <a:sym typeface="Montserrat"/>
              </a:rPr>
              <a:t>Meet together to discuss any specific manners or issues</a:t>
            </a:r>
            <a:endParaRPr b="1">
              <a:solidFill>
                <a:schemeClr val="dk2"/>
              </a:solidFill>
              <a:latin typeface="Montserrat"/>
              <a:ea typeface="Montserrat"/>
              <a:cs typeface="Montserrat"/>
              <a:sym typeface="Montserrat"/>
            </a:endParaRPr>
          </a:p>
          <a:p>
            <a:pPr indent="-311150" lvl="0" marL="457200" rtl="0" algn="l">
              <a:lnSpc>
                <a:spcPct val="150000"/>
              </a:lnSpc>
              <a:spcBef>
                <a:spcPts val="0"/>
              </a:spcBef>
              <a:spcAft>
                <a:spcPts val="0"/>
              </a:spcAft>
              <a:buClr>
                <a:schemeClr val="dk2"/>
              </a:buClr>
              <a:buSzPts val="1300"/>
              <a:buFont typeface="Montserrat"/>
              <a:buChar char="●"/>
            </a:pPr>
            <a:r>
              <a:rPr b="1" lang="en">
                <a:solidFill>
                  <a:schemeClr val="dk2"/>
                </a:solidFill>
                <a:latin typeface="Montserrat"/>
                <a:ea typeface="Montserrat"/>
                <a:cs typeface="Montserrat"/>
                <a:sym typeface="Montserrat"/>
              </a:rPr>
              <a:t>Be of service to assist and guide student organizations</a:t>
            </a:r>
            <a:endParaRPr b="1">
              <a:solidFill>
                <a:schemeClr val="dk2"/>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RUSA Allocations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150">
                <a:solidFill>
                  <a:srgbClr val="333333"/>
                </a:solidFill>
                <a:highlight>
                  <a:srgbClr val="E06666"/>
                </a:highlight>
                <a:latin typeface="Montserrat"/>
                <a:ea typeface="Montserrat"/>
                <a:cs typeface="Montserrat"/>
                <a:sym typeface="Montserrat"/>
              </a:rPr>
              <a:t>“The RUSA Allocations Board is an affiliated committee of RUSA that operates separately from RUSA and is responsible for the allocation of funds to registered Rutgers University Student Organizations as well as various registered events on an as-needed basis.”</a:t>
            </a:r>
            <a:endParaRPr b="1" sz="1150">
              <a:solidFill>
                <a:srgbClr val="333333"/>
              </a:solidFill>
              <a:highlight>
                <a:srgbClr val="E06666"/>
              </a:highlight>
              <a:latin typeface="Montserrat"/>
              <a:ea typeface="Montserrat"/>
              <a:cs typeface="Montserrat"/>
              <a:sym typeface="Montserrat"/>
            </a:endParaRPr>
          </a:p>
          <a:p>
            <a:pPr indent="-301625" lvl="0" marL="457200" rtl="0" algn="l">
              <a:lnSpc>
                <a:spcPct val="150000"/>
              </a:lnSpc>
              <a:spcBef>
                <a:spcPts val="1200"/>
              </a:spcBef>
              <a:spcAft>
                <a:spcPts val="0"/>
              </a:spcAft>
              <a:buClr>
                <a:srgbClr val="333333"/>
              </a:buClr>
              <a:buSzPts val="1150"/>
              <a:buFont typeface="Montserrat"/>
              <a:buChar char="●"/>
            </a:pPr>
            <a:r>
              <a:rPr b="1" lang="en" sz="1150">
                <a:solidFill>
                  <a:srgbClr val="333333"/>
                </a:solidFill>
                <a:highlight>
                  <a:srgbClr val="E06666"/>
                </a:highlight>
                <a:latin typeface="Montserrat"/>
                <a:ea typeface="Montserrat"/>
                <a:cs typeface="Montserrat"/>
                <a:sym typeface="Montserrat"/>
              </a:rPr>
              <a:t>11 Members on the Board</a:t>
            </a:r>
            <a:endParaRPr b="1" sz="1150">
              <a:solidFill>
                <a:srgbClr val="333333"/>
              </a:solidFill>
              <a:highlight>
                <a:srgbClr val="E06666"/>
              </a:highlight>
              <a:latin typeface="Montserrat"/>
              <a:ea typeface="Montserrat"/>
              <a:cs typeface="Montserrat"/>
              <a:sym typeface="Montserrat"/>
            </a:endParaRPr>
          </a:p>
          <a:p>
            <a:pPr indent="-301625" lvl="0" marL="457200" rtl="0" algn="l">
              <a:lnSpc>
                <a:spcPct val="150000"/>
              </a:lnSpc>
              <a:spcBef>
                <a:spcPts val="0"/>
              </a:spcBef>
              <a:spcAft>
                <a:spcPts val="0"/>
              </a:spcAft>
              <a:buClr>
                <a:srgbClr val="333333"/>
              </a:buClr>
              <a:buSzPts val="1150"/>
              <a:buFont typeface="Montserrat"/>
              <a:buChar char="●"/>
            </a:pPr>
            <a:r>
              <a:rPr b="1" lang="en" sz="1150">
                <a:solidFill>
                  <a:srgbClr val="333333"/>
                </a:solidFill>
                <a:highlight>
                  <a:srgbClr val="E06666"/>
                </a:highlight>
                <a:latin typeface="Montserrat"/>
                <a:ea typeface="Montserrat"/>
                <a:cs typeface="Montserrat"/>
                <a:sym typeface="Montserrat"/>
              </a:rPr>
              <a:t>Collects, reviews, and distributes funding amongst 300+ student organizations on campus</a:t>
            </a:r>
            <a:endParaRPr b="1" sz="1150">
              <a:solidFill>
                <a:srgbClr val="333333"/>
              </a:solidFill>
              <a:highlight>
                <a:srgbClr val="E06666"/>
              </a:highlight>
              <a:latin typeface="Montserrat"/>
              <a:ea typeface="Montserrat"/>
              <a:cs typeface="Montserrat"/>
              <a:sym typeface="Montserrat"/>
            </a:endParaRPr>
          </a:p>
          <a:p>
            <a:pPr indent="-301625" lvl="0" marL="457200" rtl="0" algn="l">
              <a:lnSpc>
                <a:spcPct val="150000"/>
              </a:lnSpc>
              <a:spcBef>
                <a:spcPts val="0"/>
              </a:spcBef>
              <a:spcAft>
                <a:spcPts val="0"/>
              </a:spcAft>
              <a:buClr>
                <a:srgbClr val="333333"/>
              </a:buClr>
              <a:buSzPts val="1150"/>
              <a:buFont typeface="Montserrat"/>
              <a:buChar char="●"/>
            </a:pPr>
            <a:r>
              <a:rPr b="1" lang="en" sz="1150">
                <a:solidFill>
                  <a:srgbClr val="333333"/>
                </a:solidFill>
                <a:highlight>
                  <a:srgbClr val="E06666"/>
                </a:highlight>
                <a:latin typeface="Montserrat"/>
                <a:ea typeface="Montserrat"/>
                <a:cs typeface="Montserrat"/>
                <a:sym typeface="Montserrat"/>
              </a:rPr>
              <a:t>Continuously assists organizations throughout the semester with trainings, appeals, and service</a:t>
            </a:r>
            <a:endParaRPr b="1" sz="1150">
              <a:solidFill>
                <a:srgbClr val="333333"/>
              </a:solidFill>
              <a:highlight>
                <a:srgbClr val="E06666"/>
              </a:highlight>
              <a:latin typeface="Montserrat"/>
              <a:ea typeface="Montserrat"/>
              <a:cs typeface="Montserrat"/>
              <a:sym typeface="Montserrat"/>
            </a:endParaRPr>
          </a:p>
          <a:p>
            <a:pPr indent="-301625" lvl="0" marL="457200" rtl="0" algn="l">
              <a:lnSpc>
                <a:spcPct val="150000"/>
              </a:lnSpc>
              <a:spcBef>
                <a:spcPts val="0"/>
              </a:spcBef>
              <a:spcAft>
                <a:spcPts val="0"/>
              </a:spcAft>
              <a:buClr>
                <a:srgbClr val="333333"/>
              </a:buClr>
              <a:buSzPts val="1150"/>
              <a:buFont typeface="Montserrat"/>
              <a:buChar char="●"/>
            </a:pPr>
            <a:r>
              <a:rPr b="1" lang="en" sz="1150">
                <a:solidFill>
                  <a:srgbClr val="333333"/>
                </a:solidFill>
                <a:highlight>
                  <a:srgbClr val="E06666"/>
                </a:highlight>
                <a:latin typeface="Montserrat"/>
                <a:ea typeface="Montserrat"/>
                <a:cs typeface="Montserrat"/>
                <a:sym typeface="Montserrat"/>
              </a:rPr>
              <a:t>Audits and upholds funding guidelines to ensure fair and efficient use of Student Fees throughout the semester</a:t>
            </a:r>
            <a:endParaRPr b="1" sz="1150">
              <a:solidFill>
                <a:srgbClr val="333333"/>
              </a:solidFill>
              <a:highlight>
                <a:srgbClr val="E06666"/>
              </a:highlight>
              <a:latin typeface="Montserrat"/>
              <a:ea typeface="Montserrat"/>
              <a:cs typeface="Montserrat"/>
              <a:sym typeface="Montserrat"/>
            </a:endParaRPr>
          </a:p>
          <a:p>
            <a:pPr indent="-301625" lvl="1" marL="914400" rtl="0" algn="l">
              <a:lnSpc>
                <a:spcPct val="150000"/>
              </a:lnSpc>
              <a:spcBef>
                <a:spcPts val="0"/>
              </a:spcBef>
              <a:spcAft>
                <a:spcPts val="0"/>
              </a:spcAft>
              <a:buClr>
                <a:srgbClr val="333333"/>
              </a:buClr>
              <a:buSzPts val="1150"/>
              <a:buFont typeface="Montserrat"/>
              <a:buChar char="○"/>
            </a:pPr>
            <a:r>
              <a:rPr b="1" lang="en" sz="1150">
                <a:solidFill>
                  <a:srgbClr val="333333"/>
                </a:solidFill>
                <a:highlight>
                  <a:srgbClr val="E06666"/>
                </a:highlight>
                <a:latin typeface="Montserrat"/>
                <a:ea typeface="Montserrat"/>
                <a:cs typeface="Montserrat"/>
                <a:sym typeface="Montserrat"/>
              </a:rPr>
              <a:t>Auditor + Deputy Auditors</a:t>
            </a:r>
            <a:endParaRPr b="1" sz="1150">
              <a:solidFill>
                <a:srgbClr val="333333"/>
              </a:solidFill>
              <a:highlight>
                <a:srgbClr val="E06666"/>
              </a:highlight>
              <a:latin typeface="Montserrat"/>
              <a:ea typeface="Montserrat"/>
              <a:cs typeface="Montserrat"/>
              <a:sym typeface="Montserrat"/>
            </a:endParaRPr>
          </a:p>
          <a:p>
            <a:pPr indent="0" lvl="0" marL="0" rtl="0" algn="l">
              <a:lnSpc>
                <a:spcPct val="150000"/>
              </a:lnSpc>
              <a:spcBef>
                <a:spcPts val="1200"/>
              </a:spcBef>
              <a:spcAft>
                <a:spcPts val="0"/>
              </a:spcAft>
              <a:buNone/>
            </a:pPr>
            <a:r>
              <a:t/>
            </a:r>
            <a:endParaRPr b="1" sz="1150">
              <a:solidFill>
                <a:srgbClr val="333333"/>
              </a:solidFill>
              <a:highlight>
                <a:srgbClr val="E06666"/>
              </a:highlight>
              <a:latin typeface="Montserrat"/>
              <a:ea typeface="Montserrat"/>
              <a:cs typeface="Montserrat"/>
              <a:sym typeface="Montserrat"/>
            </a:endParaRPr>
          </a:p>
          <a:p>
            <a:pPr indent="0" lvl="0" marL="0" rtl="0" algn="l">
              <a:lnSpc>
                <a:spcPct val="150000"/>
              </a:lnSpc>
              <a:spcBef>
                <a:spcPts val="1200"/>
              </a:spcBef>
              <a:spcAft>
                <a:spcPts val="1200"/>
              </a:spcAft>
              <a:buNone/>
            </a:pPr>
            <a:r>
              <a:rPr b="1" lang="en" sz="1150">
                <a:solidFill>
                  <a:srgbClr val="333333"/>
                </a:solidFill>
                <a:highlight>
                  <a:srgbClr val="E06666"/>
                </a:highlight>
                <a:latin typeface="Montserrat"/>
                <a:ea typeface="Montserrat"/>
                <a:cs typeface="Montserrat"/>
                <a:sym typeface="Montserrat"/>
              </a:rPr>
              <a:t> </a:t>
            </a:r>
            <a:endParaRPr b="1" sz="1150">
              <a:solidFill>
                <a:srgbClr val="333333"/>
              </a:solidFill>
              <a:highlight>
                <a:srgbClr val="E06666"/>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570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Budget Request - </a:t>
            </a:r>
            <a:r>
              <a:rPr lang="en" u="sng">
                <a:solidFill>
                  <a:schemeClr val="hlink"/>
                </a:solidFill>
                <a:hlinkClick r:id="rId3"/>
              </a:rPr>
              <a:t>Guidelines</a:t>
            </a:r>
            <a:endParaRPr/>
          </a:p>
        </p:txBody>
      </p:sp>
      <p:pic>
        <p:nvPicPr>
          <p:cNvPr id="111" name="Google Shape;111;p17"/>
          <p:cNvPicPr preferRelativeResize="0"/>
          <p:nvPr/>
        </p:nvPicPr>
        <p:blipFill>
          <a:blip r:embed="rId4">
            <a:alphaModFix/>
          </a:blip>
          <a:stretch>
            <a:fillRect/>
          </a:stretch>
        </p:blipFill>
        <p:spPr>
          <a:xfrm>
            <a:off x="1657763" y="1106150"/>
            <a:ext cx="3433336" cy="4037349"/>
          </a:xfrm>
          <a:prstGeom prst="rect">
            <a:avLst/>
          </a:prstGeom>
          <a:noFill/>
          <a:ln>
            <a:noFill/>
          </a:ln>
        </p:spPr>
      </p:pic>
      <p:pic>
        <p:nvPicPr>
          <p:cNvPr id="112" name="Google Shape;112;p17"/>
          <p:cNvPicPr preferRelativeResize="0"/>
          <p:nvPr/>
        </p:nvPicPr>
        <p:blipFill>
          <a:blip r:embed="rId5">
            <a:alphaModFix/>
          </a:blip>
          <a:stretch>
            <a:fillRect/>
          </a:stretch>
        </p:blipFill>
        <p:spPr>
          <a:xfrm>
            <a:off x="5201025" y="1106150"/>
            <a:ext cx="3433326" cy="40480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Audit Documents</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Audit SOP</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4"/>
              </a:rPr>
              <a:t>Audit Document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5"/>
              </a:rPr>
              <a:t>Audit Guidelines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Auditing Process - Pre-Audit</a:t>
            </a:r>
            <a:endParaRPr/>
          </a:p>
        </p:txBody>
      </p:sp>
      <p:sp>
        <p:nvSpPr>
          <p:cNvPr id="124" name="Google Shape;124;p19"/>
          <p:cNvSpPr txBox="1"/>
          <p:nvPr>
            <p:ph idx="1" type="body"/>
          </p:nvPr>
        </p:nvSpPr>
        <p:spPr>
          <a:xfrm>
            <a:off x="729450" y="2078875"/>
            <a:ext cx="7688700" cy="295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dk2"/>
                </a:solidFill>
              </a:rPr>
              <a:t>Information Collection</a:t>
            </a:r>
            <a:endParaRPr u="sng">
              <a:solidFill>
                <a:schemeClr val="dk2"/>
              </a:solidFill>
            </a:endParaRPr>
          </a:p>
          <a:p>
            <a:pPr indent="-311150" lvl="0" marL="457200" rtl="0" algn="l">
              <a:lnSpc>
                <a:spcPct val="100000"/>
              </a:lnSpc>
              <a:spcBef>
                <a:spcPts val="1200"/>
              </a:spcBef>
              <a:spcAft>
                <a:spcPts val="0"/>
              </a:spcAft>
              <a:buClr>
                <a:schemeClr val="dk2"/>
              </a:buClr>
              <a:buSzPts val="1300"/>
              <a:buChar char="-"/>
            </a:pPr>
            <a:r>
              <a:rPr lang="en">
                <a:solidFill>
                  <a:schemeClr val="dk2"/>
                </a:solidFill>
              </a:rPr>
              <a:t>Start of Week - Send emails to the 2 designated clubs you are auditing</a:t>
            </a:r>
            <a:endParaRPr>
              <a:solidFill>
                <a:schemeClr val="dk2"/>
              </a:solidFill>
            </a:endParaRPr>
          </a:p>
          <a:p>
            <a:pPr indent="0" lvl="0" marL="457200" rtl="0" algn="l">
              <a:lnSpc>
                <a:spcPct val="100000"/>
              </a:lnSpc>
              <a:spcBef>
                <a:spcPts val="1200"/>
              </a:spcBef>
              <a:spcAft>
                <a:spcPts val="0"/>
              </a:spcAft>
              <a:buNone/>
            </a:pPr>
            <a:r>
              <a:t/>
            </a:r>
            <a:endParaRPr>
              <a:solidFill>
                <a:schemeClr val="dk2"/>
              </a:solidFill>
            </a:endParaRPr>
          </a:p>
          <a:p>
            <a:pPr indent="-311150" lvl="0" marL="457200" rtl="0" algn="l">
              <a:lnSpc>
                <a:spcPct val="100000"/>
              </a:lnSpc>
              <a:spcBef>
                <a:spcPts val="1200"/>
              </a:spcBef>
              <a:spcAft>
                <a:spcPts val="0"/>
              </a:spcAft>
              <a:buClr>
                <a:schemeClr val="dk2"/>
              </a:buClr>
              <a:buSzPts val="1300"/>
              <a:buChar char="-"/>
            </a:pPr>
            <a:r>
              <a:rPr lang="en">
                <a:solidFill>
                  <a:schemeClr val="dk2"/>
                </a:solidFill>
              </a:rPr>
              <a:t>During Week - Look to make sure they will </a:t>
            </a:r>
            <a:r>
              <a:rPr lang="en">
                <a:solidFill>
                  <a:schemeClr val="dk2"/>
                </a:solidFill>
              </a:rPr>
              <a:t>provide</a:t>
            </a:r>
            <a:r>
              <a:rPr lang="en">
                <a:solidFill>
                  <a:schemeClr val="dk2"/>
                </a:solidFill>
              </a:rPr>
              <a:t> a response or have seen the email. If not send a follow up</a:t>
            </a:r>
            <a:endParaRPr>
              <a:solidFill>
                <a:schemeClr val="dk2"/>
              </a:solidFill>
            </a:endParaRPr>
          </a:p>
          <a:p>
            <a:pPr indent="0" lvl="0" marL="457200" rtl="0" algn="l">
              <a:lnSpc>
                <a:spcPct val="100000"/>
              </a:lnSpc>
              <a:spcBef>
                <a:spcPts val="1200"/>
              </a:spcBef>
              <a:spcAft>
                <a:spcPts val="0"/>
              </a:spcAft>
              <a:buNone/>
            </a:pPr>
            <a:r>
              <a:t/>
            </a:r>
            <a:endParaRPr>
              <a:solidFill>
                <a:schemeClr val="dk2"/>
              </a:solidFill>
            </a:endParaRPr>
          </a:p>
          <a:p>
            <a:pPr indent="-311150" lvl="0" marL="457200" rtl="0" algn="l">
              <a:lnSpc>
                <a:spcPct val="100000"/>
              </a:lnSpc>
              <a:spcBef>
                <a:spcPts val="1200"/>
              </a:spcBef>
              <a:spcAft>
                <a:spcPts val="0"/>
              </a:spcAft>
              <a:buClr>
                <a:schemeClr val="dk2"/>
              </a:buClr>
              <a:buSzPts val="1300"/>
              <a:buChar char="-"/>
            </a:pPr>
            <a:r>
              <a:rPr lang="en">
                <a:solidFill>
                  <a:schemeClr val="dk2"/>
                </a:solidFill>
              </a:rPr>
              <a:t>End of Week - Finalize all procedure and data to be prepared for the upcoming audits</a:t>
            </a:r>
            <a:endParaRPr>
              <a:solidFill>
                <a:schemeClr val="dk2"/>
              </a:solidFill>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Auditing Process - Audit</a:t>
            </a:r>
            <a:endParaRPr/>
          </a:p>
        </p:txBody>
      </p:sp>
      <p:sp>
        <p:nvSpPr>
          <p:cNvPr id="130" name="Google Shape;130;p20"/>
          <p:cNvSpPr txBox="1"/>
          <p:nvPr>
            <p:ph idx="1" type="body"/>
          </p:nvPr>
        </p:nvSpPr>
        <p:spPr>
          <a:xfrm>
            <a:off x="729450" y="2078875"/>
            <a:ext cx="76887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dk2"/>
                </a:solidFill>
              </a:rPr>
              <a:t>Audit Review</a:t>
            </a:r>
            <a:endParaRPr u="sng">
              <a:solidFill>
                <a:schemeClr val="dk2"/>
              </a:solidFill>
            </a:endParaRPr>
          </a:p>
          <a:p>
            <a:pPr indent="-311150" lvl="0" marL="457200" rtl="0" algn="l">
              <a:spcBef>
                <a:spcPts val="1200"/>
              </a:spcBef>
              <a:spcAft>
                <a:spcPts val="0"/>
              </a:spcAft>
              <a:buClr>
                <a:schemeClr val="dk2"/>
              </a:buClr>
              <a:buSzPts val="1300"/>
              <a:buChar char="-"/>
            </a:pPr>
            <a:r>
              <a:rPr lang="en">
                <a:solidFill>
                  <a:schemeClr val="dk2"/>
                </a:solidFill>
              </a:rPr>
              <a:t>Once information is reviewed, ask questions, clarify responses, and compare to our data</a:t>
            </a:r>
            <a:endParaRPr>
              <a:solidFill>
                <a:schemeClr val="dk2"/>
              </a:solidFill>
            </a:endParaRPr>
          </a:p>
          <a:p>
            <a:pPr indent="0" lvl="0" marL="457200" rtl="0" algn="l">
              <a:spcBef>
                <a:spcPts val="1200"/>
              </a:spcBef>
              <a:spcAft>
                <a:spcPts val="0"/>
              </a:spcAft>
              <a:buNone/>
            </a:pPr>
            <a:r>
              <a:t/>
            </a:r>
            <a:endParaRPr>
              <a:solidFill>
                <a:schemeClr val="dk2"/>
              </a:solidFill>
            </a:endParaRPr>
          </a:p>
          <a:p>
            <a:pPr indent="-311150" lvl="0" marL="457200" rtl="0" algn="l">
              <a:spcBef>
                <a:spcPts val="1200"/>
              </a:spcBef>
              <a:spcAft>
                <a:spcPts val="0"/>
              </a:spcAft>
              <a:buClr>
                <a:schemeClr val="dk2"/>
              </a:buClr>
              <a:buSzPts val="1300"/>
              <a:buChar char="-"/>
            </a:pPr>
            <a:r>
              <a:rPr lang="en">
                <a:solidFill>
                  <a:schemeClr val="dk2"/>
                </a:solidFill>
              </a:rPr>
              <a:t>Should be keeping up with a timeline and following procedures</a:t>
            </a:r>
            <a:endParaRPr>
              <a:solidFill>
                <a:schemeClr val="dk2"/>
              </a:solidFill>
            </a:endParaRPr>
          </a:p>
          <a:p>
            <a:pPr indent="0" lvl="0" marL="457200" rtl="0" algn="l">
              <a:spcBef>
                <a:spcPts val="1200"/>
              </a:spcBef>
              <a:spcAft>
                <a:spcPts val="0"/>
              </a:spcAft>
              <a:buNone/>
            </a:pPr>
            <a:r>
              <a:t/>
            </a:r>
            <a:endParaRPr>
              <a:solidFill>
                <a:schemeClr val="dk2"/>
              </a:solidFill>
            </a:endParaRPr>
          </a:p>
          <a:p>
            <a:pPr indent="-311150" lvl="0" marL="457200" rtl="0" algn="l">
              <a:spcBef>
                <a:spcPts val="1200"/>
              </a:spcBef>
              <a:spcAft>
                <a:spcPts val="0"/>
              </a:spcAft>
              <a:buClr>
                <a:schemeClr val="dk2"/>
              </a:buClr>
              <a:buSzPts val="1300"/>
              <a:buChar char="-"/>
            </a:pPr>
            <a:r>
              <a:rPr lang="en">
                <a:solidFill>
                  <a:schemeClr val="dk2"/>
                </a:solidFill>
              </a:rPr>
              <a:t>Make individual decisions and adjustments as needed</a:t>
            </a:r>
            <a:endParaRPr>
              <a:solidFill>
                <a:schemeClr val="dk2"/>
              </a:solidFill>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Auditing Process - Audit </a:t>
            </a:r>
            <a:endParaRPr/>
          </a:p>
        </p:txBody>
      </p:sp>
      <p:sp>
        <p:nvSpPr>
          <p:cNvPr id="136" name="Google Shape;136;p21"/>
          <p:cNvSpPr txBox="1"/>
          <p:nvPr>
            <p:ph idx="1" type="body"/>
          </p:nvPr>
        </p:nvSpPr>
        <p:spPr>
          <a:xfrm>
            <a:off x="729450" y="2078875"/>
            <a:ext cx="7688700" cy="295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rgbClr val="333333"/>
                </a:solidFill>
              </a:rPr>
              <a:t>Audit Meeting (Virtual)</a:t>
            </a:r>
            <a:endParaRPr u="sng">
              <a:solidFill>
                <a:srgbClr val="333333"/>
              </a:solidFill>
            </a:endParaRPr>
          </a:p>
          <a:p>
            <a:pPr indent="-311150" lvl="0" marL="457200" rtl="0" algn="l">
              <a:spcBef>
                <a:spcPts val="1200"/>
              </a:spcBef>
              <a:spcAft>
                <a:spcPts val="0"/>
              </a:spcAft>
              <a:buClr>
                <a:srgbClr val="333333"/>
              </a:buClr>
              <a:buSzPts val="1300"/>
              <a:buChar char="-"/>
            </a:pPr>
            <a:r>
              <a:rPr lang="en">
                <a:solidFill>
                  <a:srgbClr val="333333"/>
                </a:solidFill>
              </a:rPr>
              <a:t>Meet with the club president or treasurer over Zoom </a:t>
            </a:r>
            <a:endParaRPr>
              <a:solidFill>
                <a:srgbClr val="333333"/>
              </a:solidFill>
            </a:endParaRPr>
          </a:p>
          <a:p>
            <a:pPr indent="-311150" lvl="0" marL="457200" rtl="0" algn="l">
              <a:spcBef>
                <a:spcPts val="0"/>
              </a:spcBef>
              <a:spcAft>
                <a:spcPts val="0"/>
              </a:spcAft>
              <a:buClr>
                <a:srgbClr val="333333"/>
              </a:buClr>
              <a:buSzPts val="1300"/>
              <a:buChar char="-"/>
            </a:pPr>
            <a:r>
              <a:rPr lang="en">
                <a:solidFill>
                  <a:srgbClr val="333333"/>
                </a:solidFill>
              </a:rPr>
              <a:t>Clarify and review all necessary topics from </a:t>
            </a:r>
            <a:r>
              <a:rPr lang="en">
                <a:solidFill>
                  <a:srgbClr val="333333"/>
                </a:solidFill>
              </a:rPr>
              <a:t>previous</a:t>
            </a:r>
            <a:r>
              <a:rPr lang="en">
                <a:solidFill>
                  <a:srgbClr val="333333"/>
                </a:solidFill>
              </a:rPr>
              <a:t> step</a:t>
            </a:r>
            <a:endParaRPr>
              <a:solidFill>
                <a:srgbClr val="333333"/>
              </a:solidFill>
            </a:endParaRPr>
          </a:p>
          <a:p>
            <a:pPr indent="-311150" lvl="0" marL="457200" rtl="0" algn="l">
              <a:spcBef>
                <a:spcPts val="0"/>
              </a:spcBef>
              <a:spcAft>
                <a:spcPts val="0"/>
              </a:spcAft>
              <a:buClr>
                <a:srgbClr val="333333"/>
              </a:buClr>
              <a:buSzPts val="1300"/>
              <a:buChar char="-"/>
            </a:pPr>
            <a:r>
              <a:rPr lang="en">
                <a:solidFill>
                  <a:srgbClr val="333333"/>
                </a:solidFill>
              </a:rPr>
              <a:t>Organize and archive data</a:t>
            </a:r>
            <a:endParaRPr>
              <a:solidFill>
                <a:srgbClr val="333333"/>
              </a:solidFill>
            </a:endParaRPr>
          </a:p>
          <a:p>
            <a:pPr indent="0" lvl="0" marL="0" rtl="0" algn="l">
              <a:spcBef>
                <a:spcPts val="1200"/>
              </a:spcBef>
              <a:spcAft>
                <a:spcPts val="0"/>
              </a:spcAft>
              <a:buNone/>
            </a:pPr>
            <a:r>
              <a:rPr lang="en" u="sng">
                <a:solidFill>
                  <a:srgbClr val="333333"/>
                </a:solidFill>
              </a:rPr>
              <a:t>Audit Meeting (In-Person)</a:t>
            </a:r>
            <a:endParaRPr u="sng">
              <a:solidFill>
                <a:srgbClr val="333333"/>
              </a:solidFill>
            </a:endParaRPr>
          </a:p>
          <a:p>
            <a:pPr indent="-311150" lvl="0" marL="457200" rtl="0" algn="l">
              <a:spcBef>
                <a:spcPts val="1200"/>
              </a:spcBef>
              <a:spcAft>
                <a:spcPts val="0"/>
              </a:spcAft>
              <a:buClr>
                <a:srgbClr val="333333"/>
              </a:buClr>
              <a:buSzPts val="1300"/>
              <a:buChar char="-"/>
            </a:pPr>
            <a:r>
              <a:rPr lang="en">
                <a:solidFill>
                  <a:srgbClr val="333333"/>
                </a:solidFill>
              </a:rPr>
              <a:t>Attend the event with 1 other deputy auditor for about 30 minutes </a:t>
            </a:r>
            <a:endParaRPr>
              <a:solidFill>
                <a:srgbClr val="333333"/>
              </a:solidFill>
            </a:endParaRPr>
          </a:p>
          <a:p>
            <a:pPr indent="-311150" lvl="0" marL="457200" rtl="0" algn="l">
              <a:spcBef>
                <a:spcPts val="0"/>
              </a:spcBef>
              <a:spcAft>
                <a:spcPts val="0"/>
              </a:spcAft>
              <a:buClr>
                <a:srgbClr val="333333"/>
              </a:buClr>
              <a:buSzPts val="1300"/>
              <a:buChar char="-"/>
            </a:pPr>
            <a:r>
              <a:rPr lang="en">
                <a:solidFill>
                  <a:srgbClr val="333333"/>
                </a:solidFill>
              </a:rPr>
              <a:t>Take specific notes and complete “Checklist”</a:t>
            </a:r>
            <a:endParaRPr>
              <a:solidFill>
                <a:srgbClr val="333333"/>
              </a:solidFill>
            </a:endParaRPr>
          </a:p>
          <a:p>
            <a:pPr indent="-311150" lvl="0" marL="457200" rtl="0" algn="l">
              <a:spcBef>
                <a:spcPts val="0"/>
              </a:spcBef>
              <a:spcAft>
                <a:spcPts val="0"/>
              </a:spcAft>
              <a:buClr>
                <a:srgbClr val="333333"/>
              </a:buClr>
              <a:buSzPts val="1300"/>
              <a:buChar char="-"/>
            </a:pPr>
            <a:r>
              <a:rPr lang="en">
                <a:solidFill>
                  <a:srgbClr val="333333"/>
                </a:solidFill>
              </a:rPr>
              <a:t>If possible, talk to President or Treasurer for some details</a:t>
            </a:r>
            <a:endParaRPr>
              <a:solidFill>
                <a:srgbClr val="33333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