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b465fffc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b465fffc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Kobi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a7e6916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a7e6916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b465fff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b465fff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Kobi</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b465fffc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b465fffc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Kobi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e77d88a0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e77d88a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Sanjana</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b465fff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b465fff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How we approached contacting clubs and why</a:t>
            </a:r>
            <a:endParaRPr/>
          </a:p>
          <a:p>
            <a:pPr indent="0" lvl="0" marL="0" rtl="0" algn="l">
              <a:spcBef>
                <a:spcPts val="0"/>
              </a:spcBef>
              <a:spcAft>
                <a:spcPts val="0"/>
              </a:spcAft>
              <a:buNone/>
            </a:pPr>
            <a:r>
              <a:rPr lang="en"/>
              <a:t>Some previous feedback that we have and how this led to a on-going project with the </a:t>
            </a:r>
            <a:r>
              <a:rPr lang="en"/>
              <a:t>questionnaire and intake 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Sanjana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b465fff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b465fff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Kobi (KSA)</a:t>
            </a:r>
            <a:endParaRPr/>
          </a:p>
          <a:p>
            <a:pPr indent="0" lvl="0" marL="0" rtl="0" algn="l">
              <a:spcBef>
                <a:spcPts val="0"/>
              </a:spcBef>
              <a:spcAft>
                <a:spcPts val="0"/>
              </a:spcAft>
              <a:buNone/>
            </a:pPr>
            <a:r>
              <a:rPr lang="en"/>
              <a:t>Allen (Glee Club)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b465fffc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b465fffc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a:p>
            <a:pPr indent="0" lvl="0" marL="0" rtl="0" algn="l">
              <a:spcBef>
                <a:spcPts val="0"/>
              </a:spcBef>
              <a:spcAft>
                <a:spcPts val="0"/>
              </a:spcAft>
              <a:buNone/>
            </a:pPr>
            <a:r>
              <a:rPr i="1" lang="en">
                <a:highlight>
                  <a:srgbClr val="FFFF00"/>
                </a:highlight>
                <a:latin typeface="Calibri"/>
                <a:ea typeface="Calibri"/>
                <a:cs typeface="Calibri"/>
                <a:sym typeface="Calibri"/>
              </a:rPr>
              <a:t>There are three key areas of improvement that we are planning for. Related to auditing history, if the takebacks of a certain club are high, then that club should be on the priortized auditing list. The club can be moved down the priority if such an issue does not exist in the future. Second area is having a punishment system for clubs with consistently high takebacks, not as a burden but as a way of bringing them </a:t>
            </a:r>
            <a:r>
              <a:rPr i="1" lang="en">
                <a:highlight>
                  <a:srgbClr val="FFFF00"/>
                </a:highlight>
                <a:latin typeface="Calibri"/>
                <a:ea typeface="Calibri"/>
                <a:cs typeface="Calibri"/>
                <a:sym typeface="Calibri"/>
              </a:rPr>
              <a:t>back</a:t>
            </a:r>
            <a:r>
              <a:rPr i="1" lang="en">
                <a:highlight>
                  <a:srgbClr val="FFFF00"/>
                </a:highlight>
                <a:latin typeface="Calibri"/>
                <a:ea typeface="Calibri"/>
                <a:cs typeface="Calibri"/>
                <a:sym typeface="Calibri"/>
              </a:rPr>
              <a:t> on track. And, lastly, to give clubs just the right amount of budgets or even less in certain situations (depending on the club standing). If the club needs more for the right reasons, they can most definitely come back in for appeals. This increases our core value of </a:t>
            </a:r>
            <a:r>
              <a:rPr i="1" lang="en">
                <a:highlight>
                  <a:srgbClr val="FFFF00"/>
                </a:highlight>
                <a:latin typeface="Calibri"/>
                <a:ea typeface="Calibri"/>
                <a:cs typeface="Calibri"/>
                <a:sym typeface="Calibri"/>
              </a:rPr>
              <a:t>transparency</a:t>
            </a:r>
            <a:r>
              <a:rPr i="1" lang="en">
                <a:highlight>
                  <a:srgbClr val="FFFF00"/>
                </a:highlight>
                <a:latin typeface="Calibri"/>
                <a:ea typeface="Calibri"/>
                <a:cs typeface="Calibri"/>
                <a:sym typeface="Calibri"/>
              </a:rPr>
              <a:t> within the appeals meetings.</a:t>
            </a:r>
            <a:endParaRPr i="1">
              <a:highlight>
                <a:srgbClr val="FFFF00"/>
              </a:highlight>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e77d88a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e77d88a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questionnaire and intake form to see how it will help us and work throughout the year</a:t>
            </a:r>
            <a:endParaRPr/>
          </a:p>
          <a:p>
            <a:pPr indent="0" lvl="0" marL="0" rtl="0" algn="l">
              <a:spcBef>
                <a:spcPts val="0"/>
              </a:spcBef>
              <a:spcAft>
                <a:spcPts val="0"/>
              </a:spcAft>
              <a:buNone/>
            </a:pPr>
            <a:r>
              <a:rPr lang="en"/>
              <a:t>Allen (questionnaire)</a:t>
            </a:r>
            <a:endParaRPr/>
          </a:p>
          <a:p>
            <a:pPr indent="0" lvl="0" marL="0" rtl="0" algn="l">
              <a:spcBef>
                <a:spcPts val="0"/>
              </a:spcBef>
              <a:spcAft>
                <a:spcPts val="0"/>
              </a:spcAft>
              <a:buNone/>
            </a:pPr>
            <a:r>
              <a:rPr lang="en"/>
              <a:t>Anna (intake form) - attached above</a:t>
            </a:r>
            <a:endParaRPr/>
          </a:p>
          <a:p>
            <a:pPr indent="0" lvl="0" marL="0" rtl="0" algn="l">
              <a:spcBef>
                <a:spcPts val="0"/>
              </a:spcBef>
              <a:spcAft>
                <a:spcPts val="0"/>
              </a:spcAft>
              <a:buNone/>
            </a:pPr>
            <a:r>
              <a:t/>
            </a:r>
            <a:endParaRPr i="1">
              <a:highlight>
                <a:srgbClr val="FFFF00"/>
              </a:highlight>
              <a:latin typeface="Calibri"/>
              <a:ea typeface="Calibri"/>
              <a:cs typeface="Calibri"/>
              <a:sym typeface="Calibri"/>
            </a:endParaRPr>
          </a:p>
          <a:p>
            <a:pPr indent="0" lvl="0" marL="0" rtl="0" algn="l">
              <a:spcBef>
                <a:spcPts val="0"/>
              </a:spcBef>
              <a:spcAft>
                <a:spcPts val="0"/>
              </a:spcAft>
              <a:buNone/>
            </a:pPr>
            <a:r>
              <a:rPr i="1" lang="en">
                <a:highlight>
                  <a:srgbClr val="FFFF00"/>
                </a:highlight>
                <a:latin typeface="Calibri"/>
                <a:ea typeface="Calibri"/>
                <a:cs typeface="Calibri"/>
                <a:sym typeface="Calibri"/>
              </a:rPr>
              <a:t>The purpose of the Intake Form, designed last year, is to analyze more comprehensive data in what funds are not being used and why. This will also provide us with a detailed description of club funds and help us address areas of discrepancies, if any. There are tables for specific allocations amounts and the reasoning to these numbers. Lastly, the Intake Form would be a vital tool for us in terms of record-keeping for both the Allocations Board and the audited club’s E-Board. It helps for greater </a:t>
            </a:r>
            <a:r>
              <a:rPr i="1" lang="en">
                <a:highlight>
                  <a:srgbClr val="FFFF00"/>
                </a:highlight>
                <a:latin typeface="Calibri"/>
                <a:ea typeface="Calibri"/>
                <a:cs typeface="Calibri"/>
                <a:sym typeface="Calibri"/>
              </a:rPr>
              <a:t>transparency</a:t>
            </a:r>
            <a:r>
              <a:rPr i="1" lang="en">
                <a:highlight>
                  <a:srgbClr val="FFFF00"/>
                </a:highlight>
                <a:latin typeface="Calibri"/>
                <a:ea typeface="Calibri"/>
                <a:cs typeface="Calibri"/>
                <a:sym typeface="Calibri"/>
              </a:rPr>
              <a:t> in the auditing interaction between the Allocations Board and the respective club </a:t>
            </a:r>
            <a:endParaRPr i="1">
              <a:highlight>
                <a:srgbClr val="FFFF00"/>
              </a:highlight>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6D9EE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spreadsheets/d/16bf76H55ndfNvOaSS5FFHnjCxWmdF04W/edit?usp=sharing&amp;ouid=111401014565124105264&amp;rtpof=true&amp;sd=true" TargetMode="External"/><Relationship Id="rId4" Type="http://schemas.openxmlformats.org/officeDocument/2006/relationships/hyperlink" Target="https://docs.google.com/spreadsheets/d/1Ymq5kVsY_ZQZEMXH008l54wGiqYIDRXx_8Dg2ndAgR0/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1Pynlvv_w2zUIC0jTgaVbeedS11mcbNVtSxCE6a8xWQ/edit" TargetMode="External"/><Relationship Id="rId4" Type="http://schemas.openxmlformats.org/officeDocument/2006/relationships/hyperlink" Target="https://docs.google.com/document/d/1JdI1WXLxcpuZf4T3KQI55zCZ-n50Ck6mYeqySDGzbhs/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Takeback Research</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800">
                <a:solidFill>
                  <a:srgbClr val="ADADAD"/>
                </a:solidFill>
                <a:latin typeface="Arial"/>
                <a:ea typeface="Arial"/>
                <a:cs typeface="Arial"/>
                <a:sym typeface="Arial"/>
              </a:rPr>
              <a:t>Allen, Anna, Kobi, Sanjana</a:t>
            </a:r>
            <a:endParaRPr sz="2800">
              <a:solidFill>
                <a:srgbClr val="ADADAD"/>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Report</a:t>
            </a:r>
            <a:endParaRPr/>
          </a:p>
        </p:txBody>
      </p:sp>
      <p:sp>
        <p:nvSpPr>
          <p:cNvPr id="115" name="Google Shape;115;p22"/>
          <p:cNvSpPr txBox="1"/>
          <p:nvPr>
            <p:ph idx="1" type="body"/>
          </p:nvPr>
        </p:nvSpPr>
        <p:spPr>
          <a:xfrm>
            <a:off x="311700" y="1152475"/>
            <a:ext cx="8520600" cy="389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romanUcPeriod"/>
            </a:pPr>
            <a:r>
              <a:rPr lang="en">
                <a:solidFill>
                  <a:schemeClr val="dk1"/>
                </a:solidFill>
              </a:rPr>
              <a:t>Higher takebacks than previous semesters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High average in takebacks from completely cancelled events / speakers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organization couldn’t fund most of their items or didn’t end up using it at all</a:t>
            </a:r>
            <a:endParaRPr>
              <a:solidFill>
                <a:schemeClr val="dk1"/>
              </a:solidFill>
            </a:endParaRPr>
          </a:p>
          <a:p>
            <a:pPr indent="-342900" lvl="0" marL="457200" rtl="0" algn="l">
              <a:spcBef>
                <a:spcPts val="0"/>
              </a:spcBef>
              <a:spcAft>
                <a:spcPts val="0"/>
              </a:spcAft>
              <a:buClr>
                <a:schemeClr val="dk1"/>
              </a:buClr>
              <a:buSzPts val="1800"/>
              <a:buAutoNum type="romanUcPeriod"/>
            </a:pPr>
            <a:r>
              <a:rPr lang="en">
                <a:solidFill>
                  <a:schemeClr val="dk1"/>
                </a:solidFill>
              </a:rPr>
              <a:t>Organizations have issues with budget application and struggles to </a:t>
            </a:r>
            <a:r>
              <a:rPr lang="en">
                <a:solidFill>
                  <a:schemeClr val="dk1"/>
                </a:solidFill>
              </a:rPr>
              <a:t>adjust</a:t>
            </a:r>
            <a:r>
              <a:rPr lang="en">
                <a:solidFill>
                  <a:schemeClr val="dk1"/>
                </a:solidFill>
              </a:rPr>
              <a:t> virtually with constant changes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Most organizations felt they were left to function </a:t>
            </a:r>
            <a:r>
              <a:rPr lang="en">
                <a:solidFill>
                  <a:schemeClr val="dk1"/>
                </a:solidFill>
              </a:rPr>
              <a:t>alone without proper support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They think the budget application is too ambiguous</a:t>
            </a:r>
            <a:endParaRPr>
              <a:solidFill>
                <a:schemeClr val="dk1"/>
              </a:solidFill>
            </a:endParaRPr>
          </a:p>
          <a:p>
            <a:pPr indent="-342900" lvl="0" marL="457200" rtl="0" algn="l">
              <a:spcBef>
                <a:spcPts val="0"/>
              </a:spcBef>
              <a:spcAft>
                <a:spcPts val="0"/>
              </a:spcAft>
              <a:buClr>
                <a:schemeClr val="dk1"/>
              </a:buClr>
              <a:buSzPts val="1800"/>
              <a:buAutoNum type="romanUcPeriod"/>
            </a:pPr>
            <a:r>
              <a:rPr lang="en">
                <a:solidFill>
                  <a:schemeClr val="dk1"/>
                </a:solidFill>
              </a:rPr>
              <a:t>It is essential that we gather more detailed information on what we can do as a Board to better support and adjust our relationships to create less takebacks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Questionnaire and Intake form - An ongoing collection of data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Proper response and action taken</a:t>
            </a:r>
            <a:br>
              <a:rPr lang="en">
                <a:solidFill>
                  <a:schemeClr val="dk1"/>
                </a:solidFill>
              </a:rPr>
            </a:b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Takebacks: What’s the Problem?</a:t>
            </a:r>
            <a:endParaRPr/>
          </a:p>
        </p:txBody>
      </p:sp>
      <p:sp>
        <p:nvSpPr>
          <p:cNvPr id="66" name="Google Shape;66;p14"/>
          <p:cNvSpPr txBox="1"/>
          <p:nvPr>
            <p:ph idx="1" type="body"/>
          </p:nvPr>
        </p:nvSpPr>
        <p:spPr>
          <a:xfrm>
            <a:off x="311700" y="1152475"/>
            <a:ext cx="8520600" cy="3787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We take back unused funds each semester as that money belongs to the student fee pool and not to the clubs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Every semester, we receive thousands of dollars in takebacks, exposing potential inefficiencies</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In the way student organizations spends their allotted amount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In the way the Allocations Board allocates funds and interacts with club eboards</a:t>
            </a:r>
            <a:endParaRPr sz="16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Both the problem of why takebacks are so high and the approach to the solution are still not obvious to us</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Usage of analytical methods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Usage of communication with eboards</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Aggregated 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Collection of Information and Data</a:t>
            </a:r>
            <a:endParaRPr>
              <a:solidFill>
                <a:schemeClr val="dk1"/>
              </a:solidFill>
            </a:endParaRPr>
          </a:p>
          <a:p>
            <a:pPr indent="-342900" lvl="0" marL="457200" rtl="0" algn="l">
              <a:spcBef>
                <a:spcPts val="1200"/>
              </a:spcBef>
              <a:spcAft>
                <a:spcPts val="0"/>
              </a:spcAft>
              <a:buClr>
                <a:schemeClr val="dk1"/>
              </a:buClr>
              <a:buSzPts val="1800"/>
              <a:buChar char="●"/>
            </a:pPr>
            <a:r>
              <a:rPr lang="en" u="sng">
                <a:solidFill>
                  <a:schemeClr val="dk1"/>
                </a:solidFill>
                <a:hlinkClick r:id="rId3">
                  <a:extLst>
                    <a:ext uri="{A12FA001-AC4F-418D-AE19-62706E023703}">
                      <ahyp:hlinkClr val="tx"/>
                    </a:ext>
                  </a:extLst>
                </a:hlinkClick>
              </a:rPr>
              <a:t>2021 Spring Takebacks</a:t>
            </a:r>
            <a:endParaRPr>
              <a:solidFill>
                <a:schemeClr val="dk1"/>
              </a:solidFill>
            </a:endParaRPr>
          </a:p>
          <a:p>
            <a:pPr indent="0" lvl="0" marL="0" rtl="0" algn="l">
              <a:spcBef>
                <a:spcPts val="1200"/>
              </a:spcBef>
              <a:spcAft>
                <a:spcPts val="0"/>
              </a:spcAft>
              <a:buNone/>
            </a:pPr>
            <a:r>
              <a:rPr lang="en">
                <a:solidFill>
                  <a:schemeClr val="dk1"/>
                </a:solidFill>
              </a:rPr>
              <a:t>Aggregated Takeback History</a:t>
            </a:r>
            <a:endParaRPr>
              <a:solidFill>
                <a:schemeClr val="dk1"/>
              </a:solidFill>
            </a:endParaRPr>
          </a:p>
          <a:p>
            <a:pPr indent="-342900" lvl="0" marL="457200" rtl="0" algn="l">
              <a:spcBef>
                <a:spcPts val="1200"/>
              </a:spcBef>
              <a:spcAft>
                <a:spcPts val="0"/>
              </a:spcAft>
              <a:buClr>
                <a:schemeClr val="dk1"/>
              </a:buClr>
              <a:buSzPts val="1800"/>
              <a:buChar char="●"/>
            </a:pPr>
            <a:r>
              <a:rPr lang="en" u="sng">
                <a:solidFill>
                  <a:schemeClr val="dk1"/>
                </a:solidFill>
                <a:hlinkClick r:id="rId4">
                  <a:extLst>
                    <a:ext uri="{A12FA001-AC4F-418D-AE19-62706E023703}">
                      <ahyp:hlinkClr val="tx"/>
                    </a:ext>
                  </a:extLst>
                </a:hlinkClick>
              </a:rPr>
              <a:t>Spring 2021 Takeback History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132725" y="3335250"/>
            <a:ext cx="3162600" cy="164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400">
                <a:solidFill>
                  <a:schemeClr val="dk1"/>
                </a:solidFill>
              </a:rPr>
              <a:t>Fall 2020:</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Sharp decline in takebacks, 69% lower than pre-pandemic levels.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Attributed much lower requests, along with no requests in costly categories such as room rental/food/equipment.</a:t>
            </a:r>
            <a:endParaRPr sz="1400">
              <a:solidFill>
                <a:schemeClr val="dk1"/>
              </a:solidFill>
            </a:endParaRPr>
          </a:p>
        </p:txBody>
      </p:sp>
      <p:pic>
        <p:nvPicPr>
          <p:cNvPr id="78" name="Google Shape;78;p16"/>
          <p:cNvPicPr preferRelativeResize="0"/>
          <p:nvPr/>
        </p:nvPicPr>
        <p:blipFill>
          <a:blip r:embed="rId3">
            <a:alphaModFix/>
          </a:blip>
          <a:stretch>
            <a:fillRect/>
          </a:stretch>
        </p:blipFill>
        <p:spPr>
          <a:xfrm>
            <a:off x="530600" y="258125"/>
            <a:ext cx="8082798" cy="3077126"/>
          </a:xfrm>
          <a:prstGeom prst="rect">
            <a:avLst/>
          </a:prstGeom>
          <a:noFill/>
          <a:ln>
            <a:noFill/>
          </a:ln>
        </p:spPr>
      </p:pic>
      <p:sp>
        <p:nvSpPr>
          <p:cNvPr id="79" name="Google Shape;79;p16"/>
          <p:cNvSpPr txBox="1"/>
          <p:nvPr>
            <p:ph idx="1" type="body"/>
          </p:nvPr>
        </p:nvSpPr>
        <p:spPr>
          <a:xfrm>
            <a:off x="4670550" y="3335250"/>
            <a:ext cx="3162600" cy="164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en" sz="1400">
                <a:solidFill>
                  <a:schemeClr val="dk1"/>
                </a:solidFill>
              </a:rPr>
              <a:t>Spring</a:t>
            </a:r>
            <a:r>
              <a:rPr lang="en" sz="1400">
                <a:solidFill>
                  <a:schemeClr val="dk1"/>
                </a:solidFill>
              </a:rPr>
              <a:t> 2021:</a:t>
            </a:r>
            <a:endParaRPr sz="1400">
              <a:solidFill>
                <a:schemeClr val="dk1"/>
              </a:solidFill>
            </a:endParaRPr>
          </a:p>
          <a:p>
            <a:pPr indent="-310832" lvl="0" marL="457200" rtl="0" algn="l">
              <a:lnSpc>
                <a:spcPct val="100000"/>
              </a:lnSpc>
              <a:spcBef>
                <a:spcPts val="0"/>
              </a:spcBef>
              <a:spcAft>
                <a:spcPts val="0"/>
              </a:spcAft>
              <a:buClr>
                <a:schemeClr val="dk1"/>
              </a:buClr>
              <a:buSzPct val="100000"/>
              <a:buChar char="●"/>
            </a:pPr>
            <a:r>
              <a:rPr lang="en" sz="1400">
                <a:solidFill>
                  <a:schemeClr val="dk1"/>
                </a:solidFill>
              </a:rPr>
              <a:t>Big increase in the average takeback, in recovery of pandemic.</a:t>
            </a:r>
            <a:endParaRPr sz="1400">
              <a:solidFill>
                <a:schemeClr val="dk1"/>
              </a:solidFill>
            </a:endParaRPr>
          </a:p>
          <a:p>
            <a:pPr indent="-310832" lvl="0" marL="457200" rtl="0" algn="l">
              <a:lnSpc>
                <a:spcPct val="100000"/>
              </a:lnSpc>
              <a:spcBef>
                <a:spcPts val="0"/>
              </a:spcBef>
              <a:spcAft>
                <a:spcPts val="0"/>
              </a:spcAft>
              <a:buClr>
                <a:schemeClr val="dk1"/>
              </a:buClr>
              <a:buSzPct val="100000"/>
              <a:buChar char="●"/>
            </a:pPr>
            <a:r>
              <a:rPr lang="en" sz="1400">
                <a:solidFill>
                  <a:schemeClr val="dk1"/>
                </a:solidFill>
              </a:rPr>
              <a:t>Lots of large account outliers that increased the averages and total takeback.</a:t>
            </a:r>
            <a:endParaRPr sz="1400">
              <a:solidFill>
                <a:schemeClr val="dk1"/>
              </a:solidFill>
            </a:endParaRPr>
          </a:p>
          <a:p>
            <a:pPr indent="-310832" lvl="0" marL="457200" rtl="0" algn="l">
              <a:lnSpc>
                <a:spcPct val="100000"/>
              </a:lnSpc>
              <a:spcBef>
                <a:spcPts val="0"/>
              </a:spcBef>
              <a:spcAft>
                <a:spcPts val="0"/>
              </a:spcAft>
              <a:buClr>
                <a:schemeClr val="dk1"/>
              </a:buClr>
              <a:buSzPct val="100000"/>
              <a:buChar char="●"/>
            </a:pPr>
            <a:r>
              <a:rPr lang="en" sz="1400">
                <a:solidFill>
                  <a:schemeClr val="dk1"/>
                </a:solidFill>
              </a:rPr>
              <a:t>Takebacks without outliers = </a:t>
            </a:r>
            <a:r>
              <a:rPr b="1" lang="en" sz="1400">
                <a:solidFill>
                  <a:schemeClr val="dk1"/>
                </a:solidFill>
              </a:rPr>
              <a:t>$267,008.06 </a:t>
            </a:r>
            <a:endParaRPr b="1"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Back</a:t>
            </a:r>
            <a:endParaRPr/>
          </a:p>
        </p:txBody>
      </p:sp>
      <p:sp>
        <p:nvSpPr>
          <p:cNvPr id="85" name="Google Shape;85;p1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Takeback research has been worked on in the past, however, has not resulted in much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Since the data is available solutions need to be </a:t>
            </a:r>
            <a:r>
              <a:rPr lang="en">
                <a:solidFill>
                  <a:schemeClr val="dk1"/>
                </a:solidFill>
              </a:rPr>
              <a:t>implemented (see slide 8)</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Strong correlation between auditing and takeback research</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 Clubs</a:t>
            </a:r>
            <a:endParaRPr/>
          </a:p>
        </p:txBody>
      </p:sp>
      <p:sp>
        <p:nvSpPr>
          <p:cNvPr id="91" name="Google Shape;91;p18"/>
          <p:cNvSpPr txBox="1"/>
          <p:nvPr>
            <p:ph idx="1" type="body"/>
          </p:nvPr>
        </p:nvSpPr>
        <p:spPr>
          <a:xfrm>
            <a:off x="311700" y="1152475"/>
            <a:ext cx="8520600" cy="3416400"/>
          </a:xfrm>
          <a:prstGeom prst="rect">
            <a:avLst/>
          </a:prstGeom>
          <a:ln cap="flat" cmpd="sng" w="9525">
            <a:solidFill>
              <a:srgbClr val="6D9EEB"/>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Most Heard Feedback:</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COVID changes / obstacles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Lack of understanding of the Budget Application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Speakers end up costing more than expected, cannot fully use funds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Inexperienced clubs / repeat clubs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Eboard complications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Lack of treasurer knowledge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Overestimated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Unsure of what final costs would be</a:t>
            </a:r>
            <a:endParaRPr>
              <a:solidFill>
                <a:schemeClr val="dk1"/>
              </a:solidFill>
            </a:endParaRPr>
          </a:p>
          <a:p>
            <a:pPr indent="0" lvl="0" marL="0" rtl="0" algn="l">
              <a:spcBef>
                <a:spcPts val="1200"/>
              </a:spcBef>
              <a:spcAft>
                <a:spcPts val="1200"/>
              </a:spcAft>
              <a:buNone/>
            </a:pPr>
            <a:r>
              <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Club Responses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KSA: We felt that there was too much complication within adjusting for a short period of time in the virtual environment. There was also a lack of advisor presence within the AACC throughout the pandemic that was difficult to navigate through.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Glee Club: Student org’s have never gotten what they initially requested, triggering a self-fulfilling prophecy of over-requesting. Further transparency on the method of </a:t>
            </a:r>
            <a:r>
              <a:rPr lang="en">
                <a:solidFill>
                  <a:schemeClr val="dk1"/>
                </a:solidFill>
              </a:rPr>
              <a:t>funding</a:t>
            </a:r>
            <a:r>
              <a:rPr lang="en">
                <a:solidFill>
                  <a:schemeClr val="dk1"/>
                </a:solidFill>
              </a:rPr>
              <a:t> is greatly desired to be able to properly request in terms of getting what they need.</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88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	</a:t>
            </a:r>
            <a:endParaRPr/>
          </a:p>
        </p:txBody>
      </p:sp>
      <p:sp>
        <p:nvSpPr>
          <p:cNvPr id="103" name="Google Shape;103;p20"/>
          <p:cNvSpPr txBox="1"/>
          <p:nvPr>
            <p:ph idx="1" type="body"/>
          </p:nvPr>
        </p:nvSpPr>
        <p:spPr>
          <a:xfrm>
            <a:off x="311700" y="868975"/>
            <a:ext cx="8520600" cy="41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Related to Auditing History, if takebacks are high than they should be on the prioritized Auditing list and be resolved so it doesn’t continue into the future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Punishment for clubs with </a:t>
            </a:r>
            <a:r>
              <a:rPr lang="en">
                <a:solidFill>
                  <a:schemeClr val="dk1"/>
                </a:solidFill>
              </a:rPr>
              <a:t>consistently</a:t>
            </a:r>
            <a:r>
              <a:rPr lang="en">
                <a:solidFill>
                  <a:schemeClr val="dk1"/>
                </a:solidFill>
              </a:rPr>
              <a:t> high takebacks but mostly to rehabilitate and resolve the issue. We are not trying to burden future E-Boards for past mistakes.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Better for clubs and organizations to apply for the right amount or less and then come in for appeals if they need more (Transparency for appeals meetings)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Moving Forward</a:t>
            </a:r>
            <a:endParaRPr/>
          </a:p>
        </p:txBody>
      </p:sp>
      <p:sp>
        <p:nvSpPr>
          <p:cNvPr id="109" name="Google Shape;109;p21"/>
          <p:cNvSpPr txBox="1"/>
          <p:nvPr>
            <p:ph idx="1" type="body"/>
          </p:nvPr>
        </p:nvSpPr>
        <p:spPr>
          <a:xfrm>
            <a:off x="311700" y="1152475"/>
            <a:ext cx="8520600" cy="385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Questionnaire - </a:t>
            </a:r>
            <a:r>
              <a:rPr lang="en" u="sng">
                <a:solidFill>
                  <a:schemeClr val="hlink"/>
                </a:solidFill>
                <a:hlinkClick r:id="rId3"/>
              </a:rPr>
              <a:t>Questionnaire Form </a:t>
            </a:r>
            <a:endParaRPr>
              <a:solidFill>
                <a:schemeClr val="dk1"/>
              </a:solidFill>
            </a:endParaRPr>
          </a:p>
          <a:p>
            <a:pPr indent="0" lvl="0" marL="0" rtl="0" algn="l">
              <a:spcBef>
                <a:spcPts val="1200"/>
              </a:spcBef>
              <a:spcAft>
                <a:spcPts val="0"/>
              </a:spcAft>
              <a:buNone/>
            </a:pPr>
            <a:r>
              <a:rPr lang="en">
                <a:solidFill>
                  <a:schemeClr val="dk1"/>
                </a:solidFill>
              </a:rPr>
              <a:t>	The purpose of this questionnaire is to gain information about spending and requesting habits, their experience with the Allocations Board (and SABO), and ways in which we can make their lives easier</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Intake Form - </a:t>
            </a:r>
            <a:r>
              <a:rPr lang="en" u="sng">
                <a:solidFill>
                  <a:schemeClr val="accent5"/>
                </a:solidFill>
                <a:hlinkClick r:id="rId4">
                  <a:extLst>
                    <a:ext uri="{A12FA001-AC4F-418D-AE19-62706E023703}">
                      <ahyp:hlinkClr val="tx"/>
                    </a:ext>
                  </a:extLst>
                </a:hlinkClick>
              </a:rPr>
              <a:t>Intake Form</a:t>
            </a:r>
            <a:endParaRPr>
              <a:solidFill>
                <a:schemeClr val="accent5"/>
              </a:solidFill>
            </a:endParaRPr>
          </a:p>
          <a:p>
            <a:pPr indent="-342900" lvl="1" marL="914400" rtl="0" algn="l">
              <a:spcBef>
                <a:spcPts val="0"/>
              </a:spcBef>
              <a:spcAft>
                <a:spcPts val="0"/>
              </a:spcAft>
              <a:buClr>
                <a:schemeClr val="dk1"/>
              </a:buClr>
              <a:buSzPts val="1800"/>
              <a:buChar char="○"/>
            </a:pPr>
            <a:r>
              <a:rPr lang="en" sz="1800">
                <a:solidFill>
                  <a:schemeClr val="dk1"/>
                </a:solidFill>
              </a:rPr>
              <a:t>Analyze logistics and in-depth data of funds usage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Focus on </a:t>
            </a:r>
            <a:r>
              <a:rPr lang="en" sz="1800">
                <a:solidFill>
                  <a:schemeClr val="dk1"/>
                </a:solidFill>
              </a:rPr>
              <a:t>discrepancies</a:t>
            </a:r>
            <a:r>
              <a:rPr lang="en" sz="1800">
                <a:solidFill>
                  <a:schemeClr val="dk1"/>
                </a:solidFill>
              </a:rPr>
              <a:t>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Intake Form contains specific tables for spending &amp; reasoning</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Important for record keeping for Allocations &amp; Club E-Board</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