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5" r:id="rId9"/>
    <p:sldId id="266" r:id="rId10"/>
    <p:sldId id="268" r:id="rId11"/>
    <p:sldId id="269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reactjs.org/docs/react-component.html#shouldcomponentupdate" TargetMode="Externa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8039ebad-c20f-4cf1-b42f-b6a226dbce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-25400"/>
            <a:ext cx="12247245" cy="6888480"/>
          </a:xfrm>
          <a:prstGeom prst="rect">
            <a:avLst/>
          </a:prstGeom>
        </p:spPr>
      </p:pic>
      <p:pic>
        <p:nvPicPr>
          <p:cNvPr id="8" name="Picture 7" descr="LOGO FINAL CON FOND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25" y="1676400"/>
            <a:ext cx="3206115" cy="3686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0" y="-31750"/>
            <a:ext cx="12306300" cy="692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1838"/>
            <a:ext cx="10972800" cy="1143000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x-none" altLang="en-US" b="1">
                <a:solidFill>
                  <a:srgbClr val="323330"/>
                </a:solidFill>
                <a:latin typeface="DejaVu Sans" panose="020B0603030804020204" charset="0"/>
                <a:ea typeface="Sans Serif" charset="0"/>
                <a:cs typeface="DejaVu Sans" panose="020B0603030804020204" charset="0"/>
              </a:rPr>
              <a:t>Una cosa más, </a:t>
            </a:r>
            <a:br>
              <a:rPr lang="x-none" altLang="en-US" b="1">
                <a:solidFill>
                  <a:srgbClr val="323330"/>
                </a:solidFill>
                <a:latin typeface="DejaVu Sans" panose="020B0603030804020204" charset="0"/>
                <a:ea typeface="Sans Serif" charset="0"/>
                <a:cs typeface="DejaVu Sans" panose="020B0603030804020204" charset="0"/>
              </a:rPr>
            </a:br>
            <a:r>
              <a:rPr lang="x-none" altLang="en-US" b="1">
                <a:solidFill>
                  <a:srgbClr val="323330"/>
                </a:solidFill>
                <a:latin typeface="DejaVu Sans" panose="020B0603030804020204" charset="0"/>
                <a:ea typeface="Sans Serif" charset="0"/>
                <a:cs typeface="DejaVu Sans" panose="020B0603030804020204" charset="0"/>
              </a:rPr>
              <a:t>antes de empezar</a:t>
            </a:r>
            <a:endParaRPr lang="x-none" altLang="en-US" b="1">
              <a:solidFill>
                <a:srgbClr val="323330"/>
              </a:solidFill>
              <a:latin typeface="DejaVu Sans" panose="020B0603030804020204" charset="0"/>
              <a:ea typeface="Sans Serif" charset="0"/>
              <a:cs typeface="DejaVu Sans" panose="020B06030308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995" y="2065655"/>
            <a:ext cx="9070340" cy="4060825"/>
          </a:xfrm>
        </p:spPr>
        <p:txBody>
          <a:bodyPr/>
          <a:p>
            <a:pPr marL="0" indent="0" algn="ctr">
              <a:buNone/>
            </a:pPr>
            <a:endParaRPr lang="x-none" altLang="en-US" sz="3600">
              <a:latin typeface="DejaVu Sans" panose="020B0603030804020204" charset="0"/>
              <a:cs typeface="DejaVu Sans" panose="020B0603030804020204" charset="0"/>
            </a:endParaRPr>
          </a:p>
          <a:p>
            <a:pPr marL="0" indent="0" algn="ctr">
              <a:buNone/>
            </a:pPr>
            <a:r>
              <a:rPr lang="x-none" altLang="en-US" sz="3600">
                <a:latin typeface="DejaVu Sans" panose="020B0603030804020204" charset="0"/>
                <a:cs typeface="DejaVu Sans" panose="020B0603030804020204" charset="0"/>
              </a:rPr>
              <a:t>Visitemos: </a:t>
            </a:r>
            <a:r>
              <a:rPr lang="x-none" altLang="en-US" sz="3600">
                <a:latin typeface="DejaVu Sans" panose="020B0603030804020204" charset="0"/>
                <a:cs typeface="DejaVu Sans" panose="020B0603030804020204" charset="0"/>
                <a:hlinkClick r:id="rId2" tooltip="" action="ppaction://hlinkfile"/>
              </a:rPr>
              <a:t>https://reactjs.org/docs/react-component.html#shouldcomponentupdate</a:t>
            </a:r>
            <a:endParaRPr lang="x-none" altLang="en-US" sz="3600">
              <a:latin typeface="DejaVu Sans" panose="020B0603030804020204" charset="0"/>
              <a:cs typeface="DejaVu Sans" panose="020B0603030804020204" charset="0"/>
              <a:hlinkClick r:id="rId2" tooltip="" action="ppaction://hlinkfile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0" y="-31750"/>
            <a:ext cx="12306300" cy="692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1838"/>
            <a:ext cx="10972800" cy="1143000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x-none" altLang="en-US" b="1">
                <a:solidFill>
                  <a:srgbClr val="323330"/>
                </a:solidFill>
                <a:latin typeface="DejaVu Sans" panose="020B0603030804020204" charset="0"/>
                <a:ea typeface="Sans Serif" charset="0"/>
                <a:cs typeface="DejaVu Sans" panose="020B0603030804020204" charset="0"/>
              </a:rPr>
              <a:t>Consumiendo API's Con</a:t>
            </a:r>
            <a:endParaRPr lang="x-none" altLang="en-US" b="1">
              <a:solidFill>
                <a:srgbClr val="323330"/>
              </a:solidFill>
              <a:latin typeface="DejaVu Sans" panose="020B0603030804020204" charset="0"/>
              <a:ea typeface="Sans Serif" charset="0"/>
              <a:cs typeface="DejaVu Sans" panose="020B06030308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665" y="2065655"/>
            <a:ext cx="9246870" cy="4060825"/>
          </a:xfrm>
        </p:spPr>
        <p:txBody>
          <a:bodyPr/>
          <a:p>
            <a:pPr marL="0" indent="0">
              <a:buNone/>
            </a:pPr>
            <a:endParaRPr lang="x-none" altLang="en-US"/>
          </a:p>
        </p:txBody>
      </p:sp>
      <p:pic>
        <p:nvPicPr>
          <p:cNvPr id="8" name="Picture 7" descr="20170420_React_logo_wordma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95" y="2781935"/>
            <a:ext cx="7826375" cy="262826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0" y="-31750"/>
            <a:ext cx="12306300" cy="692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1838"/>
            <a:ext cx="10972800" cy="1143000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x-none" altLang="en-US" b="1">
                <a:solidFill>
                  <a:srgbClr val="323330"/>
                </a:solidFill>
                <a:latin typeface="DejaVu Sans" panose="020B0603030804020204" charset="0"/>
                <a:ea typeface="Sans Serif" charset="0"/>
                <a:cs typeface="DejaVu Sans" panose="020B0603030804020204" charset="0"/>
              </a:rPr>
              <a:t>¿Qué es React?</a:t>
            </a:r>
            <a:endParaRPr lang="x-none" altLang="en-US" b="1">
              <a:solidFill>
                <a:srgbClr val="323330"/>
              </a:solidFill>
              <a:latin typeface="DejaVu Sans" panose="020B0603030804020204" charset="0"/>
              <a:ea typeface="Sans Serif" charset="0"/>
              <a:cs typeface="DejaVu Sans" panose="020B06030308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995" y="2065655"/>
            <a:ext cx="9070340" cy="4060825"/>
          </a:xfrm>
        </p:spPr>
        <p:txBody>
          <a:bodyPr/>
          <a:p>
            <a:pPr marL="0" indent="0" algn="l">
              <a:buNone/>
            </a:pPr>
            <a:r>
              <a:rPr lang="x-none" altLang="en-US">
                <a:latin typeface="DejaVu Sans" panose="020B0603030804020204" charset="0"/>
                <a:cs typeface="DejaVu Sans" panose="020B0603030804020204" charset="0"/>
              </a:rPr>
              <a:t>React (React.js o ReactJS) es una biblioteca Javascript de código abierto diseñada para crear interfaces de usuario con el objetivo de facilitar el desararollo de aplicaciones de una sola página (SPA).</a:t>
            </a:r>
            <a:endParaRPr lang="x-none" altLang="en-US"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0" y="-31750"/>
            <a:ext cx="12306300" cy="692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1838"/>
            <a:ext cx="10972800" cy="1143000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x-none" altLang="en-US" b="1">
                <a:solidFill>
                  <a:srgbClr val="323330"/>
                </a:solidFill>
                <a:latin typeface="DejaVu Sans" panose="020B0603030804020204" charset="0"/>
                <a:ea typeface="Sans Serif" charset="0"/>
                <a:cs typeface="DejaVu Sans" panose="020B0603030804020204" charset="0"/>
              </a:rPr>
              <a:t>¿Qué es una API?</a:t>
            </a:r>
            <a:endParaRPr lang="x-none" altLang="en-US" b="1">
              <a:solidFill>
                <a:srgbClr val="323330"/>
              </a:solidFill>
              <a:latin typeface="DejaVu Sans" panose="020B0603030804020204" charset="0"/>
              <a:ea typeface="Sans Serif" charset="0"/>
              <a:cs typeface="DejaVu Sans" panose="020B06030308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995" y="2065655"/>
            <a:ext cx="9070340" cy="4060825"/>
          </a:xfrm>
        </p:spPr>
        <p:txBody>
          <a:bodyPr/>
          <a:p>
            <a:pPr marL="0" indent="0" algn="l">
              <a:buNone/>
            </a:pPr>
            <a:r>
              <a:rPr lang="x-none" altLang="en-US">
                <a:latin typeface="DejaVu Sans" panose="020B0603030804020204" charset="0"/>
                <a:cs typeface="DejaVu Sans" panose="020B0603030804020204" charset="0"/>
              </a:rPr>
              <a:t>La interfaz de programación de aplicaciones, o “API” del inglés application programming interface, es un conjunto de subrutinas, funciones y procedimientos o metodos, que ofrece cierta biblioteca para ser utilizado por otro software como una capa de abstracción. </a:t>
            </a:r>
            <a:endParaRPr lang="x-none" altLang="en-US"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6FAFA">
                  <a:alpha val="100000"/>
                </a:srgbClr>
              </a:clrFrom>
              <a:clrTo>
                <a:srgbClr val="F6FAFA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8365" y="-908685"/>
            <a:ext cx="10415270" cy="7812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0" y="-31750"/>
            <a:ext cx="12306300" cy="692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1838"/>
            <a:ext cx="10972800" cy="1143000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x-none" altLang="en-US" b="1">
                <a:solidFill>
                  <a:srgbClr val="323330"/>
                </a:solidFill>
                <a:latin typeface="DejaVu Sans" panose="020B0603030804020204" charset="0"/>
                <a:ea typeface="Sans Serif" charset="0"/>
                <a:cs typeface="DejaVu Sans" panose="020B0603030804020204" charset="0"/>
              </a:rPr>
              <a:t>¿Porqué usar React?</a:t>
            </a:r>
            <a:endParaRPr lang="x-none" altLang="en-US" b="1">
              <a:solidFill>
                <a:srgbClr val="323330"/>
              </a:solidFill>
              <a:latin typeface="DejaVu Sans" panose="020B0603030804020204" charset="0"/>
              <a:ea typeface="Sans Serif" charset="0"/>
              <a:cs typeface="DejaVu Sans" panose="020B06030308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995" y="2065655"/>
            <a:ext cx="9070340" cy="4060825"/>
          </a:xfrm>
        </p:spPr>
        <p:txBody>
          <a:bodyPr/>
          <a:p>
            <a:pPr algn="l"/>
            <a:r>
              <a:rPr lang="x-none" altLang="en-US">
                <a:latin typeface="DejaVu Sans" panose="020B0603030804020204" charset="0"/>
                <a:cs typeface="DejaVu Sans" panose="020B0603030804020204" charset="0"/>
              </a:rPr>
              <a:t>Es Declarativo</a:t>
            </a:r>
            <a:endParaRPr lang="x-none" altLang="en-US">
              <a:latin typeface="DejaVu Sans" panose="020B0603030804020204" charset="0"/>
              <a:cs typeface="DejaVu Sans" panose="020B0603030804020204" charset="0"/>
            </a:endParaRPr>
          </a:p>
          <a:p>
            <a:pPr marL="457200" lvl="1" indent="0" algn="l">
              <a:buNone/>
            </a:pPr>
            <a:r>
              <a:rPr lang="x-none" altLang="en-US" sz="2400">
                <a:latin typeface="DejaVu Sans" panose="020B0603030804020204" charset="0"/>
                <a:cs typeface="DejaVu Sans" panose="020B0603030804020204" charset="0"/>
              </a:rPr>
              <a:t>Un paradigma de programación que está basado en el desarrollo de programas especificando o "declarando" un conjunto de condiciones, proposiciones, afirmaciones, restricciones, ecuaciones o transformaciones que describen el problema y detallan su solución</a:t>
            </a:r>
            <a:endParaRPr lang="x-none" altLang="en-US" sz="2400"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0" y="-31750"/>
            <a:ext cx="12306300" cy="692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1838"/>
            <a:ext cx="10972800" cy="1143000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x-none" altLang="en-US" b="1">
                <a:solidFill>
                  <a:srgbClr val="323330"/>
                </a:solidFill>
                <a:latin typeface="DejaVu Sans" panose="020B0603030804020204" charset="0"/>
                <a:ea typeface="Sans Serif" charset="0"/>
                <a:cs typeface="DejaVu Sans" panose="020B0603030804020204" charset="0"/>
              </a:rPr>
              <a:t>¿Porqué usar </a:t>
            </a:r>
            <a:r>
              <a:rPr lang="x-none" altLang="en-US" b="1">
                <a:solidFill>
                  <a:srgbClr val="323330"/>
                </a:solidFill>
                <a:latin typeface="DejaVu Sans" panose="020B0603030804020204" charset="0"/>
                <a:ea typeface="Sans Serif" charset="0"/>
                <a:cs typeface="DejaVu Sans" panose="020B0603030804020204" charset="0"/>
                <a:sym typeface="+mn-ea"/>
              </a:rPr>
              <a:t>React</a:t>
            </a:r>
            <a:r>
              <a:rPr lang="x-none" altLang="en-US" b="1">
                <a:solidFill>
                  <a:srgbClr val="323330"/>
                </a:solidFill>
                <a:latin typeface="DejaVu Sans" panose="020B0603030804020204" charset="0"/>
                <a:ea typeface="Sans Serif" charset="0"/>
                <a:cs typeface="DejaVu Sans" panose="020B0603030804020204" charset="0"/>
              </a:rPr>
              <a:t>?</a:t>
            </a:r>
            <a:endParaRPr lang="x-none" altLang="en-US" b="1">
              <a:solidFill>
                <a:srgbClr val="323330"/>
              </a:solidFill>
              <a:latin typeface="DejaVu Sans" panose="020B0603030804020204" charset="0"/>
              <a:ea typeface="Sans Serif" charset="0"/>
              <a:cs typeface="DejaVu Sans" panose="020B06030308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995" y="2065655"/>
            <a:ext cx="9070340" cy="4060825"/>
          </a:xfrm>
        </p:spPr>
        <p:txBody>
          <a:bodyPr/>
          <a:p>
            <a:pPr algn="l"/>
            <a:r>
              <a:rPr lang="x-none" altLang="en-US">
                <a:latin typeface="DejaVu Sans" panose="020B0603030804020204" charset="0"/>
                <a:cs typeface="DejaVu Sans" panose="020B0603030804020204" charset="0"/>
              </a:rPr>
              <a:t>Se basa en “Componentes”</a:t>
            </a:r>
            <a:endParaRPr lang="x-none" altLang="en-US">
              <a:latin typeface="DejaVu Sans" panose="020B0603030804020204" charset="0"/>
              <a:cs typeface="DejaVu Sans" panose="020B0603030804020204" charset="0"/>
            </a:endParaRPr>
          </a:p>
          <a:p>
            <a:pPr marL="457200" lvl="1" indent="0" algn="l">
              <a:buNone/>
            </a:pPr>
            <a:r>
              <a:rPr lang="x-none" altLang="en-US" sz="2400">
                <a:latin typeface="DejaVu Sans" panose="020B0603030804020204" charset="0"/>
                <a:cs typeface="DejaVu Sans" panose="020B0603030804020204" charset="0"/>
              </a:rPr>
              <a:t>Un componente en React es un elemento independiente y reeutilizable, estos de dividen en dos:</a:t>
            </a:r>
            <a:endParaRPr lang="x-none" altLang="en-US" sz="2400">
              <a:latin typeface="DejaVu Sans" panose="020B0603030804020204" charset="0"/>
              <a:cs typeface="DejaVu Sans" panose="020B0603030804020204" charset="0"/>
            </a:endParaRPr>
          </a:p>
          <a:p>
            <a:pPr marL="457200" lvl="1" indent="0" algn="l">
              <a:buNone/>
            </a:pPr>
            <a:r>
              <a:rPr lang="x-none" altLang="en-US" sz="2400">
                <a:latin typeface="DejaVu Sans" panose="020B0603030804020204" charset="0"/>
                <a:cs typeface="DejaVu Sans" panose="020B0603030804020204" charset="0"/>
              </a:rPr>
              <a:t>	- Functional Components</a:t>
            </a:r>
            <a:endParaRPr lang="x-none" altLang="en-US" sz="2400">
              <a:latin typeface="DejaVu Sans" panose="020B0603030804020204" charset="0"/>
              <a:cs typeface="DejaVu Sans" panose="020B0603030804020204" charset="0"/>
            </a:endParaRPr>
          </a:p>
          <a:p>
            <a:pPr marL="457200" lvl="1" indent="0" algn="l">
              <a:buNone/>
            </a:pPr>
            <a:r>
              <a:rPr lang="x-none" altLang="en-US" sz="2400">
                <a:latin typeface="DejaVu Sans" panose="020B0603030804020204" charset="0"/>
                <a:cs typeface="DejaVu Sans" panose="020B0603030804020204" charset="0"/>
              </a:rPr>
              <a:t>	- Class Components</a:t>
            </a:r>
            <a:endParaRPr lang="x-none" altLang="en-US" sz="2400"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0" y="-31750"/>
            <a:ext cx="12306300" cy="692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1838"/>
            <a:ext cx="10972800" cy="1143000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x-none" altLang="en-US" b="1">
                <a:solidFill>
                  <a:srgbClr val="323330"/>
                </a:solidFill>
                <a:latin typeface="DejaVu Sans" panose="020B0603030804020204" charset="0"/>
                <a:ea typeface="Sans Serif" charset="0"/>
                <a:cs typeface="DejaVu Sans" panose="020B0603030804020204" charset="0"/>
              </a:rPr>
              <a:t>Deja de hablar, </a:t>
            </a:r>
            <a:br>
              <a:rPr lang="x-none" altLang="en-US" b="1">
                <a:solidFill>
                  <a:srgbClr val="323330"/>
                </a:solidFill>
                <a:latin typeface="DejaVu Sans" panose="020B0603030804020204" charset="0"/>
                <a:ea typeface="Sans Serif" charset="0"/>
                <a:cs typeface="DejaVu Sans" panose="020B0603030804020204" charset="0"/>
              </a:rPr>
            </a:br>
            <a:r>
              <a:rPr lang="x-none" altLang="en-US" b="1">
                <a:solidFill>
                  <a:srgbClr val="323330"/>
                </a:solidFill>
                <a:latin typeface="DejaVu Sans" panose="020B0603030804020204" charset="0"/>
                <a:ea typeface="Sans Serif" charset="0"/>
                <a:cs typeface="DejaVu Sans" panose="020B0603030804020204" charset="0"/>
              </a:rPr>
              <a:t>Quiero ver Codigo!</a:t>
            </a:r>
            <a:endParaRPr lang="x-none" altLang="en-US" b="1">
              <a:solidFill>
                <a:srgbClr val="323330"/>
              </a:solidFill>
              <a:latin typeface="DejaVu Sans" panose="020B0603030804020204" charset="0"/>
              <a:ea typeface="Sans Serif" charset="0"/>
              <a:cs typeface="DejaVu Sans" panose="020B06030308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995" y="2065655"/>
            <a:ext cx="9070340" cy="406082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rgbClr val="7030A0"/>
                </a:solidFill>
                <a:latin typeface="DejaVu Sans" panose="020B0603030804020204" charset="0"/>
                <a:cs typeface="DejaVu Sans" panose="020B0603030804020204" charset="0"/>
              </a:rPr>
              <a:t>function </a:t>
            </a:r>
            <a:r>
              <a:rPr lang="x-none" altLang="en-US" sz="2400">
                <a:latin typeface="DejaVu Sans" panose="020B0603030804020204" charset="0"/>
                <a:cs typeface="DejaVu Sans" panose="020B0603030804020204" charset="0"/>
                <a:sym typeface="+mn-ea"/>
              </a:rPr>
              <a:t>Item</a:t>
            </a:r>
            <a:r>
              <a:rPr lang="x-none" altLang="en-US" sz="2400">
                <a:latin typeface="DejaVu Sans" panose="020B0603030804020204" charset="0"/>
                <a:cs typeface="DejaVu Sans" panose="020B0603030804020204" charset="0"/>
              </a:rPr>
              <a:t>(props){</a:t>
            </a:r>
            <a:endParaRPr lang="x-none" altLang="en-US" sz="2400">
              <a:latin typeface="DejaVu Sans" panose="020B0603030804020204" charset="0"/>
              <a:cs typeface="DejaVu Sans" panose="020B0603030804020204" charset="0"/>
            </a:endParaRPr>
          </a:p>
          <a:p>
            <a:pPr marL="0" indent="0" algn="l">
              <a:buNone/>
            </a:pPr>
            <a:r>
              <a:rPr lang="x-none" altLang="en-US" sz="2400">
                <a:latin typeface="DejaVu Sans" panose="020B0603030804020204" charset="0"/>
                <a:cs typeface="DejaVu Sans" panose="020B0603030804020204" charset="0"/>
              </a:rPr>
              <a:t>     </a:t>
            </a:r>
            <a:r>
              <a:rPr lang="x-none" altLang="en-US" sz="2400">
                <a:solidFill>
                  <a:srgbClr val="323330"/>
                </a:solidFill>
                <a:latin typeface="DejaVu Sans" panose="020B0603030804020204" charset="0"/>
                <a:cs typeface="DejaVu Sans" panose="020B0603030804020204" charset="0"/>
              </a:rPr>
              <a:t>return </a:t>
            </a:r>
            <a:r>
              <a:rPr lang="x-none" altLang="en-US" sz="2400">
                <a:latin typeface="DejaVu Sans" panose="020B0603030804020204" charset="0"/>
                <a:cs typeface="DejaVu Sans" panose="020B0603030804020204" charset="0"/>
              </a:rPr>
              <a:t>&lt;li&gt;{</a:t>
            </a:r>
            <a:r>
              <a:rPr lang="x-none" altLang="en-US" sz="2400">
                <a:solidFill>
                  <a:srgbClr val="7030A0"/>
                </a:solidFill>
                <a:latin typeface="DejaVu Sans" panose="020B0603030804020204" charset="0"/>
                <a:cs typeface="DejaVu Sans" panose="020B0603030804020204" charset="0"/>
              </a:rPr>
              <a:t>props</a:t>
            </a:r>
            <a:r>
              <a:rPr lang="x-none" altLang="en-US" sz="2400">
                <a:latin typeface="DejaVu Sans" panose="020B0603030804020204" charset="0"/>
                <a:cs typeface="DejaVu Sans" panose="020B0603030804020204" charset="0"/>
              </a:rPr>
              <a:t>.item}&lt;/li&gt;</a:t>
            </a:r>
            <a:endParaRPr lang="x-none" altLang="en-US" sz="2400">
              <a:latin typeface="DejaVu Sans" panose="020B0603030804020204" charset="0"/>
              <a:cs typeface="DejaVu Sans" panose="020B0603030804020204" charset="0"/>
            </a:endParaRPr>
          </a:p>
          <a:p>
            <a:pPr marL="0" indent="0" algn="l">
              <a:buNone/>
            </a:pPr>
            <a:r>
              <a:rPr lang="x-none" altLang="en-US" sz="2400">
                <a:latin typeface="DejaVu Sans" panose="020B0603030804020204" charset="0"/>
                <a:cs typeface="DejaVu Sans" panose="020B0603030804020204" charset="0"/>
              </a:rPr>
              <a:t>}</a:t>
            </a:r>
            <a:endParaRPr lang="x-none" altLang="en-US" sz="2400">
              <a:latin typeface="DejaVu Sans" panose="020B0603030804020204" charset="0"/>
              <a:cs typeface="DejaVu Sans" panose="020B0603030804020204" charset="0"/>
            </a:endParaRPr>
          </a:p>
          <a:p>
            <a:pPr marL="0" indent="0" algn="l">
              <a:buNone/>
            </a:pPr>
            <a:r>
              <a:rPr lang="x-none" altLang="en-US" sz="2400">
                <a:latin typeface="DejaVu Sans" panose="020B0603030804020204" charset="0"/>
                <a:cs typeface="DejaVu Sans" panose="020B0603030804020204" charset="0"/>
              </a:rPr>
              <a:t>//Este es un ejemplo de Functional Component</a:t>
            </a:r>
            <a:endParaRPr lang="x-none" altLang="en-US" sz="2400">
              <a:latin typeface="DejaVu Sans" panose="020B0603030804020204" charset="0"/>
              <a:cs typeface="DejaVu Sans" panose="020B0603030804020204" charset="0"/>
            </a:endParaRPr>
          </a:p>
          <a:p>
            <a:pPr marL="0" indent="0" algn="l">
              <a:buNone/>
            </a:pPr>
            <a:r>
              <a:rPr lang="x-none" altLang="en-US" sz="2400">
                <a:latin typeface="DejaVu Sans" panose="020B0603030804020204" charset="0"/>
                <a:cs typeface="DejaVu Sans" panose="020B0603030804020204" charset="0"/>
              </a:rPr>
              <a:t>//Para mostrarlo en el navegador hacemos</a:t>
            </a:r>
            <a:endParaRPr lang="x-none" altLang="en-US" sz="2400">
              <a:latin typeface="DejaVu Sans" panose="020B0603030804020204" charset="0"/>
              <a:cs typeface="DejaVu Sans" panose="020B0603030804020204" charset="0"/>
            </a:endParaRPr>
          </a:p>
          <a:p>
            <a:pPr marL="0" indent="0" algn="l">
              <a:buNone/>
            </a:pPr>
            <a:endParaRPr lang="x-none" altLang="en-US" sz="2400">
              <a:latin typeface="DejaVu Sans" panose="020B0603030804020204" charset="0"/>
              <a:cs typeface="DejaVu Sans" panose="020B0603030804020204" charset="0"/>
            </a:endParaRPr>
          </a:p>
          <a:p>
            <a:pPr marL="0" indent="0" algn="l">
              <a:buNone/>
            </a:pPr>
            <a:r>
              <a:rPr lang="x-none" altLang="en-US" sz="2400">
                <a:latin typeface="DejaVu Sans" panose="020B0603030804020204" charset="0"/>
                <a:cs typeface="DejaVu Sans" panose="020B0603030804020204" charset="0"/>
              </a:rPr>
              <a:t>ReactDOM.render(Item,document.querySelector(“.el”))</a:t>
            </a:r>
            <a:endParaRPr lang="x-none" altLang="en-US" sz="2400"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0" y="-31750"/>
            <a:ext cx="12306300" cy="692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1838"/>
            <a:ext cx="10972800" cy="1143000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x-none" altLang="en-US" b="1">
                <a:solidFill>
                  <a:srgbClr val="323330"/>
                </a:solidFill>
                <a:latin typeface="DejaVu Sans" panose="020B0603030804020204" charset="0"/>
                <a:ea typeface="Sans Serif" charset="0"/>
                <a:cs typeface="DejaVu Sans" panose="020B0603030804020204" charset="0"/>
              </a:rPr>
              <a:t>Deja de hablar, </a:t>
            </a:r>
            <a:br>
              <a:rPr lang="x-none" altLang="en-US" b="1">
                <a:solidFill>
                  <a:srgbClr val="323330"/>
                </a:solidFill>
                <a:latin typeface="DejaVu Sans" panose="020B0603030804020204" charset="0"/>
                <a:ea typeface="Sans Serif" charset="0"/>
                <a:cs typeface="DejaVu Sans" panose="020B0603030804020204" charset="0"/>
              </a:rPr>
            </a:br>
            <a:r>
              <a:rPr lang="x-none" altLang="en-US" b="1">
                <a:solidFill>
                  <a:srgbClr val="323330"/>
                </a:solidFill>
                <a:latin typeface="DejaVu Sans" panose="020B0603030804020204" charset="0"/>
                <a:ea typeface="Sans Serif" charset="0"/>
                <a:cs typeface="DejaVu Sans" panose="020B0603030804020204" charset="0"/>
              </a:rPr>
              <a:t>Quiero ver Codigo!</a:t>
            </a:r>
            <a:endParaRPr lang="x-none" altLang="en-US" b="1">
              <a:solidFill>
                <a:srgbClr val="323330"/>
              </a:solidFill>
              <a:latin typeface="DejaVu Sans" panose="020B0603030804020204" charset="0"/>
              <a:ea typeface="Sans Serif" charset="0"/>
              <a:cs typeface="DejaVu Sans" panose="020B06030308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995" y="2065655"/>
            <a:ext cx="9070340" cy="4060825"/>
          </a:xfrm>
        </p:spPr>
        <p:txBody>
          <a:bodyPr/>
          <a:p>
            <a:pPr marL="0" indent="0" algn="l">
              <a:buNone/>
            </a:pPr>
            <a:r>
              <a:rPr lang="x-none" altLang="en-US" sz="2400">
                <a:solidFill>
                  <a:srgbClr val="7030A0"/>
                </a:solidFill>
                <a:latin typeface="DejaVu Sans" panose="020B0603030804020204" charset="0"/>
                <a:cs typeface="DejaVu Sans" panose="020B0603030804020204" charset="0"/>
              </a:rPr>
              <a:t>class </a:t>
            </a:r>
            <a:r>
              <a:rPr lang="x-none" altLang="en-US" sz="2400">
                <a:latin typeface="DejaVu Sans" panose="020B0603030804020204" charset="0"/>
                <a:cs typeface="DejaVu Sans" panose="020B0603030804020204" charset="0"/>
                <a:sym typeface="+mn-ea"/>
              </a:rPr>
              <a:t>Item extends </a:t>
            </a:r>
            <a:r>
              <a:rPr lang="x-none" altLang="en-US" sz="2400">
                <a:solidFill>
                  <a:srgbClr val="7030A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React</a:t>
            </a:r>
            <a:r>
              <a:rPr lang="x-none" altLang="en-US" sz="2400">
                <a:latin typeface="DejaVu Sans" panose="020B0603030804020204" charset="0"/>
                <a:cs typeface="DejaVu Sans" panose="020B0603030804020204" charset="0"/>
                <a:sym typeface="+mn-ea"/>
              </a:rPr>
              <a:t>.Component</a:t>
            </a:r>
            <a:r>
              <a:rPr lang="x-none" altLang="en-US" sz="2400">
                <a:latin typeface="DejaVu Sans" panose="020B0603030804020204" charset="0"/>
                <a:cs typeface="DejaVu Sans" panose="020B0603030804020204" charset="0"/>
              </a:rPr>
              <a:t>{</a:t>
            </a:r>
            <a:endParaRPr lang="x-none" altLang="en-US" sz="2400">
              <a:latin typeface="DejaVu Sans" panose="020B0603030804020204" charset="0"/>
              <a:cs typeface="DejaVu Sans" panose="020B0603030804020204" charset="0"/>
            </a:endParaRPr>
          </a:p>
          <a:p>
            <a:pPr marL="0" indent="0" algn="l">
              <a:buNone/>
            </a:pPr>
            <a:r>
              <a:rPr lang="x-none" altLang="en-US" sz="2400">
                <a:latin typeface="DejaVu Sans" panose="020B0603030804020204" charset="0"/>
                <a:cs typeface="DejaVu Sans" panose="020B0603030804020204" charset="0"/>
              </a:rPr>
              <a:t>     </a:t>
            </a:r>
            <a:r>
              <a:rPr lang="x-none" altLang="en-US" sz="2400">
                <a:solidFill>
                  <a:srgbClr val="323330"/>
                </a:solidFill>
                <a:latin typeface="DejaVu Sans" panose="020B0603030804020204" charset="0"/>
                <a:cs typeface="DejaVu Sans" panose="020B0603030804020204" charset="0"/>
              </a:rPr>
              <a:t>return </a:t>
            </a:r>
            <a:r>
              <a:rPr lang="x-none" altLang="en-US" sz="2400">
                <a:latin typeface="DejaVu Sans" panose="020B0603030804020204" charset="0"/>
                <a:cs typeface="DejaVu Sans" panose="020B0603030804020204" charset="0"/>
              </a:rPr>
              <a:t>&lt;li&gt;{</a:t>
            </a:r>
            <a:r>
              <a:rPr lang="x-none" altLang="en-US" sz="2400">
                <a:solidFill>
                  <a:srgbClr val="7030A0"/>
                </a:solidFill>
                <a:latin typeface="DejaVu Sans" panose="020B0603030804020204" charset="0"/>
                <a:cs typeface="DejaVu Sans" panose="020B0603030804020204" charset="0"/>
              </a:rPr>
              <a:t>props</a:t>
            </a:r>
            <a:r>
              <a:rPr lang="x-none" altLang="en-US" sz="2400">
                <a:latin typeface="DejaVu Sans" panose="020B0603030804020204" charset="0"/>
                <a:cs typeface="DejaVu Sans" panose="020B0603030804020204" charset="0"/>
              </a:rPr>
              <a:t>.item}&lt;/li&gt;</a:t>
            </a:r>
            <a:endParaRPr lang="x-none" altLang="en-US" sz="2400">
              <a:latin typeface="DejaVu Sans" panose="020B0603030804020204" charset="0"/>
              <a:cs typeface="DejaVu Sans" panose="020B0603030804020204" charset="0"/>
            </a:endParaRPr>
          </a:p>
          <a:p>
            <a:pPr marL="0" indent="0" algn="l">
              <a:buNone/>
            </a:pPr>
            <a:r>
              <a:rPr lang="x-none" altLang="en-US" sz="2400">
                <a:latin typeface="DejaVu Sans" panose="020B0603030804020204" charset="0"/>
                <a:cs typeface="DejaVu Sans" panose="020B0603030804020204" charset="0"/>
              </a:rPr>
              <a:t>}</a:t>
            </a:r>
            <a:endParaRPr lang="x-none" altLang="en-US" sz="2400">
              <a:latin typeface="DejaVu Sans" panose="020B0603030804020204" charset="0"/>
              <a:cs typeface="DejaVu Sans" panose="020B0603030804020204" charset="0"/>
            </a:endParaRPr>
          </a:p>
          <a:p>
            <a:pPr marL="0" indent="0" algn="l">
              <a:buNone/>
            </a:pPr>
            <a:r>
              <a:rPr lang="x-none" altLang="en-US" sz="2400">
                <a:latin typeface="DejaVu Sans" panose="020B0603030804020204" charset="0"/>
                <a:cs typeface="DejaVu Sans" panose="020B0603030804020204" charset="0"/>
              </a:rPr>
              <a:t>//Este es un ejemplo de Class Component</a:t>
            </a:r>
            <a:endParaRPr lang="x-none" altLang="en-US" sz="2400">
              <a:latin typeface="DejaVu Sans" panose="020B0603030804020204" charset="0"/>
              <a:cs typeface="DejaVu Sans" panose="020B0603030804020204" charset="0"/>
            </a:endParaRPr>
          </a:p>
          <a:p>
            <a:pPr marL="0" indent="0" algn="l">
              <a:buNone/>
            </a:pPr>
            <a:r>
              <a:rPr lang="x-none" altLang="en-US" sz="2400">
                <a:latin typeface="DejaVu Sans" panose="020B0603030804020204" charset="0"/>
                <a:cs typeface="DejaVu Sans" panose="020B0603030804020204" charset="0"/>
              </a:rPr>
              <a:t>//La diferencia entre ambos es la capacida de tener un “state” y los “</a:t>
            </a:r>
            <a:r>
              <a:rPr lang="x-none" altLang="en-US" sz="2400">
                <a:latin typeface="DejaVu Sans" panose="020B0603030804020204" charset="0"/>
                <a:cs typeface="DejaVu Sans" panose="020B0603030804020204" charset="0"/>
                <a:sym typeface="+mn-ea"/>
              </a:rPr>
              <a:t>ComponentLifeCycle”</a:t>
            </a:r>
            <a:endParaRPr lang="x-none" altLang="en-US" sz="2400"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1548</Words>
  <Application>WPS Presentation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90" baseType="lpstr">
      <vt:lpstr>Arial</vt:lpstr>
      <vt:lpstr>SimSun</vt:lpstr>
      <vt:lpstr>Wingdings</vt:lpstr>
      <vt:lpstr>Arial Unicode MS</vt:lpstr>
      <vt:lpstr>Calibri Light</vt:lpstr>
      <vt:lpstr>DejaVu Sans</vt:lpstr>
      <vt:lpstr>Calibri</vt:lpstr>
      <vt:lpstr>微软雅黑</vt:lpstr>
      <vt:lpstr>Droid Sans Fallback</vt:lpstr>
      <vt:lpstr>aakar</vt:lpstr>
      <vt:lpstr>Ani</vt:lpstr>
      <vt:lpstr>Dyuthi</vt:lpstr>
      <vt:lpstr>cmex10</vt:lpstr>
      <vt:lpstr>cmmi10</vt:lpstr>
      <vt:lpstr>FreeMono</vt:lpstr>
      <vt:lpstr>KacstBook</vt:lpstr>
      <vt:lpstr>Jamrul</vt:lpstr>
      <vt:lpstr>FreeSerif</vt:lpstr>
      <vt:lpstr>KacstLetter</vt:lpstr>
      <vt:lpstr>KacstDecorative</vt:lpstr>
      <vt:lpstr>KacstPoster</vt:lpstr>
      <vt:lpstr>KacstTitle</vt:lpstr>
      <vt:lpstr>Kalimati</vt:lpstr>
      <vt:lpstr>Laksaman</vt:lpstr>
      <vt:lpstr>Likhan</vt:lpstr>
      <vt:lpstr>LKLUG</vt:lpstr>
      <vt:lpstr>Lohit Devanagari</vt:lpstr>
      <vt:lpstr>Lohit Tamil</vt:lpstr>
      <vt:lpstr>MathJax_SansSerif</vt:lpstr>
      <vt:lpstr>MathJax_Math</vt:lpstr>
      <vt:lpstr>DejaVu Sans Mono</vt:lpstr>
      <vt:lpstr>Abyssinica SIL</vt:lpstr>
      <vt:lpstr>Bitstream Charter</vt:lpstr>
      <vt:lpstr>Gubbi</vt:lpstr>
      <vt:lpstr>AnjaliOldLipi</vt:lpstr>
      <vt:lpstr>Bitstream Vera Sans Mono</vt:lpstr>
      <vt:lpstr>Bitstream Vera Sans</vt:lpstr>
      <vt:lpstr>Dingbats</vt:lpstr>
      <vt:lpstr>DejaVu Serif</vt:lpstr>
      <vt:lpstr>Courier 10 Pitch</vt:lpstr>
      <vt:lpstr>cmsy10</vt:lpstr>
      <vt:lpstr>FreeSans</vt:lpstr>
      <vt:lpstr>Gargi</vt:lpstr>
      <vt:lpstr>Norasi</vt:lpstr>
      <vt:lpstr>Noto Kufi Arabic</vt:lpstr>
      <vt:lpstr>Noto Mono</vt:lpstr>
      <vt:lpstr>Noto Serif Gujarati</vt:lpstr>
      <vt:lpstr>Pothana2000</vt:lpstr>
      <vt:lpstr>padmaa</vt:lpstr>
      <vt:lpstr>padmaa-Bold.1.1</vt:lpstr>
      <vt:lpstr>Rachana</vt:lpstr>
      <vt:lpstr>Saab</vt:lpstr>
      <vt:lpstr>Sahadeva</vt:lpstr>
      <vt:lpstr>rsfs10</vt:lpstr>
      <vt:lpstr>Sans Serif</vt:lpstr>
      <vt:lpstr>Padauk Book</vt:lpstr>
      <vt:lpstr>Noto Serif Khmer</vt:lpstr>
      <vt:lpstr>Noto Serif Tamil</vt:lpstr>
      <vt:lpstr>Noto Serif Display</vt:lpstr>
      <vt:lpstr>Noto Serif CJK KR</vt:lpstr>
      <vt:lpstr>Noto Sans Thai UI</vt:lpstr>
      <vt:lpstr>msbm10</vt:lpstr>
      <vt:lpstr>Mukti Narrow</vt:lpstr>
      <vt:lpstr>Nimbus Mono L</vt:lpstr>
      <vt:lpstr>Navilu</vt:lpstr>
      <vt:lpstr>Keraleeyam</vt:lpstr>
      <vt:lpstr>KacstTitleL</vt:lpstr>
      <vt:lpstr>KacstScreen</vt:lpstr>
      <vt:lpstr>KacstPen</vt:lpstr>
      <vt:lpstr>esint10</vt:lpstr>
      <vt:lpstr>OpenSymbol</vt:lpstr>
      <vt:lpstr>Noto Serif Telugu</vt:lpstr>
      <vt:lpstr>ori1Uni</vt:lpstr>
      <vt:lpstr>Samyak Tamil</vt:lpstr>
      <vt:lpstr>Serif</vt:lpstr>
      <vt:lpstr>Tlwg Mono</vt:lpstr>
      <vt:lpstr>Suruma</vt:lpstr>
      <vt:lpstr>Century Schoolbook L</vt:lpstr>
      <vt:lpstr>Chilanka</vt:lpstr>
      <vt:lpstr>Default Design</vt:lpstr>
      <vt:lpstr>PowerPoint 演示文稿</vt:lpstr>
      <vt:lpstr>PowerPoint 演示文稿</vt:lpstr>
      <vt:lpstr>Consumiendo API's Con</vt:lpstr>
      <vt:lpstr>¿Qué es React?</vt:lpstr>
      <vt:lpstr>PowerPoint 演示文稿</vt:lpstr>
      <vt:lpstr>¿Qué es una API?</vt:lpstr>
      <vt:lpstr>¿Porqué usarlo?</vt:lpstr>
      <vt:lpstr>¿Porqué usarlo?</vt:lpstr>
      <vt:lpstr>Deja de hablar,  Quiero ver Codigo!</vt:lpstr>
      <vt:lpstr>¿Porqué usarlo?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spot</dc:creator>
  <cp:lastModifiedBy>spot</cp:lastModifiedBy>
  <cp:revision>4</cp:revision>
  <dcterms:created xsi:type="dcterms:W3CDTF">2018-10-22T17:02:38Z</dcterms:created>
  <dcterms:modified xsi:type="dcterms:W3CDTF">2018-10-22T17:02:38Z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