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8" r:id="rId6"/>
    <p:sldId id="257"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0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karanj\Desktop\gis\Presentations\google%20trend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Google trends for "Liquid biopsy"</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5400">
              <a:noFill/>
            </a:ln>
            <a:effectLst>
              <a:outerShdw blurRad="57150" dist="19050" dir="5400000" algn="ctr" rotWithShape="0">
                <a:srgbClr val="000000">
                  <a:alpha val="63000"/>
                </a:srgbClr>
              </a:outerShdw>
            </a:effectLst>
            <a:sp3d/>
          </c:spPr>
          <c:cat>
            <c:strRef>
              <c:f>'multiTimeline (3)'!$A$4:$A$20</c:f>
              <c:strCache>
                <c:ptCount val="17"/>
                <c:pt idx="0">
                  <c:v>2004-11</c:v>
                </c:pt>
                <c:pt idx="1">
                  <c:v>2005-11</c:v>
                </c:pt>
                <c:pt idx="2">
                  <c:v>2006-11</c:v>
                </c:pt>
                <c:pt idx="3">
                  <c:v>2007-11</c:v>
                </c:pt>
                <c:pt idx="4">
                  <c:v>2008-11</c:v>
                </c:pt>
                <c:pt idx="5">
                  <c:v>2009-11</c:v>
                </c:pt>
                <c:pt idx="6">
                  <c:v>2010-11</c:v>
                </c:pt>
                <c:pt idx="7">
                  <c:v>2011-11</c:v>
                </c:pt>
                <c:pt idx="8">
                  <c:v>2012-11</c:v>
                </c:pt>
                <c:pt idx="9">
                  <c:v>2013-11</c:v>
                </c:pt>
                <c:pt idx="10">
                  <c:v>2014-11</c:v>
                </c:pt>
                <c:pt idx="11">
                  <c:v>2015-11</c:v>
                </c:pt>
                <c:pt idx="12">
                  <c:v>2016-11</c:v>
                </c:pt>
                <c:pt idx="13">
                  <c:v>2017-11</c:v>
                </c:pt>
                <c:pt idx="14">
                  <c:v>2018-11</c:v>
                </c:pt>
                <c:pt idx="15">
                  <c:v>2019-11</c:v>
                </c:pt>
                <c:pt idx="16">
                  <c:v>2020-10</c:v>
                </c:pt>
              </c:strCache>
            </c:strRef>
          </c:cat>
          <c:val>
            <c:numRef>
              <c:f>'multiTimeline (3)'!$B$4:$B$20</c:f>
              <c:numCache>
                <c:formatCode>General</c:formatCode>
                <c:ptCount val="17"/>
                <c:pt idx="0">
                  <c:v>0</c:v>
                </c:pt>
                <c:pt idx="1">
                  <c:v>0</c:v>
                </c:pt>
                <c:pt idx="2">
                  <c:v>0</c:v>
                </c:pt>
                <c:pt idx="3">
                  <c:v>0</c:v>
                </c:pt>
                <c:pt idx="4">
                  <c:v>0</c:v>
                </c:pt>
                <c:pt idx="5">
                  <c:v>0</c:v>
                </c:pt>
                <c:pt idx="6">
                  <c:v>7</c:v>
                </c:pt>
                <c:pt idx="7">
                  <c:v>0</c:v>
                </c:pt>
                <c:pt idx="8">
                  <c:v>7</c:v>
                </c:pt>
                <c:pt idx="9">
                  <c:v>7</c:v>
                </c:pt>
                <c:pt idx="10">
                  <c:v>5</c:v>
                </c:pt>
                <c:pt idx="11">
                  <c:v>29</c:v>
                </c:pt>
                <c:pt idx="12">
                  <c:v>53</c:v>
                </c:pt>
                <c:pt idx="13">
                  <c:v>56</c:v>
                </c:pt>
                <c:pt idx="14">
                  <c:v>67</c:v>
                </c:pt>
                <c:pt idx="15">
                  <c:v>76</c:v>
                </c:pt>
                <c:pt idx="16">
                  <c:v>67</c:v>
                </c:pt>
              </c:numCache>
            </c:numRef>
          </c:val>
          <c:smooth val="0"/>
          <c:extLst>
            <c:ext xmlns:c16="http://schemas.microsoft.com/office/drawing/2014/chart" uri="{C3380CC4-5D6E-409C-BE32-E72D297353CC}">
              <c16:uniqueId val="{00000000-9BA6-43A5-8953-F99355FCCD01}"/>
            </c:ext>
          </c:extLst>
        </c:ser>
        <c:dLbls>
          <c:showLegendKey val="0"/>
          <c:showVal val="0"/>
          <c:showCatName val="0"/>
          <c:showSerName val="0"/>
          <c:showPercent val="0"/>
          <c:showBubbleSize val="0"/>
        </c:dLbls>
        <c:axId val="1299933039"/>
        <c:axId val="1299939695"/>
        <c:axId val="1398355199"/>
      </c:line3DChart>
      <c:catAx>
        <c:axId val="1299933039"/>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99939695"/>
        <c:crosses val="autoZero"/>
        <c:auto val="1"/>
        <c:lblAlgn val="ctr"/>
        <c:lblOffset val="100"/>
        <c:noMultiLvlLbl val="0"/>
      </c:catAx>
      <c:valAx>
        <c:axId val="1299939695"/>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99933039"/>
        <c:crosses val="autoZero"/>
        <c:crossBetween val="between"/>
      </c:valAx>
      <c:serAx>
        <c:axId val="1398355199"/>
        <c:scaling>
          <c:orientation val="minMax"/>
        </c:scaling>
        <c:delete val="1"/>
        <c:axPos val="b"/>
        <c:majorTickMark val="out"/>
        <c:minorTickMark val="none"/>
        <c:tickLblPos val="nextTo"/>
        <c:crossAx val="1299939695"/>
        <c:crosses val="autoZero"/>
      </c:ser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D41B4A-C4C8-4A2A-A30C-99D6A4F25C6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408084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41B4A-C4C8-4A2A-A30C-99D6A4F25C6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301967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41B4A-C4C8-4A2A-A30C-99D6A4F25C6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158214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D41B4A-C4C8-4A2A-A30C-99D6A4F25C6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383089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D41B4A-C4C8-4A2A-A30C-99D6A4F25C6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78654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D41B4A-C4C8-4A2A-A30C-99D6A4F25C6E}"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96602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D41B4A-C4C8-4A2A-A30C-99D6A4F25C6E}"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44759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D41B4A-C4C8-4A2A-A30C-99D6A4F25C6E}"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25036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41B4A-C4C8-4A2A-A30C-99D6A4F25C6E}"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326226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D41B4A-C4C8-4A2A-A30C-99D6A4F25C6E}"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163216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D41B4A-C4C8-4A2A-A30C-99D6A4F25C6E}"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2ED9A-C7FD-4BC1-8A26-74C82551AD1A}" type="slidenum">
              <a:rPr lang="en-US" smtClean="0"/>
              <a:t>‹#›</a:t>
            </a:fld>
            <a:endParaRPr lang="en-US"/>
          </a:p>
        </p:txBody>
      </p:sp>
    </p:spTree>
    <p:extLst>
      <p:ext uri="{BB962C8B-B14F-4D97-AF65-F5344CB8AC3E}">
        <p14:creationId xmlns:p14="http://schemas.microsoft.com/office/powerpoint/2010/main" val="211684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41B4A-C4C8-4A2A-A30C-99D6A4F25C6E}" type="datetimeFigureOut">
              <a:rPr lang="en-US" smtClean="0"/>
              <a:t>11/12/2020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2ED9A-C7FD-4BC1-8A26-74C82551AD1A}" type="slidenum">
              <a:rPr lang="en-US" smtClean="0"/>
              <a:t>‹#›</a:t>
            </a:fld>
            <a:endParaRPr lang="en-US"/>
          </a:p>
        </p:txBody>
      </p:sp>
    </p:spTree>
    <p:extLst>
      <p:ext uri="{BB962C8B-B14F-4D97-AF65-F5344CB8AC3E}">
        <p14:creationId xmlns:p14="http://schemas.microsoft.com/office/powerpoint/2010/main" val="93022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WP3-Schematic</a:t>
            </a:r>
            <a:endParaRPr lang="en-US" dirty="0"/>
          </a:p>
        </p:txBody>
      </p:sp>
      <p:pic>
        <p:nvPicPr>
          <p:cNvPr id="6" name="Content Placeholder 5"/>
          <p:cNvPicPr>
            <a:picLocks noGrp="1" noChangeAspect="1"/>
          </p:cNvPicPr>
          <p:nvPr>
            <p:ph idx="1"/>
          </p:nvPr>
        </p:nvPicPr>
        <p:blipFill rotWithShape="1">
          <a:blip r:embed="rId2"/>
          <a:srcRect l="46056" t="33877" r="20889" b="22792"/>
          <a:stretch/>
        </p:blipFill>
        <p:spPr>
          <a:xfrm>
            <a:off x="3145411" y="1825625"/>
            <a:ext cx="5901177" cy="4351338"/>
          </a:xfrm>
          <a:prstGeom prst="rect">
            <a:avLst/>
          </a:prstGeom>
        </p:spPr>
      </p:pic>
    </p:spTree>
    <p:extLst>
      <p:ext uri="{BB962C8B-B14F-4D97-AF65-F5344CB8AC3E}">
        <p14:creationId xmlns:p14="http://schemas.microsoft.com/office/powerpoint/2010/main" val="274587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Written Input</a:t>
            </a:r>
            <a:endParaRPr lang="en-US" dirty="0"/>
          </a:p>
        </p:txBody>
      </p:sp>
      <p:sp>
        <p:nvSpPr>
          <p:cNvPr id="10" name="Content Placeholder 9"/>
          <p:cNvSpPr>
            <a:spLocks noGrp="1"/>
          </p:cNvSpPr>
          <p:nvPr>
            <p:ph sz="half" idx="2"/>
          </p:nvPr>
        </p:nvSpPr>
        <p:spPr/>
        <p:txBody>
          <a:bodyPr>
            <a:normAutofit/>
          </a:bodyPr>
          <a:lstStyle/>
          <a:p>
            <a:r>
              <a:rPr lang="en-US" dirty="0"/>
              <a:t>Liquid biopsies are minimally </a:t>
            </a:r>
            <a:r>
              <a:rPr lang="en-US" dirty="0" smtClean="0"/>
              <a:t>invasive </a:t>
            </a:r>
            <a:r>
              <a:rPr lang="en-US" dirty="0" smtClean="0"/>
              <a:t>and are </a:t>
            </a:r>
            <a:r>
              <a:rPr lang="en-US" dirty="0" smtClean="0"/>
              <a:t>faster </a:t>
            </a:r>
            <a:r>
              <a:rPr lang="en-US" dirty="0"/>
              <a:t>and </a:t>
            </a:r>
            <a:r>
              <a:rPr lang="en-US" dirty="0" smtClean="0"/>
              <a:t>cheaper.</a:t>
            </a:r>
          </a:p>
          <a:p>
            <a:r>
              <a:rPr lang="en-US" dirty="0"/>
              <a:t>A quick search on google trends for the term “liquid biopsy” </a:t>
            </a:r>
            <a:r>
              <a:rPr lang="en-US" dirty="0" smtClean="0"/>
              <a:t>shows </a:t>
            </a:r>
            <a:r>
              <a:rPr lang="en-US" dirty="0"/>
              <a:t>an increasing interest since 2015. </a:t>
            </a:r>
            <a:endParaRPr lang="en-US" i="1" dirty="0"/>
          </a:p>
          <a:p>
            <a:endParaRPr lang="en-US" i="1" dirty="0"/>
          </a:p>
        </p:txBody>
      </p:sp>
      <p:graphicFrame>
        <p:nvGraphicFramePr>
          <p:cNvPr id="18" name="Chart 17"/>
          <p:cNvGraphicFramePr>
            <a:graphicFrameLocks/>
          </p:cNvGraphicFramePr>
          <p:nvPr>
            <p:extLst>
              <p:ext uri="{D42A27DB-BD31-4B8C-83A1-F6EECF244321}">
                <p14:modId xmlns:p14="http://schemas.microsoft.com/office/powerpoint/2010/main" val="3458725898"/>
              </p:ext>
            </p:extLst>
          </p:nvPr>
        </p:nvGraphicFramePr>
        <p:xfrm>
          <a:off x="265594" y="1825625"/>
          <a:ext cx="5830406" cy="39720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580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Write-up-1</a:t>
            </a:r>
            <a:endParaRPr lang="en-US" dirty="0"/>
          </a:p>
        </p:txBody>
      </p:sp>
      <p:sp>
        <p:nvSpPr>
          <p:cNvPr id="6" name="Content Placeholder 5"/>
          <p:cNvSpPr>
            <a:spLocks noGrp="1"/>
          </p:cNvSpPr>
          <p:nvPr>
            <p:ph idx="1"/>
          </p:nvPr>
        </p:nvSpPr>
        <p:spPr/>
        <p:txBody>
          <a:bodyPr>
            <a:normAutofit fontScale="92500" lnSpcReduction="10000"/>
          </a:bodyPr>
          <a:lstStyle/>
          <a:p>
            <a:r>
              <a:rPr lang="en-US" dirty="0"/>
              <a:t>A typical workflow in liquid biopsy involves collection of biological fluids, performing molecular assays and then data mining to quantify useful and relevant disease biomarkers. Many molecular assays adopt a “</a:t>
            </a:r>
            <a:r>
              <a:rPr lang="en-US" i="1" dirty="0"/>
              <a:t>grind and find</a:t>
            </a:r>
            <a:r>
              <a:rPr lang="en-US" dirty="0"/>
              <a:t>” biochemical approach wherein information from multiple cells are averaged to obtain appropriate clinical information. Typically, levels of 6-8 biomarkers are measured from each </a:t>
            </a:r>
            <a:r>
              <a:rPr lang="en-US" dirty="0" smtClean="0"/>
              <a:t>investigation.</a:t>
            </a:r>
          </a:p>
          <a:p>
            <a:r>
              <a:rPr lang="en-US" dirty="0" smtClean="0"/>
              <a:t>Using our </a:t>
            </a:r>
            <a:r>
              <a:rPr lang="en-US" dirty="0"/>
              <a:t>spatial omics technology called </a:t>
            </a:r>
            <a:r>
              <a:rPr lang="en-US" dirty="0" smtClean="0"/>
              <a:t>MERFISH, the </a:t>
            </a:r>
            <a:r>
              <a:rPr lang="en-US" dirty="0"/>
              <a:t>cellular spatial </a:t>
            </a:r>
            <a:r>
              <a:rPr lang="en-US" dirty="0" smtClean="0"/>
              <a:t>information enabling </a:t>
            </a:r>
            <a:r>
              <a:rPr lang="en-US" dirty="0"/>
              <a:t>one to obtain correlations between the location of the biomarker and the health of the individual from whom the sample was collected. MERFISH provides a multiplexing advantage wherein &gt;</a:t>
            </a:r>
            <a:r>
              <a:rPr lang="en-US" dirty="0" smtClean="0"/>
              <a:t>100 </a:t>
            </a:r>
            <a:r>
              <a:rPr lang="en-US" dirty="0"/>
              <a:t>biomarkers can be probed at single shot at greater sensitivity than current methods. These advantages potentially provide greater speed, precision and convenience at lower cost for clinical diagnoses. </a:t>
            </a:r>
            <a:endParaRPr lang="en-US" i="1" dirty="0"/>
          </a:p>
          <a:p>
            <a:pPr marL="0" indent="0">
              <a:buNone/>
            </a:pPr>
            <a:endParaRPr lang="en-US" i="1" dirty="0"/>
          </a:p>
        </p:txBody>
      </p:sp>
    </p:spTree>
    <p:extLst>
      <p:ext uri="{BB962C8B-B14F-4D97-AF65-F5344CB8AC3E}">
        <p14:creationId xmlns:p14="http://schemas.microsoft.com/office/powerpoint/2010/main" val="274306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Write-up-2</a:t>
            </a:r>
            <a:endParaRPr lang="en-US" dirty="0"/>
          </a:p>
        </p:txBody>
      </p:sp>
      <p:sp>
        <p:nvSpPr>
          <p:cNvPr id="3" name="Content Placeholder 2"/>
          <p:cNvSpPr>
            <a:spLocks noGrp="1"/>
          </p:cNvSpPr>
          <p:nvPr>
            <p:ph idx="1"/>
          </p:nvPr>
        </p:nvSpPr>
        <p:spPr/>
        <p:txBody>
          <a:bodyPr/>
          <a:lstStyle/>
          <a:p>
            <a:r>
              <a:rPr lang="en-US" dirty="0" smtClean="0"/>
              <a:t>We primarily plan to use this approach to investigate a novel therapeutic strategy for cancer patients called immunotherapy wherein the patient’s natural defenses are boosted to fight cancer. We will perform MERFISH on blood samples to profile potential cancer biomarkers, including those that are known to mediate immune responses, in peripheral immune cells in the blood for cancer diagnosis and longitudinal monitoring. </a:t>
            </a:r>
          </a:p>
          <a:p>
            <a:endParaRPr lang="en-US" dirty="0"/>
          </a:p>
        </p:txBody>
      </p:sp>
    </p:spTree>
    <p:extLst>
      <p:ext uri="{BB962C8B-B14F-4D97-AF65-F5344CB8AC3E}">
        <p14:creationId xmlns:p14="http://schemas.microsoft.com/office/powerpoint/2010/main" val="56485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Giovani </a:t>
            </a:r>
            <a:r>
              <a:rPr lang="en-US" dirty="0" err="1" smtClean="0"/>
              <a:t>Claresta</a:t>
            </a:r>
            <a:r>
              <a:rPr lang="en-US" dirty="0" smtClean="0"/>
              <a:t> </a:t>
            </a:r>
            <a:r>
              <a:rPr lang="en-US" dirty="0" err="1" smtClean="0"/>
              <a:t>Wijaya</a:t>
            </a:r>
            <a:endParaRPr lang="en-US" dirty="0"/>
          </a:p>
        </p:txBody>
      </p:sp>
      <p:sp>
        <p:nvSpPr>
          <p:cNvPr id="4" name="Content Placeholder 3"/>
          <p:cNvSpPr>
            <a:spLocks noGrp="1"/>
          </p:cNvSpPr>
          <p:nvPr>
            <p:ph sz="half" idx="2"/>
          </p:nvPr>
        </p:nvSpPr>
        <p:spPr/>
        <p:txBody>
          <a:bodyPr>
            <a:normAutofit lnSpcReduction="10000"/>
          </a:bodyPr>
          <a:lstStyle/>
          <a:p>
            <a:r>
              <a:rPr lang="en-US" dirty="0"/>
              <a:t>An internship at Singapore during my bachelor’s at </a:t>
            </a:r>
            <a:r>
              <a:rPr lang="en-US" dirty="0" err="1"/>
              <a:t>Atma</a:t>
            </a:r>
            <a:r>
              <a:rPr lang="en-US" dirty="0"/>
              <a:t> Jaya Catholic University, attracted me to Singapore. </a:t>
            </a:r>
            <a:endParaRPr lang="en-US" dirty="0" smtClean="0"/>
          </a:p>
          <a:p>
            <a:r>
              <a:rPr lang="en-US" dirty="0" smtClean="0"/>
              <a:t>After </a:t>
            </a:r>
            <a:r>
              <a:rPr lang="en-US" dirty="0"/>
              <a:t>my internship, I worked in NCCS on renal cell carcinoma. </a:t>
            </a:r>
            <a:endParaRPr lang="en-US" dirty="0" smtClean="0"/>
          </a:p>
          <a:p>
            <a:r>
              <a:rPr lang="en-US" dirty="0" smtClean="0"/>
              <a:t>Intrigued </a:t>
            </a:r>
            <a:r>
              <a:rPr lang="en-US" dirty="0"/>
              <a:t>by spatial </a:t>
            </a:r>
            <a:r>
              <a:rPr lang="en-US" dirty="0" err="1"/>
              <a:t>transcriptomics</a:t>
            </a:r>
            <a:r>
              <a:rPr lang="en-US" dirty="0"/>
              <a:t>, I moved to GIS and I am currently investigating sub-cellular localization of RNA using PBMC as a model system.</a:t>
            </a:r>
          </a:p>
          <a:p>
            <a:endParaRPr lang="en-US"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rot="5400000">
            <a:off x="1252538" y="2369741"/>
            <a:ext cx="4352925" cy="3264693"/>
          </a:xfrm>
        </p:spPr>
      </p:pic>
    </p:spTree>
    <p:extLst>
      <p:ext uri="{BB962C8B-B14F-4D97-AF65-F5344CB8AC3E}">
        <p14:creationId xmlns:p14="http://schemas.microsoft.com/office/powerpoint/2010/main" val="74772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Jagadish Sankaran</a:t>
            </a:r>
            <a:endParaRPr lang="en-US" dirty="0"/>
          </a:p>
        </p:txBody>
      </p:sp>
      <p:sp>
        <p:nvSpPr>
          <p:cNvPr id="6" name="Content Placeholder 5"/>
          <p:cNvSpPr>
            <a:spLocks noGrp="1"/>
          </p:cNvSpPr>
          <p:nvPr>
            <p:ph sz="half" idx="2"/>
          </p:nvPr>
        </p:nvSpPr>
        <p:spPr/>
        <p:txBody>
          <a:bodyPr>
            <a:normAutofit fontScale="85000" lnSpcReduction="10000"/>
          </a:bodyPr>
          <a:lstStyle/>
          <a:p>
            <a:r>
              <a:rPr lang="en-US" dirty="0"/>
              <a:t>I like working at the interface of dry and wet lab in microscopy. </a:t>
            </a:r>
            <a:endParaRPr lang="en-US" dirty="0" smtClean="0"/>
          </a:p>
          <a:p>
            <a:r>
              <a:rPr lang="en-US" dirty="0" smtClean="0"/>
              <a:t>I </a:t>
            </a:r>
            <a:r>
              <a:rPr lang="en-US" dirty="0"/>
              <a:t>believe that a diverse team will aid in developing solutions to unmet clinical needs</a:t>
            </a:r>
            <a:r>
              <a:rPr lang="en-US" dirty="0" smtClean="0"/>
              <a:t>.</a:t>
            </a:r>
          </a:p>
          <a:p>
            <a:r>
              <a:rPr lang="en-US" dirty="0" smtClean="0"/>
              <a:t>I </a:t>
            </a:r>
            <a:r>
              <a:rPr lang="en-US" dirty="0"/>
              <a:t>am excited to work at the interface of academia, clinic and industry. </a:t>
            </a:r>
            <a:endParaRPr lang="en-US" dirty="0" smtClean="0"/>
          </a:p>
          <a:p>
            <a:r>
              <a:rPr lang="en-US" dirty="0" smtClean="0"/>
              <a:t>With </a:t>
            </a:r>
            <a:r>
              <a:rPr lang="en-US" dirty="0"/>
              <a:t>my wet lab co-worker, I plan to investigate sub-cellular localization of RNA using PBMC and hope to contribute to developing spatial transcriptomic assays to investigate aberrant gene expression in CRC. </a:t>
            </a:r>
          </a:p>
          <a:p>
            <a:endParaRPr lang="en-US" dirty="0"/>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rot="5400000">
            <a:off x="1252538" y="2369741"/>
            <a:ext cx="4352925" cy="3264693"/>
          </a:xfrm>
        </p:spPr>
      </p:pic>
    </p:spTree>
    <p:extLst>
      <p:ext uri="{BB962C8B-B14F-4D97-AF65-F5344CB8AC3E}">
        <p14:creationId xmlns:p14="http://schemas.microsoft.com/office/powerpoint/2010/main" val="345442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images from results for backdrop/header</a:t>
            </a:r>
            <a:endParaRPr lang="en-US" dirty="0"/>
          </a:p>
        </p:txBody>
      </p:sp>
      <p:pic>
        <p:nvPicPr>
          <p:cNvPr id="5"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1612" y="2043906"/>
            <a:ext cx="3914775" cy="3914775"/>
          </a:xfrm>
        </p:spPr>
      </p:pic>
      <p:sp>
        <p:nvSpPr>
          <p:cNvPr id="6" name="Rectangle 5"/>
          <p:cNvSpPr/>
          <p:nvPr/>
        </p:nvSpPr>
        <p:spPr>
          <a:xfrm>
            <a:off x="1471612" y="5992297"/>
            <a:ext cx="2834046" cy="369332"/>
          </a:xfrm>
          <a:prstGeom prst="rect">
            <a:avLst/>
          </a:prstGeom>
        </p:spPr>
        <p:txBody>
          <a:bodyPr wrap="none">
            <a:spAutoFit/>
          </a:bodyPr>
          <a:lstStyle/>
          <a:p>
            <a:r>
              <a:rPr lang="en-US" dirty="0" err="1" smtClean="0"/>
              <a:t>Jurkat</a:t>
            </a:r>
            <a:r>
              <a:rPr lang="en-US" dirty="0" smtClean="0"/>
              <a:t> </a:t>
            </a:r>
            <a:r>
              <a:rPr lang="en-US" dirty="0" smtClean="0">
                <a:solidFill>
                  <a:srgbClr val="FF33CC"/>
                </a:solidFill>
              </a:rPr>
              <a:t>Malat1</a:t>
            </a:r>
            <a:r>
              <a:rPr lang="en-US" dirty="0" smtClean="0">
                <a:solidFill>
                  <a:schemeClr val="bg1"/>
                </a:solidFill>
              </a:rPr>
              <a:t>-</a:t>
            </a:r>
            <a:r>
              <a:rPr lang="en-US" dirty="0" smtClean="0">
                <a:solidFill>
                  <a:srgbClr val="92D050"/>
                </a:solidFill>
              </a:rPr>
              <a:t>GAPDH</a:t>
            </a:r>
            <a:r>
              <a:rPr lang="en-US" dirty="0" smtClean="0">
                <a:solidFill>
                  <a:schemeClr val="bg1"/>
                </a:solidFill>
              </a:rPr>
              <a:t>-</a:t>
            </a:r>
            <a:r>
              <a:rPr lang="en-US" dirty="0" smtClean="0">
                <a:solidFill>
                  <a:srgbClr val="0070C0"/>
                </a:solidFill>
              </a:rPr>
              <a:t>DAPI</a:t>
            </a:r>
            <a:endParaRPr lang="en-US"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017249" y="2043905"/>
            <a:ext cx="3921419" cy="3921419"/>
          </a:xfrm>
          <a:prstGeom prst="rect">
            <a:avLst/>
          </a:prstGeom>
        </p:spPr>
      </p:pic>
      <p:sp>
        <p:nvSpPr>
          <p:cNvPr id="8" name="Rectangle 7"/>
          <p:cNvSpPr/>
          <p:nvPr/>
        </p:nvSpPr>
        <p:spPr>
          <a:xfrm>
            <a:off x="6935751" y="5992297"/>
            <a:ext cx="1984133" cy="369332"/>
          </a:xfrm>
          <a:prstGeom prst="rect">
            <a:avLst/>
          </a:prstGeom>
        </p:spPr>
        <p:txBody>
          <a:bodyPr wrap="none">
            <a:spAutoFit/>
          </a:bodyPr>
          <a:lstStyle/>
          <a:p>
            <a:r>
              <a:rPr lang="en-US" dirty="0" smtClean="0"/>
              <a:t>PBMC </a:t>
            </a:r>
            <a:r>
              <a:rPr lang="en-US" dirty="0" smtClean="0">
                <a:solidFill>
                  <a:srgbClr val="92D050"/>
                </a:solidFill>
              </a:rPr>
              <a:t>Malat1</a:t>
            </a:r>
            <a:r>
              <a:rPr lang="en-US" dirty="0" smtClean="0">
                <a:solidFill>
                  <a:schemeClr val="bg1"/>
                </a:solidFill>
              </a:rPr>
              <a:t>-</a:t>
            </a:r>
            <a:r>
              <a:rPr lang="en-US" dirty="0" smtClean="0">
                <a:solidFill>
                  <a:srgbClr val="0070C0"/>
                </a:solidFill>
              </a:rPr>
              <a:t>DAPI</a:t>
            </a:r>
            <a:endParaRPr lang="en-US" dirty="0"/>
          </a:p>
        </p:txBody>
      </p:sp>
    </p:spTree>
    <p:extLst>
      <p:ext uri="{BB962C8B-B14F-4D97-AF65-F5344CB8AC3E}">
        <p14:creationId xmlns:p14="http://schemas.microsoft.com/office/powerpoint/2010/main" val="148380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383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WP3-Schematic</vt:lpstr>
      <vt:lpstr>Written Input</vt:lpstr>
      <vt:lpstr>Write-up-1</vt:lpstr>
      <vt:lpstr>Write-up-2</vt:lpstr>
      <vt:lpstr>Giovani Claresta Wijaya</vt:lpstr>
      <vt:lpstr>Jagadish Sankaran</vt:lpstr>
      <vt:lpstr>2 images from results for backdrop/header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WP3-Schematic</dc:title>
  <dc:creator>Jagadish Sankaran</dc:creator>
  <cp:lastModifiedBy>Jagadish Sankaran</cp:lastModifiedBy>
  <cp:revision>8</cp:revision>
  <dcterms:created xsi:type="dcterms:W3CDTF">2020-11-12T04:14:48Z</dcterms:created>
  <dcterms:modified xsi:type="dcterms:W3CDTF">2020-11-12T08:15:56Z</dcterms:modified>
</cp:coreProperties>
</file>