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o.muller@ined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raminer.unige.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ined.fr/fichier/s_rubrique/25476/document_travail_2016_225_trajectoires_demographie.fr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7" y="2037835"/>
            <a:ext cx="8361229" cy="2098226"/>
          </a:xfrm>
        </p:spPr>
        <p:txBody>
          <a:bodyPr/>
          <a:lstStyle/>
          <a:p>
            <a:r>
              <a:rPr lang="fr-FR" altLang="fr-FR" sz="6000" dirty="0"/>
              <a:t>Analyse des données longitudinales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2" y="4136061"/>
            <a:ext cx="6831673" cy="1086237"/>
          </a:xfrm>
        </p:spPr>
        <p:txBody>
          <a:bodyPr>
            <a:noAutofit/>
          </a:bodyPr>
          <a:lstStyle/>
          <a:p>
            <a:r>
              <a:rPr lang="fr-FR" sz="2800" dirty="0" smtClean="0"/>
              <a:t>Arno Muller</a:t>
            </a:r>
          </a:p>
          <a:p>
            <a:r>
              <a:rPr lang="fr-FR" sz="2800" dirty="0" smtClean="0">
                <a:hlinkClick r:id="rId2"/>
              </a:rPr>
              <a:t>arno.muller@ined.fr</a:t>
            </a:r>
            <a:endParaRPr lang="fr-FR" sz="2800" dirty="0" smtClean="0"/>
          </a:p>
          <a:p>
            <a:r>
              <a:rPr lang="fr-FR" altLang="fr-FR" sz="2400" dirty="0" smtClean="0"/>
              <a:t>(</a:t>
            </a:r>
            <a:r>
              <a:rPr lang="fr-FR" altLang="fr-FR" sz="2400" dirty="0" err="1"/>
              <a:t>Ined</a:t>
            </a:r>
            <a:r>
              <a:rPr lang="fr-FR" altLang="fr-FR" sz="2400" dirty="0"/>
              <a:t> - Service Méthodes Statistiques</a:t>
            </a:r>
            <a:r>
              <a:rPr lang="fr-FR" altLang="fr-FR" sz="2400" dirty="0" smtClean="0"/>
              <a:t>)</a:t>
            </a:r>
          </a:p>
          <a:p>
            <a:endParaRPr lang="fr-FR" sz="28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679901" y="127487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2021-2022</a:t>
            </a:r>
          </a:p>
          <a:p>
            <a:r>
              <a:rPr lang="fr-FR" sz="2000" i="1" dirty="0" smtClean="0"/>
              <a:t>M2 Expertise Sciences des Populations</a:t>
            </a:r>
            <a:endParaRPr lang="fr-FR" sz="20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Evénement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98715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On désigne par événement le moment où un individu passe d’un état E1 à un état E2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Exemple </a:t>
            </a:r>
            <a:r>
              <a:rPr lang="fr-FR" sz="2800" dirty="0"/>
              <a:t>d'événement:</a:t>
            </a:r>
          </a:p>
          <a:p>
            <a:pPr lvl="1"/>
            <a:r>
              <a:rPr lang="fr-FR" sz="2800" dirty="0"/>
              <a:t>Perdre son </a:t>
            </a:r>
            <a:r>
              <a:rPr lang="fr-FR" sz="2800" dirty="0" smtClean="0"/>
              <a:t>emploi : Passer de </a:t>
            </a:r>
            <a:r>
              <a:rPr lang="fr-FR" sz="2800" dirty="0"/>
              <a:t>l‘état «Actif» à l‘état </a:t>
            </a:r>
            <a:r>
              <a:rPr lang="fr-FR" sz="2800" dirty="0" smtClean="0"/>
              <a:t>«Chômage»</a:t>
            </a:r>
          </a:p>
          <a:p>
            <a:pPr lvl="1"/>
            <a:r>
              <a:rPr lang="fr-FR" sz="2800" dirty="0" smtClean="0"/>
              <a:t>Se marier : Passer de « Célibataire » à « Marié »</a:t>
            </a:r>
          </a:p>
          <a:p>
            <a:pPr lvl="1"/>
            <a:r>
              <a:rPr lang="fr-FR" sz="1600" dirty="0" smtClean="0"/>
              <a:t>Venir en cours à 9h : Passer de l’état « Heureux » à l’état « </a:t>
            </a:r>
            <a:r>
              <a:rPr lang="fr-FR" sz="1600" dirty="0" err="1" smtClean="0"/>
              <a:t>Sérieusement-qu’est-ce-que-je-fais-là</a:t>
            </a:r>
            <a:r>
              <a:rPr lang="fr-FR" sz="1600" dirty="0" smtClean="0"/>
              <a:t> »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9276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Evénement, transitions, états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168666"/>
            <a:ext cx="2722180" cy="1681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err="1" smtClean="0"/>
              <a:t>Seul.e</a:t>
            </a:r>
            <a:r>
              <a:rPr lang="fr-FR" sz="3600" dirty="0" smtClean="0"/>
              <a:t> </a:t>
            </a:r>
            <a:endParaRPr lang="fr-FR" sz="3600" dirty="0"/>
          </a:p>
          <a:p>
            <a:pPr algn="ctr"/>
            <a:endParaRPr lang="fr-FR" dirty="0"/>
          </a:p>
          <a:p>
            <a:pPr algn="ctr"/>
            <a:r>
              <a:rPr lang="fr-FR" sz="1200" dirty="0" smtClean="0"/>
              <a:t>(désespérément triste)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0620" y="4168666"/>
            <a:ext cx="2722180" cy="168165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err="1" smtClean="0"/>
              <a:t>Marié.e</a:t>
            </a:r>
            <a:r>
              <a:rPr lang="fr-FR" sz="3600" dirty="0" smtClean="0"/>
              <a:t> </a:t>
            </a:r>
            <a:endParaRPr lang="fr-FR" sz="3600" dirty="0"/>
          </a:p>
          <a:p>
            <a:pPr algn="ctr"/>
            <a:endParaRPr lang="fr-FR" dirty="0"/>
          </a:p>
          <a:p>
            <a:pPr algn="ctr"/>
            <a:r>
              <a:rPr lang="fr-FR" sz="1200" dirty="0" smtClean="0"/>
              <a:t>(et toujours aussi triste, mais à deux)</a:t>
            </a:r>
          </a:p>
        </p:txBody>
      </p:sp>
      <p:sp>
        <p:nvSpPr>
          <p:cNvPr id="6" name="Ellipse 5"/>
          <p:cNvSpPr/>
          <p:nvPr/>
        </p:nvSpPr>
        <p:spPr>
          <a:xfrm>
            <a:off x="4616669" y="1755228"/>
            <a:ext cx="3111062" cy="2522482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Mariage</a:t>
            </a:r>
            <a:endParaRPr lang="fr-FR" dirty="0"/>
          </a:p>
        </p:txBody>
      </p:sp>
      <p:cxnSp>
        <p:nvCxnSpPr>
          <p:cNvPr id="8" name="Connecteur en angle 7"/>
          <p:cNvCxnSpPr>
            <a:stCxn id="4" idx="0"/>
            <a:endCxn id="6" idx="2"/>
          </p:cNvCxnSpPr>
          <p:nvPr/>
        </p:nvCxnSpPr>
        <p:spPr>
          <a:xfrm rot="5400000" flipH="1" flipV="1">
            <a:off x="3098581" y="2650579"/>
            <a:ext cx="1152197" cy="188397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6" idx="6"/>
            <a:endCxn id="5" idx="0"/>
          </p:cNvCxnSpPr>
          <p:nvPr/>
        </p:nvCxnSpPr>
        <p:spPr>
          <a:xfrm>
            <a:off x="7727731" y="3016469"/>
            <a:ext cx="1883979" cy="11521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9117725" y="6002721"/>
            <a:ext cx="21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final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102069" y="6002721"/>
            <a:ext cx="21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initial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532381" y="4497537"/>
            <a:ext cx="21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Evènement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455072" y="5587222"/>
            <a:ext cx="343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L’évènement Mariage implique un changement d’état : une transition de l’état </a:t>
            </a:r>
            <a:r>
              <a:rPr lang="fr-FR" dirty="0" err="1" smtClean="0"/>
              <a:t>Seul.e</a:t>
            </a:r>
            <a:r>
              <a:rPr lang="fr-FR" dirty="0" smtClean="0"/>
              <a:t> à </a:t>
            </a:r>
            <a:r>
              <a:rPr lang="fr-FR" dirty="0" err="1" smtClean="0"/>
              <a:t>Marié.e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79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07427"/>
            <a:ext cx="9601200" cy="1485900"/>
          </a:xfrm>
        </p:spPr>
        <p:txBody>
          <a:bodyPr/>
          <a:lstStyle/>
          <a:p>
            <a:r>
              <a:rPr lang="fr-FR" dirty="0"/>
              <a:t>Ce qu'il faut pour faire une analyse de séquences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0276" y="2171700"/>
            <a:ext cx="9422524" cy="4444042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Un </a:t>
            </a:r>
            <a:r>
              <a:rPr lang="fr-FR" sz="2800" dirty="0"/>
              <a:t>objet </a:t>
            </a:r>
            <a:r>
              <a:rPr lang="fr-FR" sz="2800" dirty="0" smtClean="0"/>
              <a:t>d'étude</a:t>
            </a:r>
          </a:p>
          <a:p>
            <a:pPr lvl="1"/>
            <a:r>
              <a:rPr lang="fr-FR" sz="2800" dirty="0" smtClean="0"/>
              <a:t>exemple</a:t>
            </a:r>
            <a:r>
              <a:rPr lang="fr-FR" sz="2800" dirty="0"/>
              <a:t>: trajectoire maritale, de travail, </a:t>
            </a:r>
            <a:r>
              <a:rPr lang="fr-FR" sz="2800" dirty="0" smtClean="0"/>
              <a:t>…</a:t>
            </a:r>
            <a:endParaRPr lang="fr-FR" sz="2800" dirty="0"/>
          </a:p>
          <a:p>
            <a:r>
              <a:rPr lang="fr-FR" sz="2800" dirty="0" smtClean="0"/>
              <a:t>Une </a:t>
            </a:r>
            <a:r>
              <a:rPr lang="fr-FR" sz="2800" dirty="0"/>
              <a:t>période claire d'étude: début , fin et horloge utilisée </a:t>
            </a:r>
            <a:endParaRPr lang="fr-FR" sz="2800" dirty="0" smtClean="0"/>
          </a:p>
          <a:p>
            <a:pPr lvl="1"/>
            <a:r>
              <a:rPr lang="fr-FR" sz="2800" dirty="0" smtClean="0"/>
              <a:t>exemple</a:t>
            </a:r>
            <a:r>
              <a:rPr lang="fr-FR" sz="2800" dirty="0"/>
              <a:t>: entre 20 et 40 ans, chaque </a:t>
            </a:r>
            <a:r>
              <a:rPr lang="fr-FR" sz="2800" dirty="0" smtClean="0"/>
              <a:t>année</a:t>
            </a:r>
            <a:endParaRPr lang="fr-FR" sz="2800" dirty="0"/>
          </a:p>
          <a:p>
            <a:r>
              <a:rPr lang="fr-FR" sz="2800" dirty="0" smtClean="0"/>
              <a:t>Un </a:t>
            </a:r>
            <a:r>
              <a:rPr lang="fr-FR" sz="2800" dirty="0"/>
              <a:t>ensemble de modalités pour l'objet </a:t>
            </a:r>
            <a:r>
              <a:rPr lang="fr-FR" sz="2800" dirty="0" smtClean="0"/>
              <a:t>étudié (</a:t>
            </a:r>
            <a:r>
              <a:rPr lang="fr-FR" sz="2800" dirty="0"/>
              <a:t>Alphabet)</a:t>
            </a:r>
          </a:p>
          <a:p>
            <a:pPr lvl="1"/>
            <a:r>
              <a:rPr lang="fr-FR" sz="2800" dirty="0" smtClean="0"/>
              <a:t>Des </a:t>
            </a:r>
            <a:r>
              <a:rPr lang="fr-FR" sz="2800" dirty="0"/>
              <a:t>modalités très précises donc très nombreuses vs</a:t>
            </a:r>
          </a:p>
          <a:p>
            <a:pPr lvl="1"/>
            <a:r>
              <a:rPr lang="fr-FR" sz="2800" dirty="0" smtClean="0"/>
              <a:t>Un </a:t>
            </a:r>
            <a:r>
              <a:rPr lang="fr-FR" sz="2800" dirty="0"/>
              <a:t>nombre de modalités limité (moins de précision mais moins de dilution de l'information)</a:t>
            </a:r>
          </a:p>
          <a:p>
            <a:r>
              <a:rPr lang="fr-FR" sz="2800" dirty="0" smtClean="0"/>
              <a:t>Une </a:t>
            </a:r>
            <a:r>
              <a:rPr lang="fr-FR" sz="2800" dirty="0"/>
              <a:t>séquence d'états ou </a:t>
            </a:r>
            <a:r>
              <a:rPr lang="fr-FR" sz="2800" dirty="0" smtClean="0"/>
              <a:t>d'événements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6771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d’une séquence individuelle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On peut représenter une séquence par: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Étude</a:t>
            </a:r>
            <a:r>
              <a:rPr lang="fr-FR" dirty="0" smtClean="0"/>
              <a:t> </a:t>
            </a:r>
            <a:r>
              <a:rPr lang="fr-FR" dirty="0"/>
              <a:t>-</a:t>
            </a:r>
            <a:r>
              <a:rPr lang="fr-FR" dirty="0">
                <a:solidFill>
                  <a:srgbClr val="0070C0"/>
                </a:solidFill>
              </a:rPr>
              <a:t>Emploi</a:t>
            </a:r>
            <a:r>
              <a:rPr lang="fr-FR" dirty="0"/>
              <a:t> -</a:t>
            </a:r>
            <a:r>
              <a:rPr lang="fr-FR" dirty="0">
                <a:solidFill>
                  <a:srgbClr val="0070C0"/>
                </a:solidFill>
              </a:rPr>
              <a:t>Emploi</a:t>
            </a:r>
            <a:r>
              <a:rPr lang="fr-FR" dirty="0"/>
              <a:t> -</a:t>
            </a:r>
            <a:r>
              <a:rPr lang="fr-FR" dirty="0">
                <a:solidFill>
                  <a:srgbClr val="7030A0"/>
                </a:solidFill>
              </a:rPr>
              <a:t>Sans Emploi</a:t>
            </a:r>
            <a:r>
              <a:rPr lang="fr-FR" dirty="0"/>
              <a:t> –</a:t>
            </a:r>
            <a:r>
              <a:rPr lang="fr-FR" dirty="0">
                <a:solidFill>
                  <a:srgbClr val="0070C0"/>
                </a:solidFill>
              </a:rPr>
              <a:t>Emploi</a:t>
            </a:r>
            <a:r>
              <a:rPr lang="fr-FR" dirty="0"/>
              <a:t> -</a:t>
            </a:r>
            <a:r>
              <a:rPr lang="fr-FR" dirty="0">
                <a:solidFill>
                  <a:srgbClr val="FF0000"/>
                </a:solidFill>
              </a:rPr>
              <a:t>Étude</a:t>
            </a:r>
            <a:r>
              <a:rPr lang="fr-FR" dirty="0"/>
              <a:t> –</a:t>
            </a:r>
            <a:r>
              <a:rPr lang="fr-FR" dirty="0">
                <a:solidFill>
                  <a:srgbClr val="0070C0"/>
                </a:solidFill>
              </a:rPr>
              <a:t>Emploi</a:t>
            </a:r>
          </a:p>
          <a:p>
            <a:pPr lvl="2"/>
            <a:r>
              <a:rPr lang="fr-FR" dirty="0" smtClean="0"/>
              <a:t>L’alphabet </a:t>
            </a:r>
            <a:r>
              <a:rPr lang="fr-FR" dirty="0"/>
              <a:t>est ici l’ensemble des modalités d'états possibles  </a:t>
            </a:r>
            <a:endParaRPr lang="fr-FR" dirty="0" smtClean="0"/>
          </a:p>
          <a:p>
            <a:pPr lvl="3"/>
            <a:r>
              <a:rPr lang="fr-FR" dirty="0" smtClean="0"/>
              <a:t>{</a:t>
            </a:r>
            <a:r>
              <a:rPr lang="fr-FR" dirty="0">
                <a:solidFill>
                  <a:srgbClr val="0070C0"/>
                </a:solidFill>
              </a:rPr>
              <a:t>Emploi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Etude</a:t>
            </a:r>
            <a:r>
              <a:rPr lang="fr-FR" dirty="0"/>
              <a:t>, </a:t>
            </a:r>
            <a:r>
              <a:rPr lang="fr-FR" dirty="0">
                <a:solidFill>
                  <a:srgbClr val="7030A0"/>
                </a:solidFill>
              </a:rPr>
              <a:t>Sans Emploi</a:t>
            </a:r>
            <a:r>
              <a:rPr lang="fr-FR" dirty="0" smtClean="0"/>
              <a:t>}</a:t>
            </a:r>
          </a:p>
          <a:p>
            <a:pPr lvl="3"/>
            <a:endParaRPr lang="fr-FR" dirty="0"/>
          </a:p>
          <a:p>
            <a:pPr marL="1444752" lvl="3" indent="0">
              <a:buNone/>
            </a:pPr>
            <a:endParaRPr lang="fr-FR" dirty="0"/>
          </a:p>
          <a:p>
            <a:r>
              <a:rPr lang="fr-FR" dirty="0" smtClean="0"/>
              <a:t>Autre </a:t>
            </a:r>
            <a:r>
              <a:rPr lang="fr-FR" dirty="0"/>
              <a:t>mode de représentation :</a:t>
            </a:r>
          </a:p>
          <a:p>
            <a:pPr lvl="1"/>
            <a:r>
              <a:rPr lang="fr-FR" dirty="0" smtClean="0"/>
              <a:t>(</a:t>
            </a:r>
            <a:r>
              <a:rPr lang="fr-FR" dirty="0">
                <a:solidFill>
                  <a:srgbClr val="FF0000"/>
                </a:solidFill>
              </a:rPr>
              <a:t>Etude</a:t>
            </a:r>
            <a:r>
              <a:rPr lang="fr-FR" dirty="0"/>
              <a:t> ,1)  -(</a:t>
            </a:r>
            <a:r>
              <a:rPr lang="fr-FR" dirty="0">
                <a:solidFill>
                  <a:srgbClr val="0070C0"/>
                </a:solidFill>
              </a:rPr>
              <a:t>Emploi,2</a:t>
            </a:r>
            <a:r>
              <a:rPr lang="fr-FR" dirty="0"/>
              <a:t>)  -(</a:t>
            </a:r>
            <a:r>
              <a:rPr lang="fr-FR" dirty="0">
                <a:solidFill>
                  <a:srgbClr val="7030A0"/>
                </a:solidFill>
              </a:rPr>
              <a:t>Sans Emploi</a:t>
            </a:r>
            <a:r>
              <a:rPr lang="fr-FR" dirty="0"/>
              <a:t>,1) -(</a:t>
            </a:r>
            <a:r>
              <a:rPr lang="fr-FR" dirty="0">
                <a:solidFill>
                  <a:srgbClr val="0070C0"/>
                </a:solidFill>
              </a:rPr>
              <a:t>Emploi,1</a:t>
            </a:r>
            <a:r>
              <a:rPr lang="fr-FR" dirty="0"/>
              <a:t>) -(</a:t>
            </a:r>
            <a:r>
              <a:rPr lang="fr-FR" dirty="0">
                <a:solidFill>
                  <a:srgbClr val="FF0000"/>
                </a:solidFill>
              </a:rPr>
              <a:t>Étude</a:t>
            </a:r>
            <a:r>
              <a:rPr lang="fr-FR" dirty="0"/>
              <a:t> ,1) -(</a:t>
            </a:r>
            <a:r>
              <a:rPr lang="fr-FR" dirty="0">
                <a:solidFill>
                  <a:srgbClr val="0070C0"/>
                </a:solidFill>
              </a:rPr>
              <a:t>Emploi,1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90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package </a:t>
            </a:r>
            <a:r>
              <a:rPr lang="fr-FR" dirty="0" err="1"/>
              <a:t>TraMineR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3930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Site </a:t>
            </a:r>
            <a:r>
              <a:rPr lang="fr-FR" sz="2800" dirty="0"/>
              <a:t>dédié 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://traminer.unige.ch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Ressource :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 smtClean="0"/>
              <a:t>	</a:t>
            </a:r>
            <a:r>
              <a:rPr lang="fr-FR" dirty="0" err="1" smtClean="0"/>
              <a:t>Gabadinho</a:t>
            </a:r>
            <a:r>
              <a:rPr lang="fr-FR" dirty="0" smtClean="0"/>
              <a:t> Alexis, </a:t>
            </a:r>
            <a:r>
              <a:rPr lang="fr-FR" dirty="0" err="1" smtClean="0"/>
              <a:t>Ritschard</a:t>
            </a:r>
            <a:r>
              <a:rPr lang="fr-FR" dirty="0" smtClean="0"/>
              <a:t> Gilbert, Studer Matthias, Müller Nicolas. 2011. </a:t>
            </a:r>
            <a:r>
              <a:rPr lang="fr-FR" dirty="0" err="1" smtClean="0"/>
              <a:t>Analyzing</a:t>
            </a:r>
            <a:r>
              <a:rPr lang="fr-FR" dirty="0" smtClean="0"/>
              <a:t> and </a:t>
            </a:r>
            <a:r>
              <a:rPr lang="fr-FR" dirty="0" err="1" smtClean="0"/>
              <a:t>visualizing</a:t>
            </a:r>
            <a:r>
              <a:rPr lang="fr-FR" dirty="0" smtClean="0"/>
              <a:t> state </a:t>
            </a:r>
            <a:r>
              <a:rPr lang="fr-FR" dirty="0" err="1" smtClean="0"/>
              <a:t>sequences</a:t>
            </a:r>
            <a:r>
              <a:rPr lang="fr-FR" dirty="0" smtClean="0"/>
              <a:t> in 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TraMineR</a:t>
            </a:r>
            <a:r>
              <a:rPr lang="fr-FR" dirty="0" smtClean="0"/>
              <a:t>. </a:t>
            </a:r>
            <a:r>
              <a:rPr lang="fr-FR" i="1" dirty="0" smtClean="0"/>
              <a:t>Journal of </a:t>
            </a:r>
            <a:r>
              <a:rPr lang="fr-FR" i="1" dirty="0" err="1" smtClean="0"/>
              <a:t>Statistical</a:t>
            </a:r>
            <a:r>
              <a:rPr lang="fr-FR" i="1" dirty="0" smtClean="0"/>
              <a:t> Software, 40(4), p.1-37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32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logiciel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65738"/>
            <a:ext cx="9601200" cy="4582510"/>
          </a:xfrm>
        </p:spPr>
        <p:txBody>
          <a:bodyPr/>
          <a:lstStyle/>
          <a:p>
            <a:endParaRPr lang="fr-FR" dirty="0"/>
          </a:p>
          <a:p>
            <a:r>
              <a:rPr lang="fr-FR" sz="2800" dirty="0"/>
              <a:t>Définition des données de séquence</a:t>
            </a:r>
          </a:p>
          <a:p>
            <a:r>
              <a:rPr lang="fr-FR" sz="2800" dirty="0" smtClean="0"/>
              <a:t>Eventuellement</a:t>
            </a:r>
            <a:r>
              <a:rPr lang="fr-FR" sz="2800" dirty="0"/>
              <a:t>, changement de format des données</a:t>
            </a:r>
          </a:p>
          <a:p>
            <a:r>
              <a:rPr lang="fr-FR" sz="2800" dirty="0" smtClean="0"/>
              <a:t>Fonctions </a:t>
            </a:r>
            <a:r>
              <a:rPr lang="fr-FR" sz="2800" dirty="0"/>
              <a:t>de visualisation graphique</a:t>
            </a:r>
          </a:p>
          <a:p>
            <a:r>
              <a:rPr lang="fr-FR" sz="2800" dirty="0" smtClean="0"/>
              <a:t>Construction </a:t>
            </a:r>
            <a:r>
              <a:rPr lang="fr-FR" sz="2800" dirty="0"/>
              <a:t>de la matrice de coûts</a:t>
            </a:r>
          </a:p>
          <a:p>
            <a:r>
              <a:rPr lang="fr-FR" sz="2800" dirty="0" smtClean="0"/>
              <a:t>Etape </a:t>
            </a:r>
            <a:r>
              <a:rPr lang="fr-FR" sz="2800" dirty="0"/>
              <a:t>de CAH, construction des classes</a:t>
            </a:r>
          </a:p>
          <a:p>
            <a:r>
              <a:rPr lang="fr-FR" sz="2800" dirty="0" smtClean="0"/>
              <a:t>Caractérisation </a:t>
            </a:r>
            <a:r>
              <a:rPr lang="fr-FR" sz="2800" dirty="0"/>
              <a:t>des classes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31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préliminaire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928648"/>
            <a:ext cx="9601200" cy="35814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Définition d’un objet de type séquence</a:t>
            </a:r>
          </a:p>
          <a:p>
            <a:pPr lvl="1"/>
            <a:r>
              <a:rPr lang="fr-FR" dirty="0" err="1" smtClean="0"/>
              <a:t>seqdef</a:t>
            </a:r>
            <a:r>
              <a:rPr lang="fr-FR" dirty="0" smtClean="0"/>
              <a:t>(</a:t>
            </a:r>
            <a:r>
              <a:rPr lang="fr-FR" dirty="0" err="1" smtClean="0"/>
              <a:t>df</a:t>
            </a:r>
            <a:r>
              <a:rPr lang="fr-FR" dirty="0" smtClean="0"/>
              <a:t>, states=, labels</a:t>
            </a:r>
            <a:r>
              <a:rPr lang="fr-FR" dirty="0"/>
              <a:t>=, </a:t>
            </a:r>
            <a:r>
              <a:rPr lang="fr-FR" dirty="0" err="1"/>
              <a:t>xtstep</a:t>
            </a:r>
            <a:r>
              <a:rPr lang="fr-FR" dirty="0"/>
              <a:t>)</a:t>
            </a:r>
          </a:p>
          <a:p>
            <a:endParaRPr lang="fr-FR" dirty="0"/>
          </a:p>
          <a:p>
            <a:pPr lvl="2"/>
            <a:r>
              <a:rPr lang="fr-FR" dirty="0" err="1"/>
              <a:t>d</a:t>
            </a:r>
            <a:r>
              <a:rPr lang="fr-FR" dirty="0" err="1" smtClean="0"/>
              <a:t>f</a:t>
            </a:r>
            <a:r>
              <a:rPr lang="fr-FR" dirty="0" smtClean="0"/>
              <a:t>: Base de Donnée</a:t>
            </a:r>
            <a:endParaRPr lang="fr-FR" dirty="0"/>
          </a:p>
          <a:p>
            <a:pPr lvl="2"/>
            <a:r>
              <a:rPr lang="fr-FR" dirty="0" smtClean="0"/>
              <a:t>states </a:t>
            </a:r>
            <a:r>
              <a:rPr lang="fr-FR" dirty="0"/>
              <a:t>: Labels courts des éléments de l’alphabet</a:t>
            </a:r>
          </a:p>
          <a:p>
            <a:pPr lvl="2"/>
            <a:r>
              <a:rPr lang="fr-FR" dirty="0" smtClean="0"/>
              <a:t>labels </a:t>
            </a:r>
            <a:r>
              <a:rPr lang="fr-FR" dirty="0"/>
              <a:t>: Labels longs des éléments de l’alphabet</a:t>
            </a:r>
          </a:p>
          <a:p>
            <a:pPr lvl="2"/>
            <a:r>
              <a:rPr lang="fr-FR" dirty="0" err="1" smtClean="0"/>
              <a:t>xtstep</a:t>
            </a:r>
            <a:r>
              <a:rPr lang="fr-FR" dirty="0"/>
              <a:t>: Pas pour affichage des labels sur les graphes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26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4" y="156774"/>
            <a:ext cx="10436280" cy="40298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71" y="4300925"/>
            <a:ext cx="3962565" cy="24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3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935014"/>
            <a:ext cx="9601200" cy="1485900"/>
          </a:xfrm>
        </p:spPr>
        <p:txBody>
          <a:bodyPr/>
          <a:lstStyle/>
          <a:p>
            <a:r>
              <a:rPr lang="fr-FR" dirty="0" smtClean="0"/>
              <a:t>Indicateurs individuels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4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exploratoires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/>
          </a:p>
          <a:p>
            <a:r>
              <a:rPr lang="fr-FR" sz="3200" dirty="0"/>
              <a:t>Nombre de transitions par individus</a:t>
            </a:r>
          </a:p>
          <a:p>
            <a:r>
              <a:rPr lang="fr-FR" sz="3200" dirty="0" smtClean="0"/>
              <a:t>Nombre </a:t>
            </a:r>
            <a:r>
              <a:rPr lang="fr-FR" sz="3200" dirty="0"/>
              <a:t>d'états par individu</a:t>
            </a:r>
          </a:p>
          <a:p>
            <a:r>
              <a:rPr lang="fr-FR" sz="3200" dirty="0" smtClean="0"/>
              <a:t>Temps </a:t>
            </a:r>
            <a:r>
              <a:rPr lang="fr-FR" sz="3200" dirty="0"/>
              <a:t>moyen passé dans chaque état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51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Séance Précédente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Long, Large, Semi-long</a:t>
            </a:r>
          </a:p>
          <a:p>
            <a:r>
              <a:rPr lang="fr-FR" dirty="0" smtClean="0"/>
              <a:t>Exercice sur R :</a:t>
            </a:r>
          </a:p>
          <a:p>
            <a:pPr lvl="1"/>
            <a:r>
              <a:rPr lang="fr-FR" dirty="0" err="1" smtClean="0"/>
              <a:t>Pivot_longer</a:t>
            </a:r>
            <a:endParaRPr lang="fr-FR" dirty="0"/>
          </a:p>
          <a:p>
            <a:pPr lvl="1"/>
            <a:r>
              <a:rPr lang="fr-FR" dirty="0" err="1" smtClean="0"/>
              <a:t>Pivot_wider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35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transitions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chaque séquences on regarde le nombre de transition, de passages entre deux états distincts.</a:t>
            </a:r>
          </a:p>
          <a:p>
            <a:endParaRPr lang="fr-FR" dirty="0"/>
          </a:p>
          <a:p>
            <a:r>
              <a:rPr lang="fr-FR" dirty="0" smtClean="0"/>
              <a:t>Exemple :</a:t>
            </a:r>
          </a:p>
          <a:p>
            <a:pPr marL="530352" lvl="1" indent="0">
              <a:buNone/>
            </a:pPr>
            <a:r>
              <a:rPr lang="fr-FR" dirty="0" smtClean="0"/>
              <a:t>A-A-A-A-A-A-B-B-B-A-A-C-C-C</a:t>
            </a:r>
          </a:p>
          <a:p>
            <a:pPr lvl="1"/>
            <a:r>
              <a:rPr lang="fr-FR" dirty="0" err="1" smtClean="0"/>
              <a:t>Seq</a:t>
            </a:r>
            <a:r>
              <a:rPr lang="fr-FR" dirty="0" smtClean="0"/>
              <a:t> = ABAC, NT = 3</a:t>
            </a:r>
          </a:p>
          <a:p>
            <a:pPr lvl="1"/>
            <a:endParaRPr lang="fr-FR" dirty="0"/>
          </a:p>
          <a:p>
            <a:r>
              <a:rPr lang="fr-FR" dirty="0" smtClean="0"/>
              <a:t>Syntaxe R :</a:t>
            </a:r>
            <a:endParaRPr lang="fr-FR" dirty="0"/>
          </a:p>
          <a:p>
            <a:pPr lvl="1"/>
            <a:r>
              <a:rPr lang="fr-FR" dirty="0" err="1"/>
              <a:t>seqtransn</a:t>
            </a:r>
            <a:r>
              <a:rPr lang="fr-FR" dirty="0"/>
              <a:t>()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43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Durée passée dans chaque état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La </a:t>
            </a:r>
            <a:r>
              <a:rPr lang="fr-FR" sz="2400" dirty="0"/>
              <a:t>durée passée dans chaque états comptabilise le nombre d’unités de temps passés dans chacun des états</a:t>
            </a:r>
          </a:p>
          <a:p>
            <a:pPr lvl="1"/>
            <a:r>
              <a:rPr lang="fr-FR" sz="2400" dirty="0" smtClean="0"/>
              <a:t>Exemple : A-A-A-A-A-A-B-B-B-A-A-C-C-C</a:t>
            </a:r>
            <a:endParaRPr lang="fr-FR" sz="2400" dirty="0"/>
          </a:p>
          <a:p>
            <a:pPr lvl="1"/>
            <a:r>
              <a:rPr lang="fr-FR" sz="2400" dirty="0" smtClean="0"/>
              <a:t>D</a:t>
            </a:r>
            <a:r>
              <a:rPr lang="fr-FR" sz="1400" dirty="0" smtClean="0"/>
              <a:t>A</a:t>
            </a:r>
            <a:r>
              <a:rPr lang="fr-FR" sz="2400" dirty="0" smtClean="0"/>
              <a:t>=8 ; D</a:t>
            </a:r>
            <a:r>
              <a:rPr lang="fr-FR" sz="1400" dirty="0" smtClean="0"/>
              <a:t>B</a:t>
            </a:r>
            <a:r>
              <a:rPr lang="fr-FR" sz="2400" dirty="0" smtClean="0"/>
              <a:t>=3 ; D</a:t>
            </a:r>
            <a:r>
              <a:rPr lang="fr-FR" sz="1400" dirty="0" smtClean="0"/>
              <a:t>C</a:t>
            </a:r>
            <a:r>
              <a:rPr lang="fr-FR" sz="2400" dirty="0" smtClean="0"/>
              <a:t>=3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Syntaxe :</a:t>
            </a:r>
          </a:p>
          <a:p>
            <a:pPr lvl="1"/>
            <a:r>
              <a:rPr lang="fr-FR" sz="2400" dirty="0" err="1" smtClean="0"/>
              <a:t>seqistatd</a:t>
            </a:r>
            <a:r>
              <a:rPr lang="fr-FR" sz="2400" dirty="0" smtClean="0"/>
              <a:t>()</a:t>
            </a:r>
            <a:endParaRPr lang="fr-FR" sz="2400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606525"/>
            <a:ext cx="3133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6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3071648"/>
            <a:ext cx="9601200" cy="1485900"/>
          </a:xfrm>
        </p:spPr>
        <p:txBody>
          <a:bodyPr/>
          <a:lstStyle/>
          <a:p>
            <a:r>
              <a:rPr lang="fr-FR" dirty="0" smtClean="0"/>
              <a:t>Indicateurs globaux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80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Séquences les plus fréquentes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686909"/>
            <a:ext cx="10442028" cy="4892567"/>
          </a:xfrm>
        </p:spPr>
        <p:txBody>
          <a:bodyPr>
            <a:normAutofit/>
          </a:bodyPr>
          <a:lstStyle/>
          <a:p>
            <a:r>
              <a:rPr lang="fr-FR" sz="2800" dirty="0" smtClean="0"/>
              <a:t>Quelles </a:t>
            </a:r>
            <a:r>
              <a:rPr lang="fr-FR" sz="2800" dirty="0"/>
              <a:t>sont, au sein de mon </a:t>
            </a:r>
            <a:r>
              <a:rPr lang="fr-FR" sz="2800" dirty="0" smtClean="0"/>
              <a:t>ensemble d’individus</a:t>
            </a:r>
            <a:r>
              <a:rPr lang="fr-FR" sz="2800" dirty="0"/>
              <a:t>, la séquence qui est la plus fréquente ?</a:t>
            </a:r>
          </a:p>
          <a:p>
            <a:endParaRPr lang="fr-FR" dirty="0"/>
          </a:p>
          <a:p>
            <a:r>
              <a:rPr lang="fr-FR" sz="2800" dirty="0" smtClean="0"/>
              <a:t>Attention. Ne pas confondre</a:t>
            </a:r>
            <a:r>
              <a:rPr lang="fr-FR" sz="2800" dirty="0"/>
              <a:t>:</a:t>
            </a:r>
          </a:p>
          <a:p>
            <a:pPr lvl="1"/>
            <a:r>
              <a:rPr lang="fr-FR" sz="2800" dirty="0" smtClean="0"/>
              <a:t>Séquence </a:t>
            </a:r>
            <a:r>
              <a:rPr lang="fr-FR" sz="2800" dirty="0"/>
              <a:t>modale : </a:t>
            </a:r>
            <a:endParaRPr lang="fr-FR" sz="2800" dirty="0" smtClean="0"/>
          </a:p>
          <a:p>
            <a:pPr lvl="2"/>
            <a:r>
              <a:rPr lang="fr-FR" sz="2600" dirty="0"/>
              <a:t>S</a:t>
            </a:r>
            <a:r>
              <a:rPr lang="fr-FR" sz="2600" dirty="0" smtClean="0"/>
              <a:t>équence </a:t>
            </a:r>
            <a:r>
              <a:rPr lang="fr-FR" sz="2600" dirty="0"/>
              <a:t>la plus fréquente </a:t>
            </a:r>
            <a:endParaRPr lang="fr-FR" sz="2600" dirty="0" smtClean="0"/>
          </a:p>
          <a:p>
            <a:pPr lvl="2"/>
            <a:r>
              <a:rPr lang="fr-FR" sz="2600" dirty="0" err="1"/>
              <a:t>s</a:t>
            </a:r>
            <a:r>
              <a:rPr lang="fr-FR" sz="2600" dirty="0" err="1" smtClean="0"/>
              <a:t>eqmodst</a:t>
            </a:r>
            <a:r>
              <a:rPr lang="fr-FR" sz="2600" dirty="0" smtClean="0"/>
              <a:t>()</a:t>
            </a:r>
            <a:endParaRPr lang="fr-FR" sz="2600" dirty="0"/>
          </a:p>
          <a:p>
            <a:pPr lvl="1"/>
            <a:r>
              <a:rPr lang="fr-FR" sz="2800" dirty="0" smtClean="0"/>
              <a:t>Séquence </a:t>
            </a:r>
            <a:r>
              <a:rPr lang="fr-FR" sz="2800" dirty="0"/>
              <a:t>des états modaux : </a:t>
            </a:r>
            <a:endParaRPr lang="fr-FR" sz="2800" dirty="0" smtClean="0"/>
          </a:p>
          <a:p>
            <a:pPr lvl="2"/>
            <a:r>
              <a:rPr lang="fr-FR" sz="2600" dirty="0" smtClean="0"/>
              <a:t>Séquence </a:t>
            </a:r>
            <a:r>
              <a:rPr lang="fr-FR" sz="2600" dirty="0"/>
              <a:t>constituée de l’état modal à chaque unité de temps. </a:t>
            </a:r>
            <a:endParaRPr lang="fr-FR" sz="2600" dirty="0" smtClean="0"/>
          </a:p>
          <a:p>
            <a:pPr lvl="2"/>
            <a:r>
              <a:rPr lang="fr-FR" sz="2600" dirty="0" err="1"/>
              <a:t>s</a:t>
            </a:r>
            <a:r>
              <a:rPr lang="fr-FR" sz="2600" dirty="0" err="1" smtClean="0"/>
              <a:t>eqtab</a:t>
            </a:r>
            <a:r>
              <a:rPr lang="fr-FR" sz="2600" dirty="0" smtClean="0"/>
              <a:t>(</a:t>
            </a:r>
            <a:r>
              <a:rPr lang="fr-FR" sz="2600" dirty="0" err="1" smtClean="0"/>
              <a:t>sequence</a:t>
            </a:r>
            <a:r>
              <a:rPr lang="fr-FR" sz="2600" dirty="0" smtClean="0"/>
              <a:t>, </a:t>
            </a:r>
            <a:r>
              <a:rPr lang="fr-FR" sz="2600" dirty="0" err="1" smtClean="0"/>
              <a:t>tlim</a:t>
            </a:r>
            <a:r>
              <a:rPr lang="fr-FR" sz="2600" dirty="0" smtClean="0"/>
              <a:t>, format)</a:t>
            </a:r>
            <a:endParaRPr lang="fr-FR" sz="26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82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Durée moyenne passée dans chaque état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96510"/>
            <a:ext cx="9601200" cy="3581400"/>
          </a:xfrm>
        </p:spPr>
        <p:txBody>
          <a:bodyPr/>
          <a:lstStyle/>
          <a:p>
            <a:r>
              <a:rPr lang="fr-FR" sz="2800" dirty="0" smtClean="0"/>
              <a:t>Calcul du temps passé par l’ ensemble des individus dans chaque état défini dans l’alphabet</a:t>
            </a:r>
            <a:endParaRPr lang="fr-FR" sz="28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7882"/>
          <a:stretch/>
        </p:blipFill>
        <p:spPr>
          <a:xfrm>
            <a:off x="2289285" y="3595851"/>
            <a:ext cx="8496300" cy="9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9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de transition entre états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372257"/>
            <a:ext cx="9601200" cy="3581400"/>
          </a:xfrm>
        </p:spPr>
        <p:txBody>
          <a:bodyPr/>
          <a:lstStyle/>
          <a:p>
            <a:endParaRPr lang="fr-FR" dirty="0"/>
          </a:p>
          <a:p>
            <a:r>
              <a:rPr lang="fr-FR" sz="2400" dirty="0" smtClean="0"/>
              <a:t>Probabilité de passer d’un état à un autre état (Total de 100% pour chacun des états</a:t>
            </a:r>
            <a:r>
              <a:rPr lang="fr-FR" sz="2400" dirty="0"/>
              <a:t>)</a:t>
            </a:r>
          </a:p>
          <a:p>
            <a:pPr lvl="1"/>
            <a:r>
              <a:rPr lang="fr-FR" sz="2400" dirty="0" smtClean="0"/>
              <a:t>Représentation matricielle</a:t>
            </a:r>
            <a:endParaRPr lang="fr-FR" sz="2400" dirty="0"/>
          </a:p>
          <a:p>
            <a:pPr lvl="1"/>
            <a:r>
              <a:rPr lang="fr-FR" sz="2400" dirty="0" smtClean="0"/>
              <a:t>Calculé sur l’ensemble des couples d’états</a:t>
            </a:r>
            <a:endParaRPr lang="fr-FR" dirty="0"/>
          </a:p>
          <a:p>
            <a:r>
              <a:rPr lang="fr-FR" sz="2400" dirty="0" smtClean="0"/>
              <a:t>Syntaxe R</a:t>
            </a:r>
            <a:r>
              <a:rPr lang="fr-FR" sz="2400" dirty="0"/>
              <a:t>:</a:t>
            </a:r>
          </a:p>
          <a:p>
            <a:pPr lvl="1"/>
            <a:r>
              <a:rPr lang="fr-FR" sz="2400" dirty="0" err="1" smtClean="0"/>
              <a:t>seqtrate</a:t>
            </a:r>
            <a:r>
              <a:rPr lang="fr-FR" sz="2400" dirty="0"/>
              <a:t>()</a:t>
            </a:r>
          </a:p>
          <a:p>
            <a:pPr lvl="1"/>
            <a:endParaRPr lang="fr-FR" sz="24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86" y="4440293"/>
            <a:ext cx="8066197" cy="20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Entropie transversale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6571673" cy="3581400"/>
          </a:xfrm>
        </p:spPr>
        <p:txBody>
          <a:bodyPr/>
          <a:lstStyle/>
          <a:p>
            <a:r>
              <a:rPr lang="fr-FR" dirty="0" smtClean="0"/>
              <a:t>Variabilité des états à chaque temps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Avec s nombre d’états et 𝑝𝑖 part de la modalité i pour l’ensemble des individus à un instant t</a:t>
            </a:r>
            <a:endParaRPr lang="fr-FR" dirty="0"/>
          </a:p>
          <a:p>
            <a:r>
              <a:rPr lang="fr-FR" dirty="0" smtClean="0"/>
              <a:t>H vaut 0 quand tous les individus sont dans le même état</a:t>
            </a:r>
            <a:endParaRPr lang="fr-FR" dirty="0"/>
          </a:p>
          <a:p>
            <a:r>
              <a:rPr lang="fr-FR" dirty="0" smtClean="0"/>
              <a:t>H est maximale quand toutes les modalités sont identiquement représentées (et correspond donc à des 𝑝𝑖 égaux</a:t>
            </a:r>
            <a:r>
              <a:rPr lang="fr-FR" dirty="0"/>
              <a:t>).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707234"/>
            <a:ext cx="2247900" cy="371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20" y="2171700"/>
            <a:ext cx="3847475" cy="35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Entropie longitudinale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5082" y="1855076"/>
            <a:ext cx="6697372" cy="5002924"/>
          </a:xfrm>
        </p:spPr>
        <p:txBody>
          <a:bodyPr>
            <a:normAutofit/>
          </a:bodyPr>
          <a:lstStyle/>
          <a:p>
            <a:r>
              <a:rPr lang="fr-FR" dirty="0" smtClean="0"/>
              <a:t>Variabilité des états pour chaque individu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Avec s nombre d’états et 𝑝𝑖 part de la modalité i pour un individu sur toute la période d’analyse</a:t>
            </a:r>
            <a:endParaRPr lang="fr-FR" dirty="0"/>
          </a:p>
          <a:p>
            <a:r>
              <a:rPr lang="fr-FR" dirty="0" smtClean="0"/>
              <a:t>H vaut 0 quand l’individu reste dans le même état</a:t>
            </a:r>
            <a:endParaRPr lang="fr-FR" dirty="0"/>
          </a:p>
          <a:p>
            <a:r>
              <a:rPr lang="fr-FR" dirty="0" smtClean="0"/>
              <a:t>H est maximale quand toutes les modalités sont identiquement représentées pour un individu (et correspond donc à des 𝑝𝑖 égaux).</a:t>
            </a:r>
          </a:p>
          <a:p>
            <a:r>
              <a:rPr lang="fr-FR" dirty="0" smtClean="0"/>
              <a:t>Syntaxe R : </a:t>
            </a:r>
            <a:r>
              <a:rPr lang="fr-FR" dirty="0" err="1" smtClean="0"/>
              <a:t>seqient</a:t>
            </a:r>
            <a:r>
              <a:rPr lang="fr-FR" dirty="0" smtClean="0"/>
              <a:t>()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09" y="2439713"/>
            <a:ext cx="2845381" cy="5662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868"/>
          <a:stretch/>
        </p:blipFill>
        <p:spPr>
          <a:xfrm>
            <a:off x="7725103" y="3761390"/>
            <a:ext cx="4346967" cy="29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3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882462"/>
            <a:ext cx="9601200" cy="1485900"/>
          </a:xfrm>
        </p:spPr>
        <p:txBody>
          <a:bodyPr/>
          <a:lstStyle/>
          <a:p>
            <a:r>
              <a:rPr lang="fr-FR" dirty="0" smtClean="0"/>
              <a:t>Visualisation 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70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 principaux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Tapis : </a:t>
            </a:r>
          </a:p>
          <a:p>
            <a:pPr lvl="1"/>
            <a:r>
              <a:rPr lang="fr-FR" sz="2800" dirty="0"/>
              <a:t>Visualisation des trajectoires </a:t>
            </a:r>
            <a:r>
              <a:rPr lang="fr-FR" sz="2800" dirty="0" smtClean="0"/>
              <a:t>individuelles</a:t>
            </a:r>
          </a:p>
          <a:p>
            <a:pPr lvl="1"/>
            <a:endParaRPr lang="fr-FR" sz="2800" dirty="0"/>
          </a:p>
          <a:p>
            <a:r>
              <a:rPr lang="fr-FR" sz="2800" dirty="0"/>
              <a:t>Chronogramme : </a:t>
            </a:r>
            <a:endParaRPr lang="fr-FR" sz="2800" dirty="0" smtClean="0"/>
          </a:p>
          <a:p>
            <a:pPr lvl="1"/>
            <a:r>
              <a:rPr lang="fr-FR" sz="2800" dirty="0" smtClean="0"/>
              <a:t>Distribution </a:t>
            </a:r>
            <a:r>
              <a:rPr lang="fr-FR" sz="2800" dirty="0"/>
              <a:t>des états à chaque </a:t>
            </a:r>
            <a:r>
              <a:rPr lang="fr-FR" sz="2800" dirty="0" smtClean="0"/>
              <a:t>âge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97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1649" y="2936631"/>
            <a:ext cx="9601200" cy="1485900"/>
          </a:xfrm>
        </p:spPr>
        <p:txBody>
          <a:bodyPr/>
          <a:lstStyle/>
          <a:p>
            <a:r>
              <a:rPr lang="fr-FR" dirty="0" smtClean="0"/>
              <a:t>L’analyse de séquences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6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tapis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49973"/>
            <a:ext cx="9601200" cy="3581400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sz="2800" dirty="0"/>
              <a:t>Visualisation des trajectoires individuelles. Colorisation suivant l’état à un âge j.</a:t>
            </a:r>
          </a:p>
          <a:p>
            <a:r>
              <a:rPr lang="fr-FR" sz="2800" dirty="0" smtClean="0"/>
              <a:t>Remarques </a:t>
            </a:r>
            <a:r>
              <a:rPr lang="fr-FR" sz="2800" dirty="0"/>
              <a:t>:</a:t>
            </a:r>
          </a:p>
          <a:p>
            <a:pPr lvl="1"/>
            <a:r>
              <a:rPr lang="fr-FR" sz="2800" dirty="0" smtClean="0"/>
              <a:t>Rapidement </a:t>
            </a:r>
            <a:r>
              <a:rPr lang="fr-FR" sz="2800" dirty="0"/>
              <a:t>illisible</a:t>
            </a:r>
          </a:p>
          <a:p>
            <a:pPr lvl="1"/>
            <a:r>
              <a:rPr lang="fr-FR" sz="2800" dirty="0" smtClean="0"/>
              <a:t>Possibilité </a:t>
            </a:r>
            <a:r>
              <a:rPr lang="fr-FR" sz="2800" dirty="0"/>
              <a:t>de regroupement par valeur initiale (ou finale)</a:t>
            </a:r>
          </a:p>
          <a:p>
            <a:pPr lvl="1"/>
            <a:r>
              <a:rPr lang="fr-FR" sz="2800" dirty="0" smtClean="0"/>
              <a:t>Possibilité </a:t>
            </a:r>
            <a:r>
              <a:rPr lang="fr-FR" sz="2800" dirty="0"/>
              <a:t>de visualisation sur des sous-populations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13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tapis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39" y="1796612"/>
            <a:ext cx="8344557" cy="48742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82" y="786962"/>
            <a:ext cx="43719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0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tapis, toutes les séquences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76" y="1638958"/>
            <a:ext cx="8724774" cy="50239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2920" y="3727087"/>
            <a:ext cx="502398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8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chronogramme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56611"/>
            <a:ext cx="9601200" cy="3581400"/>
          </a:xfrm>
        </p:spPr>
        <p:txBody>
          <a:bodyPr/>
          <a:lstStyle/>
          <a:p>
            <a:r>
              <a:rPr lang="fr-FR" dirty="0" smtClean="0"/>
              <a:t>Distribution </a:t>
            </a:r>
            <a:r>
              <a:rPr lang="fr-FR" dirty="0"/>
              <a:t>des états à chaque âge pris en compte dans la </a:t>
            </a:r>
            <a:r>
              <a:rPr lang="fr-FR" dirty="0" smtClean="0"/>
              <a:t>distribution</a:t>
            </a:r>
          </a:p>
          <a:p>
            <a:r>
              <a:rPr lang="fr-FR" dirty="0" smtClean="0"/>
              <a:t>Attention à l’interprétation : la proportion de chaque état à chaque temps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756731"/>
            <a:ext cx="7038975" cy="41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&amp;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analyse une «</a:t>
            </a:r>
            <a:r>
              <a:rPr lang="fr-FR" b="1" dirty="0"/>
              <a:t>trajectoire</a:t>
            </a:r>
            <a:r>
              <a:rPr lang="fr-FR" dirty="0"/>
              <a:t>» au cours du temps c'est à dire: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liste </a:t>
            </a:r>
            <a:r>
              <a:rPr lang="fr-FR" b="1" dirty="0"/>
              <a:t>ordonnée</a:t>
            </a:r>
            <a:r>
              <a:rPr lang="fr-FR" dirty="0"/>
              <a:t> d'états dans le temps</a:t>
            </a:r>
          </a:p>
          <a:p>
            <a:pPr lvl="1"/>
            <a:r>
              <a:rPr lang="fr-FR" dirty="0" smtClean="0"/>
              <a:t>Un </a:t>
            </a:r>
            <a:r>
              <a:rPr lang="fr-FR" b="1" dirty="0"/>
              <a:t>état</a:t>
            </a:r>
            <a:r>
              <a:rPr lang="fr-FR" dirty="0"/>
              <a:t> est défini comme une </a:t>
            </a:r>
            <a:r>
              <a:rPr lang="fr-FR" b="1" dirty="0"/>
              <a:t>modalité</a:t>
            </a:r>
            <a:r>
              <a:rPr lang="fr-FR" dirty="0"/>
              <a:t> d'une variable catégorielle (qualitative)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valeur d'un état étant prise parmi un </a:t>
            </a:r>
            <a:r>
              <a:rPr lang="fr-FR" b="1" dirty="0"/>
              <a:t>ensemble fini de valeurs</a:t>
            </a:r>
            <a:r>
              <a:rPr lang="fr-FR" dirty="0"/>
              <a:t> possibles qu'on va par la suite appeler </a:t>
            </a:r>
            <a:r>
              <a:rPr lang="fr-FR" b="1" i="1" dirty="0"/>
              <a:t>alphabet</a:t>
            </a:r>
            <a:endParaRPr lang="fr-FR" b="1" dirty="0"/>
          </a:p>
          <a:p>
            <a:endParaRPr lang="fr-FR" dirty="0"/>
          </a:p>
          <a:p>
            <a:r>
              <a:rPr lang="fr-FR" dirty="0" smtClean="0"/>
              <a:t>Une séquence de longueur k peut être vue comme une suite ordonnée de k éléments pris dans un alphabet préalablement déterminé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67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On </a:t>
            </a:r>
            <a:r>
              <a:rPr lang="fr-FR" dirty="0"/>
              <a:t>cherche </a:t>
            </a:r>
            <a:r>
              <a:rPr lang="fr-FR" dirty="0" smtClean="0"/>
              <a:t>à comprendre </a:t>
            </a:r>
            <a:r>
              <a:rPr lang="fr-FR" dirty="0"/>
              <a:t>la succession des évènements.</a:t>
            </a:r>
          </a:p>
          <a:p>
            <a:r>
              <a:rPr lang="fr-FR" dirty="0" smtClean="0"/>
              <a:t>Existe-t-il </a:t>
            </a:r>
            <a:r>
              <a:rPr lang="fr-FR" dirty="0"/>
              <a:t>des «patterns» typiques d‘évènements ?</a:t>
            </a:r>
          </a:p>
          <a:p>
            <a:r>
              <a:rPr lang="fr-FR" dirty="0" smtClean="0"/>
              <a:t>Quels </a:t>
            </a:r>
            <a:r>
              <a:rPr lang="fr-FR" dirty="0"/>
              <a:t>patterns dépendent d'un facteur donné?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02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problématiques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Quelles sont les «trajectoires standards» ?</a:t>
            </a:r>
          </a:p>
          <a:p>
            <a:r>
              <a:rPr lang="fr-FR" dirty="0" smtClean="0"/>
              <a:t>Qui </a:t>
            </a:r>
            <a:r>
              <a:rPr lang="fr-FR" dirty="0"/>
              <a:t>sont les personnes les plus à risque de suivre une trajectoire </a:t>
            </a:r>
            <a:r>
              <a:rPr lang="fr-FR" dirty="0" smtClean="0"/>
              <a:t>«chaotique» </a:t>
            </a:r>
            <a:r>
              <a:rPr lang="fr-FR" dirty="0"/>
              <a:t>? </a:t>
            </a:r>
          </a:p>
          <a:p>
            <a:r>
              <a:rPr lang="fr-FR" dirty="0" smtClean="0"/>
              <a:t>Quel(s</a:t>
            </a:r>
            <a:r>
              <a:rPr lang="fr-FR" dirty="0"/>
              <a:t>) est/sont le(s) lien(s) entre les différents types de parcours et le profil social des individus 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2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séquences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Statuts maritaux annuels </a:t>
            </a:r>
            <a:r>
              <a:rPr lang="fr-FR" dirty="0"/>
              <a:t>de 30 à 50 ans</a:t>
            </a:r>
          </a:p>
          <a:p>
            <a:r>
              <a:rPr lang="fr-FR" dirty="0" smtClean="0"/>
              <a:t>Trajectoires </a:t>
            </a:r>
            <a:r>
              <a:rPr lang="fr-FR" dirty="0"/>
              <a:t>horaires d’activités quotidiennes</a:t>
            </a:r>
          </a:p>
          <a:p>
            <a:pPr lvl="1"/>
            <a:r>
              <a:rPr lang="fr-FR" dirty="0" err="1"/>
              <a:t>L</a:t>
            </a:r>
            <a:r>
              <a:rPr lang="fr-FR" dirty="0" err="1" smtClean="0"/>
              <a:t>esnard</a:t>
            </a:r>
            <a:r>
              <a:rPr lang="fr-FR" dirty="0" smtClean="0"/>
              <a:t> Laurent</a:t>
            </a:r>
            <a:r>
              <a:rPr lang="fr-FR" dirty="0"/>
              <a:t>, de Saint Pol Thibaut. Organisation du travail dans la semaine des individus et des couples actifs : le poids des déterminants économiques et sociaux. In: </a:t>
            </a:r>
            <a:r>
              <a:rPr lang="fr-FR" i="1" dirty="0"/>
              <a:t>Economie et statistique</a:t>
            </a:r>
            <a:r>
              <a:rPr lang="fr-FR" dirty="0"/>
              <a:t>, n°414, 2008. pp. 53-74.</a:t>
            </a:r>
          </a:p>
          <a:p>
            <a:r>
              <a:rPr lang="fr-FR" dirty="0" smtClean="0"/>
              <a:t>Etude </a:t>
            </a:r>
            <a:r>
              <a:rPr lang="fr-FR" dirty="0"/>
              <a:t>de l’insertion professionnelle après les études</a:t>
            </a:r>
          </a:p>
          <a:p>
            <a:r>
              <a:rPr lang="fr-FR" dirty="0" smtClean="0"/>
              <a:t>Trajectoires </a:t>
            </a:r>
            <a:r>
              <a:rPr lang="fr-FR" dirty="0"/>
              <a:t>conjugales, passage à l’âge adulte</a:t>
            </a:r>
          </a:p>
          <a:p>
            <a:pPr lvl="1"/>
            <a:r>
              <a:rPr lang="fr-FR" dirty="0" smtClean="0"/>
              <a:t>Morand, E., et L. </a:t>
            </a:r>
            <a:r>
              <a:rPr lang="fr-FR" dirty="0" err="1" smtClean="0"/>
              <a:t>Toulemon</a:t>
            </a:r>
            <a:r>
              <a:rPr lang="fr-FR" dirty="0" smtClean="0"/>
              <a:t>. «Analyse des séquences et Optimal </a:t>
            </a:r>
            <a:r>
              <a:rPr lang="fr-FR" dirty="0" err="1" smtClean="0"/>
              <a:t>Matching</a:t>
            </a:r>
            <a:r>
              <a:rPr lang="fr-FR" dirty="0" smtClean="0"/>
              <a:t> : Le passage à l’âge adulte des Femmes et des Hommes en France». Paris: INSEE, 2009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93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 complémentaire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Construire et analyser les trajectoires en démographie, coordonné par Philippe </a:t>
            </a:r>
            <a:r>
              <a:rPr lang="fr-FR" dirty="0" err="1" smtClean="0"/>
              <a:t>Cordazzo</a:t>
            </a:r>
            <a:r>
              <a:rPr lang="fr-FR" dirty="0" smtClean="0"/>
              <a:t> et Éva </a:t>
            </a:r>
            <a:r>
              <a:rPr lang="fr-FR" dirty="0" err="1" smtClean="0"/>
              <a:t>Lelièvre</a:t>
            </a:r>
            <a:r>
              <a:rPr lang="fr-FR" dirty="0" smtClean="0"/>
              <a:t>, INED Documents de travail, n°225, 2016, 81 pages</a:t>
            </a:r>
          </a:p>
          <a:p>
            <a:pPr lvl="1"/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www.ined.fr/fichier/s_rubrique/25476/document_travail_2016_225_trajectoires_demographie.fr.pdf</a:t>
            </a:r>
            <a:endParaRPr lang="fr-FR" dirty="0" smtClean="0"/>
          </a:p>
          <a:p>
            <a:r>
              <a:rPr lang="fr-FR" dirty="0" smtClean="0"/>
              <a:t>Le livre de Nicolas </a:t>
            </a:r>
            <a:r>
              <a:rPr lang="fr-FR" dirty="0" err="1" smtClean="0"/>
              <a:t>Robette</a:t>
            </a:r>
            <a:endParaRPr lang="fr-FR" dirty="0"/>
          </a:p>
        </p:txBody>
      </p:sp>
      <p:pic>
        <p:nvPicPr>
          <p:cNvPr id="4" name="Picture 4" descr="L&amp;#39;analyse statistique des trajectoires - Méthodes et savoirs - Ined  éditions - Ined - Institut national d&amp;#39;études démographiq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9" y="3951889"/>
            <a:ext cx="1729913" cy="26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2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/>
              <a:t>étudie la mobilité </a:t>
            </a:r>
            <a:r>
              <a:rPr lang="fr-FR" dirty="0" smtClean="0"/>
              <a:t>professionnelle :</a:t>
            </a:r>
          </a:p>
          <a:p>
            <a:r>
              <a:rPr lang="fr-FR" dirty="0" smtClean="0"/>
              <a:t>Au cours de la vie on passe par une succession d’état vis-à-vis de l’emploi.</a:t>
            </a:r>
            <a:endParaRPr lang="fr-FR" dirty="0"/>
          </a:p>
          <a:p>
            <a:r>
              <a:rPr lang="fr-FR" dirty="0" smtClean="0"/>
              <a:t>Il </a:t>
            </a:r>
            <a:r>
              <a:rPr lang="fr-FR" dirty="0"/>
              <a:t>est nécessaire de définir un alphabet: </a:t>
            </a:r>
            <a:endParaRPr lang="fr-FR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exemple {Actif, C</a:t>
            </a:r>
            <a:r>
              <a:rPr lang="fr-FR" dirty="0" smtClean="0"/>
              <a:t>hômage</a:t>
            </a:r>
            <a:r>
              <a:rPr lang="fr-FR" dirty="0"/>
              <a:t>, Inactif, Retraité, </a:t>
            </a:r>
            <a:r>
              <a:rPr lang="fr-FR" dirty="0" smtClean="0"/>
              <a:t>Etudiant}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28800" y="4519448"/>
            <a:ext cx="1786759" cy="105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15559" y="4519448"/>
            <a:ext cx="1786759" cy="105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02318" y="4519448"/>
            <a:ext cx="1786759" cy="1051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Etudiant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099739" y="4519448"/>
            <a:ext cx="1786759" cy="10510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Actif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886498" y="4519447"/>
            <a:ext cx="1786759" cy="10510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Chômage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28800" y="5570482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2018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02318" y="5570482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615559" y="5570482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44408" y="5576471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886498" y="5570482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9217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604</TotalTime>
  <Words>1197</Words>
  <Application>Microsoft Office PowerPoint</Application>
  <PresentationFormat>Grand écran</PresentationFormat>
  <Paragraphs>195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5" baseType="lpstr">
      <vt:lpstr>Franklin Gothic Book</vt:lpstr>
      <vt:lpstr>Crop</vt:lpstr>
      <vt:lpstr>Analyse des données longitudinales</vt:lpstr>
      <vt:lpstr>Séance Précédente</vt:lpstr>
      <vt:lpstr>L’analyse de séquences</vt:lpstr>
      <vt:lpstr>Concepts &amp; Définition</vt:lpstr>
      <vt:lpstr>Objectifs</vt:lpstr>
      <vt:lpstr>Exemples de problématiques</vt:lpstr>
      <vt:lpstr>Exemples de séquences</vt:lpstr>
      <vt:lpstr>Bibliographie complémentaire</vt:lpstr>
      <vt:lpstr>Premier exemple</vt:lpstr>
      <vt:lpstr>Evénement</vt:lpstr>
      <vt:lpstr>Evénement, transitions, états</vt:lpstr>
      <vt:lpstr>Ce qu'il faut pour faire une analyse de séquences</vt:lpstr>
      <vt:lpstr>Représentation d’une séquence individuelle</vt:lpstr>
      <vt:lpstr>Le package TraMineR</vt:lpstr>
      <vt:lpstr>Utilisation du logiciel</vt:lpstr>
      <vt:lpstr>Etape préliminaire</vt:lpstr>
      <vt:lpstr>Présentation PowerPoint</vt:lpstr>
      <vt:lpstr>Indicateurs individuels</vt:lpstr>
      <vt:lpstr>Traitements exploratoires</vt:lpstr>
      <vt:lpstr>Nombre de transitions</vt:lpstr>
      <vt:lpstr>Durée passée dans chaque état</vt:lpstr>
      <vt:lpstr>Indicateurs globaux</vt:lpstr>
      <vt:lpstr>Séquences les plus fréquentes</vt:lpstr>
      <vt:lpstr>Durée moyenne passée dans chaque état</vt:lpstr>
      <vt:lpstr>Taux de transition entre états</vt:lpstr>
      <vt:lpstr>Entropie transversale</vt:lpstr>
      <vt:lpstr>Entropie longitudinale</vt:lpstr>
      <vt:lpstr>Visualisation graphiques</vt:lpstr>
      <vt:lpstr>Deux principaux : </vt:lpstr>
      <vt:lpstr>Le tapis</vt:lpstr>
      <vt:lpstr>Le tapis</vt:lpstr>
      <vt:lpstr>Le tapis, toutes les séquences</vt:lpstr>
      <vt:lpstr>Le chronogramme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longitudinales</dc:title>
  <dc:creator>admined</dc:creator>
  <cp:lastModifiedBy>admined</cp:lastModifiedBy>
  <cp:revision>20</cp:revision>
  <dcterms:created xsi:type="dcterms:W3CDTF">2021-10-12T14:06:49Z</dcterms:created>
  <dcterms:modified xsi:type="dcterms:W3CDTF">2021-10-13T15:08:11Z</dcterms:modified>
</cp:coreProperties>
</file>