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5" r:id="rId4"/>
    <p:sldId id="264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no.muller@ined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feproject.site.ined.f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on.gouv.fr/les-panels-d-eleves-de-la-depp-source-essentielle-pour-connaitre-et-evaluer-le-systeme-educatif-4871" TargetMode="External"/><Relationship Id="rId7" Type="http://schemas.openxmlformats.org/officeDocument/2006/relationships/hyperlink" Target="https://www.elfe-france.fr/" TargetMode="External"/><Relationship Id="rId2" Type="http://schemas.openxmlformats.org/officeDocument/2006/relationships/hyperlink" Target="https://www.ined.fr/fichier/s_rubrique/19434/103.f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psidonline.isr.umich.edu/default.aspx" TargetMode="External"/><Relationship Id="rId4" Type="http://schemas.openxmlformats.org/officeDocument/2006/relationships/hyperlink" Target="https://www.cereq.fr/enquetes-et-donnees/insertion-professionnelle-gener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037835"/>
            <a:ext cx="8361229" cy="2098226"/>
          </a:xfrm>
        </p:spPr>
        <p:txBody>
          <a:bodyPr/>
          <a:lstStyle/>
          <a:p>
            <a:r>
              <a:rPr lang="fr-FR" altLang="fr-FR" sz="6000" dirty="0"/>
              <a:t>Analyse des données longitudinales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2" y="4136061"/>
            <a:ext cx="6831673" cy="1086237"/>
          </a:xfrm>
        </p:spPr>
        <p:txBody>
          <a:bodyPr>
            <a:noAutofit/>
          </a:bodyPr>
          <a:lstStyle/>
          <a:p>
            <a:r>
              <a:rPr lang="fr-FR" sz="2800" dirty="0" smtClean="0"/>
              <a:t>Arno Muller</a:t>
            </a:r>
          </a:p>
          <a:p>
            <a:r>
              <a:rPr lang="fr-FR" sz="2800" dirty="0" smtClean="0">
                <a:hlinkClick r:id="rId2"/>
              </a:rPr>
              <a:t>arno.muller@ined.fr</a:t>
            </a:r>
            <a:endParaRPr lang="fr-FR" sz="2800" dirty="0" smtClean="0"/>
          </a:p>
          <a:p>
            <a:r>
              <a:rPr lang="fr-FR" altLang="fr-FR" sz="2400" dirty="0" smtClean="0"/>
              <a:t>(</a:t>
            </a:r>
            <a:r>
              <a:rPr lang="fr-FR" altLang="fr-FR" sz="2400" dirty="0" err="1"/>
              <a:t>Ined</a:t>
            </a:r>
            <a:r>
              <a:rPr lang="fr-FR" altLang="fr-FR" sz="2400" dirty="0"/>
              <a:t> - Service Méthodes Statistiques</a:t>
            </a:r>
            <a:r>
              <a:rPr lang="fr-FR" altLang="fr-FR" sz="2400" dirty="0" smtClean="0"/>
              <a:t>)</a:t>
            </a:r>
          </a:p>
          <a:p>
            <a:endParaRPr lang="fr-FR" sz="28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679901" y="127487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2021-2022</a:t>
            </a:r>
          </a:p>
          <a:p>
            <a:r>
              <a:rPr lang="fr-FR" sz="2000" i="1" dirty="0" smtClean="0"/>
              <a:t>M2 Expertise Sciences des Populations</a:t>
            </a: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0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7976" y="166377"/>
            <a:ext cx="9601200" cy="1485900"/>
          </a:xfrm>
        </p:spPr>
        <p:txBody>
          <a:bodyPr/>
          <a:lstStyle/>
          <a:p>
            <a:r>
              <a:rPr lang="fr-FR" dirty="0" smtClean="0"/>
              <a:t>Exemple AGEVEN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09327"/>
            <a:ext cx="822960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057400" y="593473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:</a:t>
            </a:r>
            <a:r>
              <a:rPr lang="fr-FR" sz="1400" dirty="0"/>
              <a:t> </a:t>
            </a:r>
            <a:r>
              <a:rPr lang="fr-FR" sz="1400" dirty="0" smtClean="0"/>
              <a:t>Le </a:t>
            </a:r>
            <a:r>
              <a:rPr lang="fr-FR" sz="1400" dirty="0"/>
              <a:t>Cœur Sophie, Im-</a:t>
            </a:r>
            <a:r>
              <a:rPr lang="fr-FR" sz="1400" dirty="0" err="1"/>
              <a:t>Em</a:t>
            </a:r>
            <a:r>
              <a:rPr lang="fr-FR" sz="1400" dirty="0"/>
              <a:t> </a:t>
            </a:r>
            <a:r>
              <a:rPr lang="fr-FR" sz="1400" dirty="0" err="1"/>
              <a:t>Wassana</a:t>
            </a:r>
            <a:r>
              <a:rPr lang="fr-FR" sz="1400" dirty="0"/>
              <a:t>, </a:t>
            </a:r>
            <a:r>
              <a:rPr lang="fr-FR" sz="1400" dirty="0" err="1"/>
              <a:t>Koetsawang</a:t>
            </a:r>
            <a:r>
              <a:rPr lang="fr-FR" sz="1400" dirty="0"/>
              <a:t> </a:t>
            </a:r>
            <a:r>
              <a:rPr lang="fr-FR" sz="1400" dirty="0" err="1"/>
              <a:t>Suporn</a:t>
            </a:r>
            <a:r>
              <a:rPr lang="fr-FR" sz="1400" i="1" dirty="0"/>
              <a:t> et al.</a:t>
            </a:r>
            <a:r>
              <a:rPr lang="fr-FR" sz="1400" dirty="0"/>
              <a:t>, « Vulnérabilité et vie avec le VIH en Thaïlande : l'apport de l'approche biographique », </a:t>
            </a:r>
            <a:r>
              <a:rPr lang="fr-FR" sz="1400" i="1" dirty="0"/>
              <a:t>Population</a:t>
            </a:r>
            <a:r>
              <a:rPr lang="fr-FR" sz="1400" dirty="0"/>
              <a:t>, 2005/4 (Vol. 60), p. 551-568.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534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dispositif : MAFE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Questionnaire Biographique</a:t>
            </a:r>
          </a:p>
          <a:p>
            <a:pPr lvl="1"/>
            <a:r>
              <a:rPr lang="fr-FR" dirty="0" smtClean="0"/>
              <a:t>Fiche AGEVEN</a:t>
            </a:r>
          </a:p>
          <a:p>
            <a:pPr lvl="1"/>
            <a:r>
              <a:rPr lang="fr-FR" dirty="0" smtClean="0"/>
              <a:t>Retrace les parcours migratoires :</a:t>
            </a:r>
          </a:p>
          <a:p>
            <a:pPr lvl="2"/>
            <a:r>
              <a:rPr lang="fr-FR" dirty="0"/>
              <a:t>P</a:t>
            </a:r>
            <a:r>
              <a:rPr lang="fr-FR" dirty="0" smtClean="0"/>
              <a:t>as unidirectionnelle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ssaye de capter les migrations de retours</a:t>
            </a:r>
          </a:p>
          <a:p>
            <a:pPr lvl="2"/>
            <a:r>
              <a:rPr lang="fr-FR" dirty="0" smtClean="0"/>
              <a:t>6 sites entre l’Europe et l’Afrique</a:t>
            </a:r>
          </a:p>
          <a:p>
            <a:pPr lvl="1"/>
            <a:r>
              <a:rPr lang="fr-FR" dirty="0" smtClean="0"/>
              <a:t>Données disponibles pour la recherche</a:t>
            </a:r>
          </a:p>
          <a:p>
            <a:pPr lvl="1"/>
            <a:r>
              <a:rPr lang="fr-FR" dirty="0">
                <a:hlinkClick r:id="rId2"/>
              </a:rPr>
              <a:t>https://mafeproject.site.ined.fr/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85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données administratives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801747"/>
            <a:ext cx="9601200" cy="4371806"/>
          </a:xfrm>
        </p:spPr>
        <p:txBody>
          <a:bodyPr>
            <a:normAutofit/>
          </a:bodyPr>
          <a:lstStyle/>
          <a:p>
            <a:r>
              <a:rPr lang="fr-FR" dirty="0" smtClean="0"/>
              <a:t>Entre prospective et rétrospective</a:t>
            </a:r>
          </a:p>
          <a:p>
            <a:r>
              <a:rPr lang="fr-FR" dirty="0" smtClean="0"/>
              <a:t>Données MASSIVES</a:t>
            </a:r>
          </a:p>
          <a:p>
            <a:r>
              <a:rPr lang="fr-FR" dirty="0" smtClean="0"/>
              <a:t>Possibilité de reconstruire des trajectoires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i="0" dirty="0" smtClean="0"/>
              <a:t>Archive de l’aide sociale à l’enfance : </a:t>
            </a:r>
          </a:p>
          <a:p>
            <a:pPr lvl="2"/>
            <a:r>
              <a:rPr lang="fr-FR" sz="1050" i="0" dirty="0" err="1"/>
              <a:t>Frechon</a:t>
            </a:r>
            <a:r>
              <a:rPr lang="fr-FR" sz="1050" i="0" dirty="0"/>
              <a:t> Isabelle, </a:t>
            </a:r>
            <a:r>
              <a:rPr lang="fr-FR" sz="1050" i="0" dirty="0" err="1"/>
              <a:t>Robette</a:t>
            </a:r>
            <a:r>
              <a:rPr lang="fr-FR" sz="1050" i="0" dirty="0"/>
              <a:t> Nicolas, « Les trajectoires de prise en charge par l'Aide sociale à l'enfance de jeunes ayant vécu un placement », </a:t>
            </a:r>
            <a:r>
              <a:rPr lang="fr-FR" sz="1050" dirty="0"/>
              <a:t>Revue française des affaires sociales</a:t>
            </a:r>
            <a:r>
              <a:rPr lang="fr-FR" sz="1050" i="0" dirty="0"/>
              <a:t>, p. 122-143. DOI : 10.3917/rfas.125.0122</a:t>
            </a:r>
            <a:r>
              <a:rPr lang="fr-FR" sz="1050" i="0" dirty="0" smtClean="0"/>
              <a:t>.</a:t>
            </a:r>
            <a:endParaRPr lang="fr-FR" i="0" dirty="0" smtClean="0"/>
          </a:p>
          <a:p>
            <a:pPr lvl="1"/>
            <a:r>
              <a:rPr lang="fr-FR" i="0" dirty="0" smtClean="0"/>
              <a:t>Assurance maladie et parcours de santé</a:t>
            </a:r>
          </a:p>
          <a:p>
            <a:pPr lvl="1"/>
            <a:r>
              <a:rPr lang="fr-FR" i="0" dirty="0" smtClean="0"/>
              <a:t>Recensement pour les structures familiales</a:t>
            </a:r>
          </a:p>
          <a:p>
            <a:pPr lvl="2"/>
            <a:endParaRPr lang="fr-FR" sz="12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694914" y="5567560"/>
            <a:ext cx="3181465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u="sng" dirty="0" smtClean="0"/>
              <a:t>Truc que je sais pas où placer</a:t>
            </a:r>
            <a:r>
              <a:rPr lang="fr-FR" sz="1200" dirty="0" smtClean="0"/>
              <a:t> : </a:t>
            </a:r>
          </a:p>
          <a:p>
            <a:r>
              <a:rPr lang="fr-FR" sz="1200" dirty="0" smtClean="0"/>
              <a:t>En histoire, on parle de </a:t>
            </a:r>
            <a:r>
              <a:rPr lang="fr-FR" sz="1200" dirty="0" err="1" smtClean="0"/>
              <a:t>prosopographie</a:t>
            </a:r>
            <a:r>
              <a:rPr lang="fr-FR" sz="1200" dirty="0" smtClean="0"/>
              <a:t> pour l’étude des biographies des membres d’un même milieu.</a:t>
            </a:r>
          </a:p>
          <a:p>
            <a:r>
              <a:rPr lang="fr-FR" sz="1200" dirty="0" smtClean="0"/>
              <a:t>ex. : la bourgeoisie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0653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bouquin top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302232"/>
            <a:ext cx="9601200" cy="3581400"/>
          </a:xfrm>
        </p:spPr>
        <p:txBody>
          <a:bodyPr/>
          <a:lstStyle/>
          <a:p>
            <a:r>
              <a:rPr lang="fr-FR" dirty="0" smtClean="0"/>
              <a:t>L’analyse statistique des trajectoires, Typologies de séquences et autres approches</a:t>
            </a:r>
          </a:p>
          <a:p>
            <a:pPr lvl="1"/>
            <a:r>
              <a:rPr lang="fr-FR" dirty="0" smtClean="0"/>
              <a:t>Nicolas </a:t>
            </a:r>
            <a:r>
              <a:rPr lang="fr-FR" dirty="0" err="1" smtClean="0"/>
              <a:t>Robette</a:t>
            </a:r>
            <a:endParaRPr lang="fr-FR" dirty="0"/>
          </a:p>
          <a:p>
            <a:pPr lvl="1"/>
            <a:r>
              <a:rPr lang="fr-FR" dirty="0" err="1" smtClean="0"/>
              <a:t>Ined</a:t>
            </a:r>
            <a:r>
              <a:rPr lang="fr-FR" dirty="0" smtClean="0"/>
              <a:t> </a:t>
            </a:r>
            <a:r>
              <a:rPr lang="fr-FR" dirty="0" err="1" smtClean="0"/>
              <a:t>editions</a:t>
            </a:r>
            <a:endParaRPr lang="fr-FR" dirty="0"/>
          </a:p>
          <a:p>
            <a:pPr lvl="1"/>
            <a:r>
              <a:rPr lang="fr-FR" dirty="0" smtClean="0"/>
              <a:t>Collection : Méthodes et savoirs</a:t>
            </a:r>
          </a:p>
        </p:txBody>
      </p:sp>
      <p:pic>
        <p:nvPicPr>
          <p:cNvPr id="4100" name="Picture 4" descr="L&amp;#39;analyse statistique des trajectoires - Méthodes et savoirs - Ined  éditions - Ined - Institut national d&amp;#39;études démographiq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23" y="2992090"/>
            <a:ext cx="2457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1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Titanic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794" y="2004646"/>
            <a:ext cx="9601200" cy="41310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Séance du jour :</a:t>
            </a:r>
          </a:p>
          <a:p>
            <a:pPr lvl="1"/>
            <a:r>
              <a:rPr lang="fr-FR" dirty="0" smtClean="0"/>
              <a:t>Retour sur la séance dernière</a:t>
            </a:r>
          </a:p>
          <a:p>
            <a:pPr lvl="2"/>
            <a:r>
              <a:rPr lang="fr-FR" dirty="0" smtClean="0"/>
              <a:t>Questions (svp</a:t>
            </a:r>
            <a:r>
              <a:rPr lang="fr-FR" dirty="0"/>
              <a:t> j’adore </a:t>
            </a:r>
            <a:r>
              <a:rPr lang="fr-FR" dirty="0" smtClean="0"/>
              <a:t>ça)</a:t>
            </a:r>
          </a:p>
          <a:p>
            <a:pPr lvl="1"/>
            <a:r>
              <a:rPr lang="fr-FR" dirty="0" smtClean="0"/>
              <a:t>Tableaux croisés</a:t>
            </a:r>
          </a:p>
          <a:p>
            <a:pPr lvl="2"/>
            <a:r>
              <a:rPr lang="fr-FR" dirty="0" smtClean="0"/>
              <a:t>Chi², </a:t>
            </a:r>
            <a:r>
              <a:rPr lang="fr-FR" dirty="0" err="1" smtClean="0"/>
              <a:t>Odds</a:t>
            </a:r>
            <a:r>
              <a:rPr lang="fr-FR" dirty="0" smtClean="0"/>
              <a:t> Ratio (brut et ajusté)</a:t>
            </a:r>
          </a:p>
          <a:p>
            <a:pPr lvl="1"/>
            <a:r>
              <a:rPr lang="fr-FR" dirty="0" smtClean="0"/>
              <a:t>Régression logistique</a:t>
            </a:r>
          </a:p>
          <a:p>
            <a:pPr lvl="2"/>
            <a:r>
              <a:rPr lang="fr-FR" dirty="0" smtClean="0"/>
              <a:t>But</a:t>
            </a:r>
          </a:p>
          <a:p>
            <a:pPr lvl="2"/>
            <a:r>
              <a:rPr lang="fr-FR" dirty="0" smtClean="0"/>
              <a:t>Construire un modèle</a:t>
            </a:r>
          </a:p>
          <a:p>
            <a:pPr lvl="3"/>
            <a:r>
              <a:rPr lang="fr-FR" dirty="0" smtClean="0"/>
              <a:t>Choix des variables (logiques &amp; fonctions automatisées)</a:t>
            </a:r>
          </a:p>
          <a:p>
            <a:pPr lvl="3"/>
            <a:r>
              <a:rPr lang="fr-FR" dirty="0" smtClean="0"/>
              <a:t>Outil de comparaison</a:t>
            </a:r>
          </a:p>
          <a:p>
            <a:pPr lvl="4"/>
            <a:r>
              <a:rPr lang="fr-FR" dirty="0" smtClean="0"/>
              <a:t>AIC, R²</a:t>
            </a:r>
          </a:p>
          <a:p>
            <a:pPr lvl="4"/>
            <a:r>
              <a:rPr lang="fr-FR" dirty="0"/>
              <a:t>types 3 analyse des </a:t>
            </a:r>
            <a:r>
              <a:rPr lang="fr-FR" dirty="0" smtClean="0"/>
              <a:t>effets</a:t>
            </a:r>
          </a:p>
          <a:p>
            <a:pPr lvl="2"/>
            <a:r>
              <a:rPr lang="fr-FR" dirty="0" smtClean="0"/>
              <a:t>Interpréter le modèle</a:t>
            </a:r>
          </a:p>
          <a:p>
            <a:pPr lvl="4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977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la semaine prochaine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Refaire les analyses et interprétation sur une autre base de données</a:t>
            </a:r>
          </a:p>
          <a:p>
            <a:pPr lvl="1"/>
            <a:r>
              <a:rPr lang="fr-FR" dirty="0" smtClean="0"/>
              <a:t>De préférences celles qu’on utilise pour les séquences.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93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9331" y="550534"/>
            <a:ext cx="9601200" cy="1485900"/>
          </a:xfrm>
        </p:spPr>
        <p:txBody>
          <a:bodyPr/>
          <a:lstStyle/>
          <a:p>
            <a:r>
              <a:rPr lang="fr-FR" dirty="0"/>
              <a:t>Introduction aux données longitudinales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90634" y="2578176"/>
            <a:ext cx="9601200" cy="3581400"/>
          </a:xfrm>
        </p:spPr>
        <p:txBody>
          <a:bodyPr/>
          <a:lstStyle/>
          <a:p>
            <a:r>
              <a:rPr lang="fr-FR" dirty="0" smtClean="0"/>
              <a:t>Quels outils ?</a:t>
            </a:r>
          </a:p>
          <a:p>
            <a:r>
              <a:rPr lang="fr-FR" dirty="0" smtClean="0"/>
              <a:t>Quelles </a:t>
            </a:r>
            <a:r>
              <a:rPr lang="fr-FR" dirty="0"/>
              <a:t>questions</a:t>
            </a:r>
            <a:r>
              <a:rPr lang="fr-FR" dirty="0" smtClean="0"/>
              <a:t> ?</a:t>
            </a:r>
          </a:p>
          <a:p>
            <a:r>
              <a:rPr lang="fr-FR" dirty="0" smtClean="0"/>
              <a:t>Quelles données ?</a:t>
            </a:r>
          </a:p>
          <a:p>
            <a:pPr lvl="1"/>
            <a:r>
              <a:rPr lang="fr-FR" dirty="0" smtClean="0"/>
              <a:t>Prospectif </a:t>
            </a:r>
            <a:r>
              <a:rPr lang="fr-FR" dirty="0"/>
              <a:t>vs rétrospectif</a:t>
            </a:r>
          </a:p>
          <a:p>
            <a:pPr lvl="1"/>
            <a:r>
              <a:rPr lang="fr-FR" dirty="0"/>
              <a:t>Exemples de dispositifs d’enquêtes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outils 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991121"/>
            <a:ext cx="9601200" cy="4566588"/>
          </a:xfrm>
        </p:spPr>
        <p:txBody>
          <a:bodyPr>
            <a:normAutofit fontScale="62500" lnSpcReduction="20000"/>
          </a:bodyPr>
          <a:lstStyle/>
          <a:p>
            <a:r>
              <a:rPr lang="fr-FR" sz="2900" dirty="0"/>
              <a:t>Analyses descriptives</a:t>
            </a:r>
          </a:p>
          <a:p>
            <a:pPr lvl="1"/>
            <a:r>
              <a:rPr lang="fr-FR" sz="2900" dirty="0"/>
              <a:t>Durée moyenne de survenue d’un </a:t>
            </a:r>
            <a:r>
              <a:rPr lang="fr-FR" sz="2900" dirty="0" smtClean="0"/>
              <a:t>évènement</a:t>
            </a:r>
          </a:p>
          <a:p>
            <a:pPr marL="530352" lvl="1" indent="0">
              <a:buNone/>
            </a:pPr>
            <a:endParaRPr lang="fr-FR" sz="2900" dirty="0"/>
          </a:p>
          <a:p>
            <a:r>
              <a:rPr lang="fr-FR" sz="2900" dirty="0"/>
              <a:t>Régression </a:t>
            </a:r>
            <a:r>
              <a:rPr lang="fr-FR" sz="2900" dirty="0" smtClean="0"/>
              <a:t>logistique</a:t>
            </a:r>
          </a:p>
          <a:p>
            <a:pPr lvl="1"/>
            <a:r>
              <a:rPr lang="fr-FR" sz="2900" dirty="0" smtClean="0"/>
              <a:t>Facteurs </a:t>
            </a:r>
            <a:r>
              <a:rPr lang="fr-FR" sz="2900" dirty="0"/>
              <a:t>expliquant la survenue d’un évènement </a:t>
            </a:r>
            <a:r>
              <a:rPr lang="fr-FR" sz="2900" dirty="0" smtClean="0"/>
              <a:t>…</a:t>
            </a:r>
          </a:p>
          <a:p>
            <a:pPr marL="530352" lvl="1" indent="0">
              <a:buNone/>
            </a:pPr>
            <a:endParaRPr lang="fr-FR" sz="2900" dirty="0"/>
          </a:p>
          <a:p>
            <a:r>
              <a:rPr lang="fr-FR" sz="2900" dirty="0"/>
              <a:t>Classification des trajectoires</a:t>
            </a:r>
          </a:p>
          <a:p>
            <a:pPr lvl="1"/>
            <a:r>
              <a:rPr lang="fr-FR" sz="2900" dirty="0"/>
              <a:t>Analyse de </a:t>
            </a:r>
            <a:r>
              <a:rPr lang="fr-FR" sz="2900" dirty="0" smtClean="0"/>
              <a:t>séquences</a:t>
            </a:r>
          </a:p>
          <a:p>
            <a:pPr lvl="1"/>
            <a:endParaRPr lang="fr-FR" sz="2900" dirty="0"/>
          </a:p>
          <a:p>
            <a:r>
              <a:rPr lang="fr-FR" sz="2900" dirty="0"/>
              <a:t>Analyse de survenue d’un évènement </a:t>
            </a:r>
          </a:p>
          <a:p>
            <a:pPr lvl="1"/>
            <a:r>
              <a:rPr lang="fr-FR" sz="2900" dirty="0"/>
              <a:t>Modèles de </a:t>
            </a:r>
            <a:r>
              <a:rPr lang="fr-FR" sz="2900" dirty="0" smtClean="0"/>
              <a:t>durée (régression qui tient compte du temps)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Et d’autres qu’on ne verra pas danse ce cours : Modèle de panel (sauf si on a le temps), modèle Multi-états, Chaîne de Markov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6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questions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0894" y="1942424"/>
            <a:ext cx="8241324" cy="4204076"/>
          </a:xfrm>
        </p:spPr>
        <p:txBody>
          <a:bodyPr>
            <a:normAutofit fontScale="92500" lnSpcReduction="10000"/>
          </a:bodyPr>
          <a:lstStyle/>
          <a:p>
            <a:r>
              <a:rPr lang="fr-FR" sz="2200" b="1" dirty="0" smtClean="0"/>
              <a:t>Fécondité, Nuptialité</a:t>
            </a:r>
            <a:r>
              <a:rPr lang="fr-FR" sz="2200" b="1" dirty="0"/>
              <a:t>, Mise en </a:t>
            </a:r>
            <a:r>
              <a:rPr lang="fr-FR" sz="2200" b="1" dirty="0" smtClean="0"/>
              <a:t>couple</a:t>
            </a:r>
          </a:p>
          <a:p>
            <a:pPr lvl="1"/>
            <a:r>
              <a:rPr lang="fr-FR" sz="1500" dirty="0" smtClean="0"/>
              <a:t>Analyse de séquence : </a:t>
            </a:r>
            <a:r>
              <a:rPr lang="fr-FR" sz="1500" dirty="0"/>
              <a:t>Trajectoire </a:t>
            </a:r>
            <a:r>
              <a:rPr lang="fr-FR" sz="1500" dirty="0" smtClean="0"/>
              <a:t>familiale, de conjugalité, …</a:t>
            </a:r>
            <a:endParaRPr lang="fr-FR" sz="1500" dirty="0"/>
          </a:p>
          <a:p>
            <a:pPr lvl="1"/>
            <a:r>
              <a:rPr lang="fr-FR" sz="1500" dirty="0" smtClean="0"/>
              <a:t>Analyse de durée : Temps avant d’avoir </a:t>
            </a:r>
            <a:r>
              <a:rPr lang="fr-FR" sz="1500" dirty="0"/>
              <a:t>un </a:t>
            </a:r>
            <a:r>
              <a:rPr lang="fr-FR" sz="1500" dirty="0" smtClean="0"/>
              <a:t>(1</a:t>
            </a:r>
            <a:r>
              <a:rPr lang="fr-FR" sz="1500" baseline="30000" dirty="0" smtClean="0"/>
              <a:t>er</a:t>
            </a:r>
            <a:r>
              <a:rPr lang="fr-FR" sz="1500" dirty="0" smtClean="0"/>
              <a:t>) enfant</a:t>
            </a:r>
            <a:r>
              <a:rPr lang="fr-FR" sz="1500" dirty="0"/>
              <a:t>, </a:t>
            </a:r>
            <a:r>
              <a:rPr lang="fr-FR" sz="1500" dirty="0" smtClean="0"/>
              <a:t>durée avant de se (</a:t>
            </a:r>
            <a:r>
              <a:rPr lang="fr-FR" sz="1500" dirty="0" err="1" smtClean="0"/>
              <a:t>re</a:t>
            </a:r>
            <a:r>
              <a:rPr lang="fr-FR" sz="1500" dirty="0" smtClean="0"/>
              <a:t>)marier</a:t>
            </a:r>
            <a:r>
              <a:rPr lang="fr-FR" sz="1500" dirty="0"/>
              <a:t>, l</a:t>
            </a:r>
            <a:r>
              <a:rPr lang="fr-FR" sz="1500" dirty="0" smtClean="0"/>
              <a:t>ongévité d’une </a:t>
            </a:r>
            <a:r>
              <a:rPr lang="fr-FR" sz="1500" dirty="0"/>
              <a:t>union </a:t>
            </a:r>
            <a:r>
              <a:rPr lang="fr-FR" sz="1500" dirty="0" smtClean="0"/>
              <a:t>...</a:t>
            </a:r>
            <a:endParaRPr lang="fr-FR" sz="1500" dirty="0"/>
          </a:p>
          <a:p>
            <a:r>
              <a:rPr lang="fr-FR" sz="2200" b="1" dirty="0"/>
              <a:t>Logement</a:t>
            </a:r>
          </a:p>
          <a:p>
            <a:pPr lvl="1"/>
            <a:r>
              <a:rPr lang="fr-FR" sz="1600" dirty="0"/>
              <a:t>Analyse de séquence : </a:t>
            </a:r>
            <a:r>
              <a:rPr lang="fr-FR" sz="1600" dirty="0" smtClean="0"/>
              <a:t>Trajectoire migratoires, d’habitations, …</a:t>
            </a:r>
          </a:p>
          <a:p>
            <a:pPr lvl="1"/>
            <a:r>
              <a:rPr lang="fr-FR" sz="1600" dirty="0"/>
              <a:t>Analyse de durée</a:t>
            </a:r>
            <a:r>
              <a:rPr lang="fr-FR" sz="1600" dirty="0" smtClean="0"/>
              <a:t> </a:t>
            </a:r>
            <a:r>
              <a:rPr lang="fr-FR" sz="1600" dirty="0"/>
              <a:t>: </a:t>
            </a:r>
            <a:r>
              <a:rPr lang="fr-FR" sz="1600" dirty="0" smtClean="0"/>
              <a:t>Devenir </a:t>
            </a:r>
            <a:r>
              <a:rPr lang="fr-FR" sz="1600" dirty="0"/>
              <a:t>propriétaire, </a:t>
            </a:r>
            <a:r>
              <a:rPr lang="fr-FR" sz="1600" dirty="0" smtClean="0"/>
              <a:t>Effectuer </a:t>
            </a:r>
            <a:r>
              <a:rPr lang="fr-FR" sz="1600" dirty="0"/>
              <a:t>une mobilité résidentielle </a:t>
            </a:r>
            <a:r>
              <a:rPr lang="fr-FR" sz="1600" dirty="0" smtClean="0"/>
              <a:t>...</a:t>
            </a:r>
            <a:endParaRPr lang="fr-FR" sz="1600" dirty="0"/>
          </a:p>
          <a:p>
            <a:r>
              <a:rPr lang="fr-FR" sz="2200" b="1" dirty="0"/>
              <a:t>Emploi</a:t>
            </a:r>
          </a:p>
          <a:p>
            <a:pPr lvl="1"/>
            <a:r>
              <a:rPr lang="fr-FR" sz="1600" dirty="0"/>
              <a:t>Analyse de séquence : </a:t>
            </a:r>
            <a:r>
              <a:rPr lang="fr-FR" sz="1600" dirty="0" smtClean="0"/>
              <a:t>Trajectoire d’emploi, de salaire, …</a:t>
            </a:r>
            <a:endParaRPr lang="fr-FR" sz="1600" dirty="0"/>
          </a:p>
          <a:p>
            <a:pPr lvl="1"/>
            <a:r>
              <a:rPr lang="fr-FR" sz="1600" dirty="0"/>
              <a:t>Analyse de durée : </a:t>
            </a:r>
            <a:r>
              <a:rPr lang="fr-FR" sz="1600" dirty="0" smtClean="0"/>
              <a:t>Trouver </a:t>
            </a:r>
            <a:r>
              <a:rPr lang="fr-FR" sz="1600" dirty="0"/>
              <a:t>un 1</a:t>
            </a:r>
            <a:r>
              <a:rPr lang="fr-FR" sz="1600" baseline="30000" dirty="0"/>
              <a:t>er</a:t>
            </a:r>
            <a:r>
              <a:rPr lang="fr-FR" sz="1600" dirty="0"/>
              <a:t> emploi, </a:t>
            </a:r>
            <a:r>
              <a:rPr lang="fr-FR" sz="1600" dirty="0" smtClean="0"/>
              <a:t>Analyse </a:t>
            </a:r>
            <a:r>
              <a:rPr lang="fr-FR" sz="1600" dirty="0"/>
              <a:t>des changements d'emploi </a:t>
            </a:r>
            <a:r>
              <a:rPr lang="fr-FR" sz="1600" dirty="0" smtClean="0"/>
              <a:t>...</a:t>
            </a:r>
            <a:endParaRPr lang="fr-FR" sz="1600" dirty="0"/>
          </a:p>
          <a:p>
            <a:r>
              <a:rPr lang="fr-FR" sz="2200" b="1" dirty="0" smtClean="0"/>
              <a:t>Mortalité, Morbidité</a:t>
            </a:r>
            <a:endParaRPr lang="fr-FR" sz="2200" b="1" dirty="0"/>
          </a:p>
          <a:p>
            <a:pPr lvl="1"/>
            <a:r>
              <a:rPr lang="fr-FR" sz="1600" dirty="0"/>
              <a:t>Analyse de séquence </a:t>
            </a:r>
            <a:r>
              <a:rPr lang="fr-FR" sz="1600" dirty="0" smtClean="0"/>
              <a:t>: Trajectoire de santé, …</a:t>
            </a:r>
          </a:p>
          <a:p>
            <a:pPr lvl="1"/>
            <a:r>
              <a:rPr lang="fr-FR" sz="1600" dirty="0" smtClean="0"/>
              <a:t>Analyse </a:t>
            </a:r>
            <a:r>
              <a:rPr lang="fr-FR" sz="1600" dirty="0"/>
              <a:t>de durée : </a:t>
            </a:r>
            <a:r>
              <a:rPr lang="fr-FR" sz="1600" dirty="0" smtClean="0"/>
              <a:t>Durée avant décès après </a:t>
            </a:r>
            <a:r>
              <a:rPr lang="fr-FR" sz="1600" dirty="0"/>
              <a:t>diagnostic, s</a:t>
            </a:r>
            <a:r>
              <a:rPr lang="fr-FR" sz="1600" dirty="0" smtClean="0"/>
              <a:t>urvivre </a:t>
            </a:r>
            <a:r>
              <a:rPr lang="fr-FR" sz="1600" dirty="0"/>
              <a:t>à un </a:t>
            </a:r>
            <a:r>
              <a:rPr lang="fr-FR" sz="1600" dirty="0" smtClean="0"/>
              <a:t>traitement, …</a:t>
            </a:r>
            <a:endParaRPr lang="fr-FR" sz="16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44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prospectives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97" y="1720587"/>
            <a:ext cx="9601200" cy="481548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Différentes sources de données</a:t>
            </a:r>
          </a:p>
          <a:p>
            <a:pPr lvl="1"/>
            <a:r>
              <a:rPr lang="fr-FR" dirty="0" smtClean="0"/>
              <a:t>Panel (plutôt anglo-saxon)</a:t>
            </a:r>
          </a:p>
          <a:p>
            <a:pPr lvl="2"/>
            <a:r>
              <a:rPr lang="fr-FR" dirty="0" smtClean="0"/>
              <a:t>« Photos » à différents instants</a:t>
            </a:r>
            <a:endParaRPr lang="fr-FR" dirty="0"/>
          </a:p>
          <a:p>
            <a:pPr lvl="1"/>
            <a:r>
              <a:rPr lang="fr-FR" dirty="0"/>
              <a:t>Suivi de </a:t>
            </a:r>
            <a:r>
              <a:rPr lang="fr-FR" dirty="0" smtClean="0"/>
              <a:t>cohorte (ELFE)</a:t>
            </a:r>
            <a:endParaRPr lang="fr-FR" dirty="0"/>
          </a:p>
          <a:p>
            <a:pPr lvl="1"/>
            <a:r>
              <a:rPr lang="fr-FR" dirty="0"/>
              <a:t>Registre de population</a:t>
            </a:r>
          </a:p>
          <a:p>
            <a:pPr lvl="1"/>
            <a:r>
              <a:rPr lang="fr-FR" dirty="0"/>
              <a:t>Système de suivi démographique</a:t>
            </a:r>
          </a:p>
          <a:p>
            <a:pPr lvl="1"/>
            <a:endParaRPr lang="fr-FR" dirty="0"/>
          </a:p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Qualité des </a:t>
            </a:r>
            <a:r>
              <a:rPr lang="fr-FR" dirty="0" smtClean="0"/>
              <a:t>données : observation « en direct »</a:t>
            </a:r>
            <a:endParaRPr lang="fr-FR" dirty="0"/>
          </a:p>
          <a:p>
            <a:endParaRPr lang="fr-FR" dirty="0"/>
          </a:p>
          <a:p>
            <a:r>
              <a:rPr lang="fr-FR" dirty="0"/>
              <a:t>Inconvénients</a:t>
            </a:r>
          </a:p>
          <a:p>
            <a:pPr lvl="1"/>
            <a:r>
              <a:rPr lang="fr-FR" dirty="0"/>
              <a:t>Coût important</a:t>
            </a:r>
          </a:p>
          <a:p>
            <a:pPr lvl="1"/>
            <a:r>
              <a:rPr lang="fr-FR" dirty="0"/>
              <a:t>Délais pour une analyse longitudinale</a:t>
            </a:r>
          </a:p>
          <a:p>
            <a:pPr lvl="1"/>
            <a:r>
              <a:rPr lang="fr-FR" dirty="0"/>
              <a:t>Attrition</a:t>
            </a:r>
          </a:p>
          <a:p>
            <a:pPr lvl="1"/>
            <a:r>
              <a:rPr lang="fr-FR" sz="2100" dirty="0"/>
              <a:t>L’instrument de mesure doit être identique à chaque </a:t>
            </a:r>
            <a:r>
              <a:rPr lang="fr-FR" sz="2100" dirty="0" smtClean="0"/>
              <a:t>vague</a:t>
            </a:r>
          </a:p>
          <a:p>
            <a:pPr lvl="2"/>
            <a:r>
              <a:rPr lang="fr-FR" sz="1900" dirty="0"/>
              <a:t>C</a:t>
            </a:r>
            <a:r>
              <a:rPr lang="fr-FR" sz="1900" dirty="0" smtClean="0"/>
              <a:t>omparabilité des questions</a:t>
            </a:r>
            <a:endParaRPr lang="fr-FR" sz="19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données prospectives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84331" y="1637060"/>
            <a:ext cx="10699562" cy="5220940"/>
          </a:xfrm>
        </p:spPr>
        <p:txBody>
          <a:bodyPr>
            <a:noAutofit/>
          </a:bodyPr>
          <a:lstStyle/>
          <a:p>
            <a:r>
              <a:rPr lang="fr-FR" sz="1600" dirty="0" smtClean="0"/>
              <a:t>Suivi de cohorte ELFE</a:t>
            </a:r>
          </a:p>
          <a:p>
            <a:pPr lvl="1"/>
            <a:r>
              <a:rPr lang="fr-FR" sz="1600" dirty="0" smtClean="0"/>
              <a:t>18 000 enfants né en 2011 (1/50)</a:t>
            </a:r>
          </a:p>
          <a:p>
            <a:pPr lvl="1"/>
            <a:r>
              <a:rPr lang="fr-FR" sz="1600" dirty="0" smtClean="0"/>
              <a:t>Pendant 20ans </a:t>
            </a:r>
          </a:p>
          <a:p>
            <a:pPr lvl="1"/>
            <a:r>
              <a:rPr lang="fr-FR" sz="1600" dirty="0" smtClean="0"/>
              <a:t>Sujets : Enfance, alimentation, éducation</a:t>
            </a:r>
          </a:p>
          <a:p>
            <a:r>
              <a:rPr lang="fr-FR" sz="1600" dirty="0" smtClean="0"/>
              <a:t>Observatoires de population en Afrique, au Sénégal et au Mali</a:t>
            </a:r>
          </a:p>
          <a:p>
            <a:pPr lvl="1"/>
            <a:r>
              <a:rPr lang="fr-FR" sz="1600" dirty="0" smtClean="0"/>
              <a:t>Suivi de population dans une région rurale, à </a:t>
            </a:r>
            <a:r>
              <a:rPr lang="fr-FR" sz="1600" dirty="0" err="1" smtClean="0"/>
              <a:t>Mlomp</a:t>
            </a:r>
            <a:endParaRPr lang="fr-FR" sz="1600" dirty="0"/>
          </a:p>
          <a:p>
            <a:pPr lvl="1"/>
            <a:r>
              <a:rPr lang="fr-FR" sz="1050" dirty="0">
                <a:hlinkClick r:id="rId2"/>
              </a:rPr>
              <a:t>https://</a:t>
            </a:r>
            <a:r>
              <a:rPr lang="fr-FR" sz="1050" dirty="0" smtClean="0">
                <a:hlinkClick r:id="rId2"/>
              </a:rPr>
              <a:t>www.ined.fr/fichier/s_rubrique/19434/103.fr.pdf</a:t>
            </a:r>
            <a:endParaRPr lang="fr-FR" sz="1050" dirty="0"/>
          </a:p>
          <a:p>
            <a:r>
              <a:rPr lang="fr-FR" sz="1600" dirty="0" smtClean="0"/>
              <a:t>Panel d’</a:t>
            </a:r>
            <a:r>
              <a:rPr lang="fr-FR" sz="1600" dirty="0" err="1" smtClean="0"/>
              <a:t>étudiant.e.s</a:t>
            </a:r>
            <a:r>
              <a:rPr lang="fr-FR" sz="1600" dirty="0" smtClean="0"/>
              <a:t> (DEP)</a:t>
            </a:r>
          </a:p>
          <a:p>
            <a:pPr lvl="1"/>
            <a:r>
              <a:rPr lang="fr-FR" sz="1600" dirty="0" smtClean="0"/>
              <a:t>Ministère, réussite scolaire</a:t>
            </a:r>
          </a:p>
          <a:p>
            <a:pPr lvl="1"/>
            <a:r>
              <a:rPr lang="fr-FR" sz="1050" dirty="0">
                <a:hlinkClick r:id="rId3"/>
              </a:rPr>
              <a:t>https://</a:t>
            </a:r>
            <a:r>
              <a:rPr lang="fr-FR" sz="1050" dirty="0" smtClean="0">
                <a:hlinkClick r:id="rId3"/>
              </a:rPr>
              <a:t>www.education.gouv.fr/les-panels-d-eleves-de-la-depp-source-essentielle-pour-connaitre-et-evaluer-le-systeme-educatif-4871</a:t>
            </a:r>
            <a:endParaRPr lang="fr-FR" sz="1050" dirty="0" smtClean="0"/>
          </a:p>
          <a:p>
            <a:r>
              <a:rPr lang="fr-FR" sz="1600" dirty="0" smtClean="0"/>
              <a:t>Les enquêtes « Générations » du </a:t>
            </a:r>
            <a:r>
              <a:rPr lang="fr-FR" sz="1600" dirty="0" err="1" smtClean="0"/>
              <a:t>Cereq</a:t>
            </a:r>
            <a:endParaRPr lang="fr-FR" sz="1600" dirty="0"/>
          </a:p>
          <a:p>
            <a:pPr lvl="1"/>
            <a:r>
              <a:rPr lang="fr-FR" sz="1600" dirty="0" smtClean="0"/>
              <a:t>Suivi de générations de </a:t>
            </a:r>
            <a:r>
              <a:rPr lang="fr-FR" sz="1600" dirty="0" err="1" smtClean="0"/>
              <a:t>diplômé.e.s</a:t>
            </a:r>
            <a:r>
              <a:rPr lang="fr-FR" sz="1600" dirty="0" smtClean="0"/>
              <a:t>, insertion professionnelle.</a:t>
            </a:r>
          </a:p>
          <a:p>
            <a:pPr lvl="1"/>
            <a:r>
              <a:rPr lang="fr-FR" sz="900" dirty="0">
                <a:hlinkClick r:id="rId4"/>
              </a:rPr>
              <a:t>https://</a:t>
            </a:r>
            <a:r>
              <a:rPr lang="fr-FR" sz="900" dirty="0" smtClean="0">
                <a:hlinkClick r:id="rId4"/>
              </a:rPr>
              <a:t>www.cereq.fr/enquetes-et-donnees/insertion-professionnelle-generation</a:t>
            </a:r>
            <a:endParaRPr lang="fr-FR" sz="900" dirty="0"/>
          </a:p>
          <a:p>
            <a:r>
              <a:rPr lang="fr-FR" sz="1600" dirty="0" smtClean="0"/>
              <a:t>Panel </a:t>
            </a:r>
            <a:r>
              <a:rPr lang="fr-FR" sz="1600" dirty="0" err="1" smtClean="0"/>
              <a:t>Study</a:t>
            </a:r>
            <a:r>
              <a:rPr lang="fr-FR" sz="1600" dirty="0" smtClean="0"/>
              <a:t> of </a:t>
            </a:r>
            <a:r>
              <a:rPr lang="fr-FR" sz="1600" dirty="0" err="1" smtClean="0"/>
              <a:t>Income</a:t>
            </a:r>
            <a:r>
              <a:rPr lang="fr-FR" sz="1600" dirty="0" smtClean="0"/>
              <a:t> Dynamics</a:t>
            </a:r>
          </a:p>
          <a:p>
            <a:pPr lvl="1"/>
            <a:r>
              <a:rPr lang="fr-FR" sz="1600" dirty="0" smtClean="0"/>
              <a:t>Suivi de ménages sur très long termes</a:t>
            </a:r>
          </a:p>
          <a:p>
            <a:pPr lvl="1"/>
            <a:r>
              <a:rPr lang="fr-FR" sz="1050" dirty="0">
                <a:hlinkClick r:id="rId5"/>
              </a:rPr>
              <a:t>https://</a:t>
            </a:r>
            <a:r>
              <a:rPr lang="fr-FR" sz="1050" dirty="0" smtClean="0">
                <a:hlinkClick r:id="rId5"/>
              </a:rPr>
              <a:t>psidonline.isr.umich.edu/default.aspx</a:t>
            </a:r>
            <a:endParaRPr lang="fr-FR" sz="1050" dirty="0" smtClean="0"/>
          </a:p>
        </p:txBody>
      </p:sp>
      <p:pic>
        <p:nvPicPr>
          <p:cNvPr id="1026" name="Picture 2" descr="Elfe, la plus grande étude sur le développement des enfants, se poursu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800" y="101025"/>
            <a:ext cx="2230523" cy="248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456342" y="2580185"/>
            <a:ext cx="332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linkClick r:id="rId7"/>
              </a:rPr>
              <a:t>https://www.elfe-france.fr</a:t>
            </a:r>
            <a:r>
              <a:rPr lang="fr-FR" sz="1400" dirty="0" smtClean="0">
                <a:hlinkClick r:id="rId7"/>
              </a:rPr>
              <a:t>/</a:t>
            </a:r>
            <a:endParaRPr lang="fr-FR" sz="1400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5429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</a:t>
            </a:r>
            <a:r>
              <a:rPr lang="fr-FR" dirty="0" smtClean="0"/>
              <a:t>rétrospectives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9141" y="1548528"/>
            <a:ext cx="8769927" cy="4987636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r>
              <a:rPr lang="fr-FR" b="1" dirty="0" smtClean="0"/>
              <a:t>Principe</a:t>
            </a:r>
            <a:endParaRPr lang="fr-FR" dirty="0"/>
          </a:p>
          <a:p>
            <a:pPr lvl="1"/>
            <a:r>
              <a:rPr lang="fr-FR" dirty="0" smtClean="0"/>
              <a:t>Echantillon </a:t>
            </a:r>
            <a:r>
              <a:rPr lang="fr-FR" dirty="0"/>
              <a:t>d'individus interrogés une seule fois</a:t>
            </a:r>
          </a:p>
          <a:p>
            <a:pPr lvl="1"/>
            <a:r>
              <a:rPr lang="fr-FR" dirty="0" smtClean="0"/>
              <a:t>Recueil </a:t>
            </a:r>
            <a:r>
              <a:rPr lang="fr-FR" dirty="0"/>
              <a:t>de biographies thématiques depuis une origine jusqu'au moment de l'enquête (Bloc de questions </a:t>
            </a:r>
            <a:r>
              <a:rPr lang="fr-FR" dirty="0" err="1"/>
              <a:t>occurencé</a:t>
            </a:r>
            <a:r>
              <a:rPr lang="fr-FR" dirty="0"/>
              <a:t>)</a:t>
            </a:r>
          </a:p>
          <a:p>
            <a:pPr lvl="1"/>
            <a:r>
              <a:rPr lang="fr-FR" dirty="0" smtClean="0"/>
              <a:t>Recueil </a:t>
            </a:r>
            <a:r>
              <a:rPr lang="fr-FR" dirty="0"/>
              <a:t>d'informations complémentaires à la date de l'enquête</a:t>
            </a:r>
            <a:r>
              <a:rPr lang="fr-FR" dirty="0" smtClean="0"/>
              <a:t>.</a:t>
            </a:r>
          </a:p>
          <a:p>
            <a:pPr marL="365760" lvl="1" indent="0">
              <a:buNone/>
            </a:pPr>
            <a:endParaRPr lang="fr-FR" dirty="0"/>
          </a:p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Données immédiatement </a:t>
            </a:r>
            <a:r>
              <a:rPr lang="fr-FR" dirty="0" smtClean="0"/>
              <a:t>exploitables</a:t>
            </a:r>
          </a:p>
          <a:p>
            <a:pPr lvl="1"/>
            <a:r>
              <a:rPr lang="fr-FR" dirty="0" smtClean="0"/>
              <a:t>Quantitatif ou qualitatif</a:t>
            </a:r>
            <a:endParaRPr lang="fr-FR" dirty="0"/>
          </a:p>
          <a:p>
            <a:pPr lvl="1"/>
            <a:r>
              <a:rPr lang="fr-FR" dirty="0"/>
              <a:t>Faible coût</a:t>
            </a:r>
          </a:p>
          <a:p>
            <a:endParaRPr lang="fr-FR" dirty="0"/>
          </a:p>
          <a:p>
            <a:r>
              <a:rPr lang="fr-FR" dirty="0"/>
              <a:t>Inconvénients</a:t>
            </a:r>
          </a:p>
          <a:p>
            <a:pPr lvl="1"/>
            <a:r>
              <a:rPr lang="fr-FR" dirty="0"/>
              <a:t>Données qui peuvent être incomplètes, tronquées, fragmentaires, hétérogènes</a:t>
            </a:r>
          </a:p>
          <a:p>
            <a:pPr lvl="1"/>
            <a:r>
              <a:rPr lang="fr-FR" dirty="0"/>
              <a:t>Données qui font appel à la mémoire de l’enquêté</a:t>
            </a:r>
          </a:p>
          <a:p>
            <a:pPr lvl="1"/>
            <a:r>
              <a:rPr lang="fr-FR" dirty="0"/>
              <a:t>Questionnaire long, cohérence informatique complexe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58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718264"/>
            <a:ext cx="9601200" cy="1485900"/>
          </a:xfrm>
        </p:spPr>
        <p:txBody>
          <a:bodyPr/>
          <a:lstStyle/>
          <a:p>
            <a:r>
              <a:rPr lang="fr-FR" dirty="0" smtClean="0"/>
              <a:t>La fiche AGEVEN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6672" y="2080394"/>
            <a:ext cx="9601200" cy="4195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Grille chronologique</a:t>
            </a:r>
          </a:p>
          <a:p>
            <a:pPr lvl="1"/>
            <a:r>
              <a:rPr lang="fr-FR" dirty="0"/>
              <a:t>Grille âge-évènement-s</a:t>
            </a:r>
          </a:p>
          <a:p>
            <a:pPr lvl="1"/>
            <a:r>
              <a:rPr lang="fr-FR" dirty="0"/>
              <a:t>Permet de resituer les types d’évènements de manière relative</a:t>
            </a:r>
          </a:p>
          <a:p>
            <a:pPr lvl="1"/>
            <a:r>
              <a:rPr lang="fr-FR" dirty="0"/>
              <a:t>Repère(s) temporel(s) en ligne (âge, année)</a:t>
            </a:r>
          </a:p>
          <a:p>
            <a:pPr lvl="1"/>
            <a:r>
              <a:rPr lang="fr-FR" dirty="0"/>
              <a:t>Les éléments biographiques sont situés en colonne, remplis de manière progressive.</a:t>
            </a:r>
          </a:p>
          <a:p>
            <a:pPr lvl="1"/>
            <a:r>
              <a:rPr lang="fr-FR" dirty="0"/>
              <a:t>Exemples de domaines renseignés : Histoire professionnelle, familiale, résidentielle</a:t>
            </a:r>
          </a:p>
          <a:p>
            <a:pPr marL="36576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Références</a:t>
            </a:r>
          </a:p>
          <a:p>
            <a:pPr lvl="1"/>
            <a:r>
              <a:rPr lang="fr-FR" sz="1500" dirty="0"/>
              <a:t>Antoine, P., X. Bry, et P.D. Diouf. 1987. La fiche « </a:t>
            </a:r>
            <a:r>
              <a:rPr lang="fr-FR" sz="1500" dirty="0" err="1"/>
              <a:t>Ageven</a:t>
            </a:r>
            <a:r>
              <a:rPr lang="fr-FR" sz="1500" dirty="0"/>
              <a:t> » : un outil pour la collecte des données rétrospectives.  Statistiques Canada, Techniques d’Enquêtes, 13, no 2 : 173‑81.</a:t>
            </a:r>
            <a:r>
              <a:rPr lang="fr-FR" sz="1200" dirty="0"/>
              <a:t> </a:t>
            </a:r>
            <a:endParaRPr lang="fr-FR" sz="1300" dirty="0"/>
          </a:p>
          <a:p>
            <a:pPr lvl="1"/>
            <a:r>
              <a:rPr lang="fr-FR" sz="1500" dirty="0"/>
              <a:t>Vivier G,  </a:t>
            </a:r>
            <a:r>
              <a:rPr lang="fr-FR" sz="1500" dirty="0" smtClean="0"/>
              <a:t>« Comment </a:t>
            </a:r>
            <a:r>
              <a:rPr lang="fr-FR" sz="1500" dirty="0"/>
              <a:t>collecter des biographies ?  De la fiche </a:t>
            </a:r>
            <a:r>
              <a:rPr lang="fr-FR" sz="1500" dirty="0" err="1"/>
              <a:t>Ageven</a:t>
            </a:r>
            <a:r>
              <a:rPr lang="fr-FR" sz="1500" dirty="0"/>
              <a:t> aux grilles biographiques,  Principes de collecte et Innovations </a:t>
            </a:r>
            <a:r>
              <a:rPr lang="fr-FR" sz="1500" dirty="0" err="1" smtClean="0"/>
              <a:t>recentes</a:t>
            </a:r>
            <a:r>
              <a:rPr lang="fr-FR" sz="1500" dirty="0" smtClean="0"/>
              <a:t> </a:t>
            </a:r>
            <a:r>
              <a:rPr lang="fr-FR" sz="1500" dirty="0" smtClean="0">
                <a:solidFill>
                  <a:schemeClr val="tx1"/>
                </a:solidFill>
              </a:rPr>
              <a:t>», </a:t>
            </a:r>
            <a:r>
              <a:rPr lang="fr-FR" sz="1500" dirty="0">
                <a:solidFill>
                  <a:schemeClr val="tx1"/>
                </a:solidFill>
              </a:rPr>
              <a:t>Acte </a:t>
            </a:r>
            <a:r>
              <a:rPr lang="fr-FR" sz="1500" dirty="0"/>
              <a:t>des colloques de l’AIDELF, </a:t>
            </a:r>
            <a:r>
              <a:rPr lang="fr-FR" sz="1500" dirty="0" smtClean="0"/>
              <a:t>2006</a:t>
            </a:r>
            <a:endParaRPr lang="fr-FR" sz="1900" dirty="0"/>
          </a:p>
          <a:p>
            <a:pPr lvl="1"/>
            <a:r>
              <a:rPr lang="fr-FR" sz="1500" dirty="0"/>
              <a:t>GRAB, 1999, « Biographies d'enquêtes : bilan de 14 collectes biographiques », Paris, INED.</a:t>
            </a:r>
            <a:endParaRPr lang="fr-FR" sz="19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11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AGEVEN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97" y="1529336"/>
            <a:ext cx="5846161" cy="481903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870397" y="6348373"/>
            <a:ext cx="593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Source : Enquête Biographie &amp; Entourage (BIOENT)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5919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247</TotalTime>
  <Words>945</Words>
  <Application>Microsoft Office PowerPoint</Application>
  <PresentationFormat>Grand écran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Analyse des données longitudinales</vt:lpstr>
      <vt:lpstr>Introduction aux données longitudinales</vt:lpstr>
      <vt:lpstr>Quels outils ? </vt:lpstr>
      <vt:lpstr>Quelles questions ?</vt:lpstr>
      <vt:lpstr>Données prospectives</vt:lpstr>
      <vt:lpstr>Exemples données prospectives</vt:lpstr>
      <vt:lpstr>Données rétrospectives</vt:lpstr>
      <vt:lpstr>La fiche AGEVEN</vt:lpstr>
      <vt:lpstr>Exemple AGEVEN (1)</vt:lpstr>
      <vt:lpstr>Exemple AGEVEN (2)</vt:lpstr>
      <vt:lpstr>Exemple de dispositif : MAFE</vt:lpstr>
      <vt:lpstr>Les données administratives</vt:lpstr>
      <vt:lpstr>Un bouquin top : </vt:lpstr>
      <vt:lpstr>TP Titanic (suite)</vt:lpstr>
      <vt:lpstr>Pour la semaine prochaine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données longitudinales</dc:title>
  <dc:creator>admined</dc:creator>
  <cp:lastModifiedBy>admined</cp:lastModifiedBy>
  <cp:revision>16</cp:revision>
  <dcterms:created xsi:type="dcterms:W3CDTF">2021-09-29T13:39:15Z</dcterms:created>
  <dcterms:modified xsi:type="dcterms:W3CDTF">2021-09-29T17:46:19Z</dcterms:modified>
</cp:coreProperties>
</file>