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o.muller@ined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037835"/>
            <a:ext cx="8361229" cy="2098226"/>
          </a:xfrm>
        </p:spPr>
        <p:txBody>
          <a:bodyPr/>
          <a:lstStyle/>
          <a:p>
            <a:r>
              <a:rPr lang="fr-FR" altLang="fr-FR" sz="6000" dirty="0"/>
              <a:t>Analyse des données longitudinales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2" y="4136061"/>
            <a:ext cx="6831673" cy="1086237"/>
          </a:xfrm>
        </p:spPr>
        <p:txBody>
          <a:bodyPr>
            <a:noAutofit/>
          </a:bodyPr>
          <a:lstStyle/>
          <a:p>
            <a:r>
              <a:rPr lang="fr-FR" sz="2800" dirty="0" smtClean="0"/>
              <a:t>Arno Muller</a:t>
            </a:r>
          </a:p>
          <a:p>
            <a:r>
              <a:rPr lang="fr-FR" sz="2800" dirty="0" smtClean="0">
                <a:hlinkClick r:id="rId2"/>
              </a:rPr>
              <a:t>arno.muller@ined.fr</a:t>
            </a:r>
            <a:endParaRPr lang="fr-FR" sz="2800" dirty="0" smtClean="0"/>
          </a:p>
          <a:p>
            <a:r>
              <a:rPr lang="fr-FR" altLang="fr-FR" sz="2400" dirty="0" smtClean="0"/>
              <a:t>(</a:t>
            </a:r>
            <a:r>
              <a:rPr lang="fr-FR" altLang="fr-FR" sz="2400" dirty="0" err="1"/>
              <a:t>Ined</a:t>
            </a:r>
            <a:r>
              <a:rPr lang="fr-FR" altLang="fr-FR" sz="2400" dirty="0"/>
              <a:t> - Service Méthodes Statistiques</a:t>
            </a:r>
            <a:r>
              <a:rPr lang="fr-FR" altLang="fr-FR" sz="2400" dirty="0" smtClean="0"/>
              <a:t>)</a:t>
            </a:r>
          </a:p>
          <a:p>
            <a:endParaRPr lang="fr-FR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679901" y="12748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2021-2022</a:t>
            </a:r>
          </a:p>
          <a:p>
            <a:r>
              <a:rPr lang="fr-FR" sz="2000" i="1" dirty="0" smtClean="0"/>
              <a:t>M2 Expertise Sciences des Populations</a:t>
            </a: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Dplyr</a:t>
            </a:r>
            <a:r>
              <a:rPr lang="fr-FR" dirty="0" smtClean="0"/>
              <a:t> : Fonctions </a:t>
            </a:r>
            <a:r>
              <a:rPr lang="fr-FR" dirty="0"/>
              <a:t>de base : 5 verbes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6139" y="1387832"/>
            <a:ext cx="9601200" cy="3581400"/>
          </a:xfrm>
        </p:spPr>
        <p:txBody>
          <a:bodyPr/>
          <a:lstStyle/>
          <a:p>
            <a:endParaRPr lang="fr-FR" dirty="0"/>
          </a:p>
          <a:p>
            <a:r>
              <a:rPr lang="fr-FR" b="1" dirty="0"/>
              <a:t>select</a:t>
            </a:r>
            <a:r>
              <a:rPr lang="fr-FR" dirty="0"/>
              <a:t>(): </a:t>
            </a:r>
            <a:r>
              <a:rPr lang="fr-FR" dirty="0" smtClean="0"/>
              <a:t>Sélection de </a:t>
            </a:r>
            <a:r>
              <a:rPr lang="fr-FR" dirty="0"/>
              <a:t>colonnes(variables)</a:t>
            </a:r>
          </a:p>
          <a:p>
            <a:pPr lvl="1"/>
            <a:r>
              <a:rPr lang="fr-FR" b="1" dirty="0" err="1" smtClean="0"/>
              <a:t>filter</a:t>
            </a:r>
            <a:r>
              <a:rPr lang="fr-FR" dirty="0"/>
              <a:t>(): </a:t>
            </a:r>
            <a:r>
              <a:rPr lang="fr-FR" dirty="0" smtClean="0"/>
              <a:t>Sélection de </a:t>
            </a:r>
            <a:r>
              <a:rPr lang="fr-FR" dirty="0"/>
              <a:t>lignes(observations)</a:t>
            </a:r>
          </a:p>
          <a:p>
            <a:pPr lvl="1"/>
            <a:r>
              <a:rPr lang="fr-FR" b="1" dirty="0" smtClean="0"/>
              <a:t>arrange</a:t>
            </a:r>
            <a:r>
              <a:rPr lang="fr-FR" dirty="0"/>
              <a:t>(): </a:t>
            </a:r>
            <a:r>
              <a:rPr lang="fr-FR" dirty="0" err="1" smtClean="0"/>
              <a:t>Réordonnancement</a:t>
            </a:r>
            <a:r>
              <a:rPr lang="fr-FR" dirty="0" smtClean="0"/>
              <a:t> des lignes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b="1" dirty="0" err="1" smtClean="0"/>
              <a:t>mutate</a:t>
            </a:r>
            <a:r>
              <a:rPr lang="fr-FR" dirty="0"/>
              <a:t>(): </a:t>
            </a:r>
            <a:r>
              <a:rPr lang="fr-FR" dirty="0" smtClean="0"/>
              <a:t>Ajout de colonnes(création de </a:t>
            </a:r>
            <a:r>
              <a:rPr lang="fr-FR" dirty="0"/>
              <a:t>variables)</a:t>
            </a:r>
          </a:p>
          <a:p>
            <a:pPr lvl="1"/>
            <a:r>
              <a:rPr lang="fr-FR" b="1" dirty="0" err="1" smtClean="0"/>
              <a:t>summarise</a:t>
            </a:r>
            <a:r>
              <a:rPr lang="fr-FR" dirty="0"/>
              <a:t>(): Production de </a:t>
            </a:r>
            <a:r>
              <a:rPr lang="fr-FR" dirty="0" smtClean="0"/>
              <a:t>statistiques résumées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591" y="3836800"/>
            <a:ext cx="4658175" cy="2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select()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select() permet de définir une liste de variables à sélectionner dans le data frame </a:t>
            </a:r>
            <a:r>
              <a:rPr lang="fr-FR" dirty="0" smtClean="0"/>
              <a:t>résultant</a:t>
            </a:r>
            <a:endParaRPr lang="fr-FR" dirty="0"/>
          </a:p>
          <a:p>
            <a:pPr lvl="1"/>
            <a:r>
              <a:rPr lang="fr-FR" dirty="0" smtClean="0"/>
              <a:t>Liste de </a:t>
            </a:r>
            <a:r>
              <a:rPr lang="fr-FR" dirty="0"/>
              <a:t>variables </a:t>
            </a:r>
            <a:r>
              <a:rPr lang="fr-FR" dirty="0" smtClean="0"/>
              <a:t>séparées par </a:t>
            </a:r>
            <a:r>
              <a:rPr lang="fr-FR" dirty="0"/>
              <a:t>des “,” </a:t>
            </a:r>
            <a:r>
              <a:rPr lang="fr-FR" dirty="0" smtClean="0"/>
              <a:t>ou « : »</a:t>
            </a:r>
            <a:endParaRPr lang="fr-FR" dirty="0"/>
          </a:p>
          <a:p>
            <a:pPr lvl="1"/>
            <a:r>
              <a:rPr lang="fr-FR" dirty="0" smtClean="0"/>
              <a:t>Facilités d’écriture</a:t>
            </a:r>
            <a:r>
              <a:rPr lang="fr-FR" dirty="0"/>
              <a:t>:</a:t>
            </a:r>
          </a:p>
          <a:p>
            <a:pPr lvl="2"/>
            <a:r>
              <a:rPr lang="fr-FR" dirty="0" err="1" smtClean="0"/>
              <a:t>starts_with</a:t>
            </a:r>
            <a:r>
              <a:rPr lang="fr-FR" dirty="0"/>
              <a:t>() </a:t>
            </a:r>
          </a:p>
          <a:p>
            <a:pPr lvl="2"/>
            <a:r>
              <a:rPr lang="fr-FR" dirty="0" err="1" smtClean="0"/>
              <a:t>ends_with</a:t>
            </a:r>
            <a:endParaRPr lang="fr-FR" dirty="0"/>
          </a:p>
          <a:p>
            <a:pPr lvl="2"/>
            <a:r>
              <a:rPr lang="fr-FR" dirty="0" err="1" smtClean="0"/>
              <a:t>contains</a:t>
            </a:r>
            <a:r>
              <a:rPr lang="fr-FR" dirty="0"/>
              <a:t>() </a:t>
            </a:r>
          </a:p>
          <a:p>
            <a:pPr lvl="2"/>
            <a:r>
              <a:rPr lang="fr-FR" dirty="0" smtClean="0"/>
              <a:t>matches</a:t>
            </a:r>
            <a:r>
              <a:rPr lang="fr-FR" dirty="0"/>
              <a:t>() </a:t>
            </a:r>
          </a:p>
          <a:p>
            <a:pPr lvl="2"/>
            <a:r>
              <a:rPr lang="fr-FR" dirty="0" err="1" smtClean="0"/>
              <a:t>one_of</a:t>
            </a:r>
            <a:r>
              <a:rPr lang="fr-FR" dirty="0"/>
              <a:t>()</a:t>
            </a:r>
          </a:p>
          <a:p>
            <a:pPr lvl="2"/>
            <a:r>
              <a:rPr lang="fr-FR" dirty="0" err="1" smtClean="0"/>
              <a:t>everything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30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</a:t>
            </a:r>
            <a:r>
              <a:rPr lang="fr-FR" dirty="0" err="1"/>
              <a:t>filter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227" y="2361749"/>
            <a:ext cx="10867292" cy="3581400"/>
          </a:xfrm>
        </p:spPr>
        <p:txBody>
          <a:bodyPr/>
          <a:lstStyle/>
          <a:p>
            <a:r>
              <a:rPr lang="fr-FR" dirty="0" err="1"/>
              <a:t>filter</a:t>
            </a:r>
            <a:r>
              <a:rPr lang="fr-FR" dirty="0"/>
              <a:t>() permet de définir une liste d’observations sélectionnées en regard de </a:t>
            </a:r>
            <a:r>
              <a:rPr lang="fr-FR" dirty="0" smtClean="0"/>
              <a:t>conditions</a:t>
            </a:r>
          </a:p>
          <a:p>
            <a:r>
              <a:rPr lang="fr-FR" dirty="0"/>
              <a:t>Exemples:</a:t>
            </a:r>
          </a:p>
          <a:p>
            <a:pPr lvl="1"/>
            <a:r>
              <a:rPr lang="fr-FR" dirty="0" smtClean="0"/>
              <a:t>B=</a:t>
            </a:r>
            <a:r>
              <a:rPr lang="fr-FR" dirty="0" err="1" smtClean="0"/>
              <a:t>filter</a:t>
            </a:r>
            <a:r>
              <a:rPr lang="fr-FR" dirty="0" smtClean="0"/>
              <a:t>(</a:t>
            </a:r>
            <a:r>
              <a:rPr lang="fr-FR" dirty="0" err="1" smtClean="0"/>
              <a:t>A,age</a:t>
            </a:r>
            <a:r>
              <a:rPr lang="fr-FR" dirty="0" smtClean="0"/>
              <a:t>&gt;30</a:t>
            </a:r>
            <a:r>
              <a:rPr lang="fr-FR" dirty="0"/>
              <a:t>)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= filter(A, age &gt;= 20 &amp; age &lt;= 30)</a:t>
            </a:r>
          </a:p>
          <a:p>
            <a:pPr lvl="1"/>
            <a:r>
              <a:rPr lang="fr-FR" dirty="0" smtClean="0"/>
              <a:t>B=</a:t>
            </a:r>
            <a:r>
              <a:rPr lang="fr-FR" dirty="0" err="1" smtClean="0"/>
              <a:t>filter</a:t>
            </a:r>
            <a:r>
              <a:rPr lang="fr-FR" dirty="0" smtClean="0"/>
              <a:t>(A</a:t>
            </a:r>
            <a:r>
              <a:rPr lang="fr-FR" dirty="0"/>
              <a:t>, </a:t>
            </a:r>
            <a:r>
              <a:rPr lang="fr-FR" dirty="0" err="1" smtClean="0"/>
              <a:t>qualif</a:t>
            </a:r>
            <a:r>
              <a:rPr lang="fr-FR" dirty="0" smtClean="0"/>
              <a:t> %</a:t>
            </a:r>
            <a:r>
              <a:rPr lang="fr-FR" dirty="0"/>
              <a:t>in% c("</a:t>
            </a:r>
            <a:r>
              <a:rPr lang="fr-FR" dirty="0" smtClean="0"/>
              <a:t>Ouvrier </a:t>
            </a:r>
            <a:r>
              <a:rPr lang="fr-FR" dirty="0" err="1" smtClean="0"/>
              <a:t>specialise</a:t>
            </a:r>
            <a:r>
              <a:rPr lang="fr-FR" dirty="0"/>
              <a:t>", "</a:t>
            </a:r>
            <a:r>
              <a:rPr lang="fr-FR" dirty="0" smtClean="0"/>
              <a:t>Ouvrier qualifie</a:t>
            </a:r>
            <a:r>
              <a:rPr lang="fr-FR" dirty="0"/>
              <a:t>"), </a:t>
            </a:r>
            <a:r>
              <a:rPr lang="fr-FR" dirty="0" err="1"/>
              <a:t>age</a:t>
            </a:r>
            <a:r>
              <a:rPr lang="fr-FR" dirty="0"/>
              <a:t> &gt;= 20 &amp; </a:t>
            </a:r>
            <a:r>
              <a:rPr lang="fr-FR" dirty="0" err="1"/>
              <a:t>age</a:t>
            </a:r>
            <a:r>
              <a:rPr lang="fr-FR" dirty="0"/>
              <a:t> &lt;= 30)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9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arrange()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arrange() permet de réordonner les observations en fonction de clés de tris</a:t>
            </a:r>
            <a:r>
              <a:rPr lang="fr-FR" dirty="0" smtClean="0"/>
              <a:t>.</a:t>
            </a:r>
          </a:p>
          <a:p>
            <a:r>
              <a:rPr lang="fr-FR" dirty="0"/>
              <a:t>Remarques :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option </a:t>
            </a:r>
            <a:r>
              <a:rPr lang="fr-FR" dirty="0" err="1" smtClean="0"/>
              <a:t>desc</a:t>
            </a:r>
            <a:r>
              <a:rPr lang="fr-FR" dirty="0" smtClean="0"/>
              <a:t> permet </a:t>
            </a:r>
            <a:r>
              <a:rPr lang="fr-FR" dirty="0"/>
              <a:t>de trier par valeurs décroissantes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possible d’indiquer plusieurs clés d’ordonnancement</a:t>
            </a:r>
          </a:p>
          <a:p>
            <a:r>
              <a:rPr lang="fr-FR" dirty="0"/>
              <a:t>Exemples:</a:t>
            </a:r>
          </a:p>
          <a:p>
            <a:pPr lvl="1"/>
            <a:r>
              <a:rPr lang="fr-FR" dirty="0"/>
              <a:t>B=arrange(</a:t>
            </a:r>
            <a:r>
              <a:rPr lang="fr-FR" dirty="0" err="1"/>
              <a:t>A,sexe,age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B=arrange(</a:t>
            </a:r>
            <a:r>
              <a:rPr lang="fr-FR" dirty="0" err="1"/>
              <a:t>A,desc</a:t>
            </a:r>
            <a:r>
              <a:rPr lang="fr-FR" dirty="0"/>
              <a:t>(</a:t>
            </a:r>
            <a:r>
              <a:rPr lang="fr-FR" dirty="0" err="1"/>
              <a:t>age</a:t>
            </a:r>
            <a:r>
              <a:rPr lang="fr-F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7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</a:t>
            </a:r>
            <a:r>
              <a:rPr lang="fr-FR" dirty="0" err="1"/>
              <a:t>summarise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summarise</a:t>
            </a:r>
            <a:r>
              <a:rPr lang="fr-FR" dirty="0" smtClean="0"/>
              <a:t>() permet de produire des statistiques à un niveau agrégé . Il faut indiquer le(s) critère(s) d’agrégation et la(les) statistique(s) à calculer.</a:t>
            </a:r>
          </a:p>
          <a:p>
            <a:r>
              <a:rPr lang="fr-FR" dirty="0"/>
              <a:t>Syntaxe:</a:t>
            </a:r>
          </a:p>
          <a:p>
            <a:pPr lvl="1"/>
            <a:r>
              <a:rPr lang="fr-FR" dirty="0" smtClean="0"/>
              <a:t>Une instruction </a:t>
            </a:r>
            <a:r>
              <a:rPr lang="fr-FR" dirty="0" err="1" smtClean="0"/>
              <a:t>group_by</a:t>
            </a:r>
            <a:r>
              <a:rPr lang="fr-FR" dirty="0" smtClean="0"/>
              <a:t> est indispensable </a:t>
            </a:r>
            <a:r>
              <a:rPr lang="fr-FR" dirty="0"/>
              <a:t>pour </a:t>
            </a:r>
            <a:r>
              <a:rPr lang="fr-FR" dirty="0" smtClean="0"/>
              <a:t>spécifier en amont les critères d’</a:t>
            </a:r>
            <a:r>
              <a:rPr lang="fr-FR" dirty="0" err="1" smtClean="0"/>
              <a:t>aggregation</a:t>
            </a:r>
            <a:endParaRPr lang="fr-FR" dirty="0"/>
          </a:p>
          <a:p>
            <a:pPr lvl="1"/>
            <a:r>
              <a:rPr lang="fr-FR" dirty="0" smtClean="0"/>
              <a:t>Quelques exemples de </a:t>
            </a:r>
            <a:r>
              <a:rPr lang="fr-FR" dirty="0" err="1"/>
              <a:t>function</a:t>
            </a:r>
            <a:r>
              <a:rPr lang="fr-FR" dirty="0"/>
              <a:t> : count, </a:t>
            </a:r>
            <a:r>
              <a:rPr lang="fr-FR" dirty="0" err="1"/>
              <a:t>mean</a:t>
            </a:r>
            <a:r>
              <a:rPr lang="fr-FR" dirty="0"/>
              <a:t>, </a:t>
            </a:r>
            <a:r>
              <a:rPr lang="fr-FR" dirty="0" err="1"/>
              <a:t>sum</a:t>
            </a:r>
            <a:r>
              <a:rPr lang="fr-FR" dirty="0"/>
              <a:t>, max</a:t>
            </a:r>
          </a:p>
          <a:p>
            <a:pPr lvl="1"/>
            <a:r>
              <a:rPr lang="fr-FR" dirty="0" smtClean="0"/>
              <a:t>Il est possible </a:t>
            </a:r>
            <a:r>
              <a:rPr lang="fr-FR" dirty="0"/>
              <a:t>de </a:t>
            </a:r>
            <a:r>
              <a:rPr lang="fr-FR" dirty="0" smtClean="0"/>
              <a:t>préciser des </a:t>
            </a:r>
            <a:r>
              <a:rPr lang="fr-FR" dirty="0"/>
              <a:t>conditions </a:t>
            </a:r>
            <a:r>
              <a:rPr lang="fr-FR" dirty="0" smtClean="0"/>
              <a:t>dans les calculs(exemple </a:t>
            </a:r>
            <a:r>
              <a:rPr lang="fr-FR" dirty="0" err="1" smtClean="0"/>
              <a:t>sum</a:t>
            </a:r>
            <a:r>
              <a:rPr lang="fr-FR" dirty="0" smtClean="0"/>
              <a:t>(x&gt;10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Le résultat peut être stocké au niveau individuel(</a:t>
            </a:r>
            <a:r>
              <a:rPr lang="fr-FR" dirty="0" err="1" smtClean="0"/>
              <a:t>mutate</a:t>
            </a:r>
            <a:r>
              <a:rPr lang="fr-FR" dirty="0"/>
              <a:t>) </a:t>
            </a:r>
            <a:r>
              <a:rPr lang="fr-FR" dirty="0" smtClean="0"/>
              <a:t>ou agrégé(</a:t>
            </a:r>
            <a:r>
              <a:rPr lang="fr-FR" dirty="0" err="1" smtClean="0"/>
              <a:t>summarise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Une option </a:t>
            </a:r>
            <a:r>
              <a:rPr lang="fr-FR" dirty="0"/>
              <a:t>na.rm=T </a:t>
            </a:r>
            <a:r>
              <a:rPr lang="fr-FR" dirty="0" smtClean="0"/>
              <a:t>permet d’éliminer les </a:t>
            </a:r>
            <a:r>
              <a:rPr lang="fr-FR" dirty="0"/>
              <a:t>observations pour </a:t>
            </a:r>
            <a:r>
              <a:rPr lang="fr-FR" dirty="0" smtClean="0"/>
              <a:t>lesquelles figure une valeur manquante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Une instruction </a:t>
            </a:r>
            <a:r>
              <a:rPr lang="fr-FR" dirty="0" err="1"/>
              <a:t>ungroup</a:t>
            </a:r>
            <a:r>
              <a:rPr lang="fr-FR" dirty="0"/>
              <a:t>() </a:t>
            </a:r>
            <a:r>
              <a:rPr lang="fr-FR" dirty="0" smtClean="0"/>
              <a:t>peut être </a:t>
            </a:r>
            <a:r>
              <a:rPr lang="fr-FR" dirty="0" err="1" smtClean="0"/>
              <a:t>necessaire</a:t>
            </a:r>
            <a:r>
              <a:rPr lang="fr-FR" dirty="0" smtClean="0"/>
              <a:t> </a:t>
            </a:r>
            <a:r>
              <a:rPr lang="fr-FR" dirty="0"/>
              <a:t>pour </a:t>
            </a:r>
            <a:r>
              <a:rPr lang="fr-FR" dirty="0" smtClean="0"/>
              <a:t>réinitialiser le calcul de </a:t>
            </a:r>
            <a:r>
              <a:rPr lang="fr-FR" dirty="0"/>
              <a:t>variables individuelles.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36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</a:t>
            </a:r>
            <a:r>
              <a:rPr lang="fr-FR" dirty="0" err="1"/>
              <a:t>group_by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group_by</a:t>
            </a:r>
            <a:r>
              <a:rPr lang="fr-FR" dirty="0" smtClean="0"/>
              <a:t> s’utilise avec les %&gt;% et permet de définir des groupes de lignes à partir des valeurs d’une ou plusieurs colonnes</a:t>
            </a:r>
          </a:p>
          <a:p>
            <a:r>
              <a:rPr lang="fr-FR" dirty="0" smtClean="0"/>
              <a:t>Exemples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# </a:t>
            </a:r>
            <a:r>
              <a:rPr lang="fr-FR" dirty="0" err="1"/>
              <a:t>creation</a:t>
            </a:r>
            <a:r>
              <a:rPr lang="fr-FR" dirty="0"/>
              <a:t> de variable avec group </a:t>
            </a:r>
            <a:r>
              <a:rPr lang="fr-FR" dirty="0" smtClean="0"/>
              <a:t>by:</a:t>
            </a:r>
          </a:p>
          <a:p>
            <a:pPr marL="0" indent="0">
              <a:buNone/>
            </a:pPr>
            <a:r>
              <a:rPr lang="fr-FR" dirty="0" smtClean="0"/>
              <a:t>a2 </a:t>
            </a:r>
            <a:r>
              <a:rPr lang="fr-FR" dirty="0"/>
              <a:t>= a1 %&gt;%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group_by</a:t>
            </a:r>
            <a:r>
              <a:rPr lang="fr-FR" dirty="0" smtClean="0"/>
              <a:t>(sexe</a:t>
            </a:r>
            <a:r>
              <a:rPr lang="fr-FR" dirty="0"/>
              <a:t>) %&gt;%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mutate</a:t>
            </a:r>
            <a:r>
              <a:rPr lang="fr-FR" dirty="0" smtClean="0"/>
              <a:t>(</a:t>
            </a:r>
            <a:r>
              <a:rPr lang="fr-FR" dirty="0" err="1" smtClean="0"/>
              <a:t>mean_age</a:t>
            </a:r>
            <a:r>
              <a:rPr lang="fr-FR" dirty="0"/>
              <a:t>= </a:t>
            </a:r>
            <a:r>
              <a:rPr lang="fr-FR" dirty="0" err="1"/>
              <a:t>mean</a:t>
            </a:r>
            <a:r>
              <a:rPr lang="fr-FR" dirty="0"/>
              <a:t>(</a:t>
            </a:r>
            <a:r>
              <a:rPr lang="fr-FR" dirty="0" err="1"/>
              <a:t>age</a:t>
            </a:r>
            <a:r>
              <a:rPr lang="fr-FR" dirty="0"/>
              <a:t>, na.rm = TRUE)) %&gt;% </a:t>
            </a:r>
          </a:p>
          <a:p>
            <a:pPr marL="0" indent="0">
              <a:buNone/>
            </a:pPr>
            <a:r>
              <a:rPr lang="fr-FR" dirty="0" smtClean="0"/>
              <a:t>	select(</a:t>
            </a:r>
            <a:r>
              <a:rPr lang="fr-FR" dirty="0" err="1" smtClean="0"/>
              <a:t>id,sexe,age,mean_age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# </a:t>
            </a:r>
            <a:r>
              <a:rPr lang="fr-FR" dirty="0" err="1" smtClean="0"/>
              <a:t>group_by</a:t>
            </a:r>
            <a:r>
              <a:rPr lang="fr-FR" dirty="0" smtClean="0"/>
              <a:t> peut aussi être utile </a:t>
            </a:r>
            <a:r>
              <a:rPr lang="fr-FR" dirty="0"/>
              <a:t>avec </a:t>
            </a:r>
            <a:r>
              <a:rPr lang="fr-FR" dirty="0" err="1"/>
              <a:t>filter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test = a1 %&gt;%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group_by</a:t>
            </a:r>
            <a:r>
              <a:rPr lang="fr-FR" dirty="0" smtClean="0"/>
              <a:t>(sexe</a:t>
            </a:r>
            <a:r>
              <a:rPr lang="fr-FR" dirty="0"/>
              <a:t>) %&gt;%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filter</a:t>
            </a:r>
            <a:r>
              <a:rPr lang="fr-FR" dirty="0" smtClean="0"/>
              <a:t>(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dirty="0"/>
              <a:t>== max(</a:t>
            </a:r>
            <a:r>
              <a:rPr lang="fr-FR" dirty="0" err="1"/>
              <a:t>age</a:t>
            </a:r>
            <a:r>
              <a:rPr lang="fr-FR" dirty="0"/>
              <a:t>, na.rm = TRUE))</a:t>
            </a:r>
          </a:p>
        </p:txBody>
      </p:sp>
    </p:spTree>
    <p:extLst>
      <p:ext uri="{BB962C8B-B14F-4D97-AF65-F5344CB8AC3E}">
        <p14:creationId xmlns:p14="http://schemas.microsoft.com/office/powerpoint/2010/main" val="216161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base : </a:t>
            </a:r>
            <a:r>
              <a:rPr lang="fr-FR" dirty="0" err="1"/>
              <a:t>mutate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mutate</a:t>
            </a:r>
            <a:r>
              <a:rPr lang="fr-FR" dirty="0"/>
              <a:t>() permet de créer une variable individuelle </a:t>
            </a:r>
            <a:r>
              <a:rPr lang="fr-FR" dirty="0" smtClean="0"/>
              <a:t>en </a:t>
            </a:r>
            <a:r>
              <a:rPr lang="fr-FR" dirty="0"/>
              <a:t>fonction de variables </a:t>
            </a:r>
            <a:r>
              <a:rPr lang="fr-FR" dirty="0" smtClean="0"/>
              <a:t>existantes</a:t>
            </a:r>
          </a:p>
          <a:p>
            <a:r>
              <a:rPr lang="fr-FR" dirty="0"/>
              <a:t># </a:t>
            </a:r>
            <a:r>
              <a:rPr lang="fr-FR" dirty="0" smtClean="0"/>
              <a:t>Exemples </a:t>
            </a:r>
            <a:r>
              <a:rPr lang="fr-FR" dirty="0" err="1" smtClean="0"/>
              <a:t>mutate</a:t>
            </a:r>
            <a:endParaRPr lang="fr-FR" dirty="0"/>
          </a:p>
          <a:p>
            <a:pPr lvl="1"/>
            <a:r>
              <a:rPr lang="fr-FR" dirty="0"/>
              <a:t>b= </a:t>
            </a:r>
            <a:r>
              <a:rPr lang="fr-FR" dirty="0" err="1"/>
              <a:t>mutate</a:t>
            </a:r>
            <a:r>
              <a:rPr lang="fr-FR" dirty="0"/>
              <a:t>(a</a:t>
            </a:r>
            <a:r>
              <a:rPr lang="fr-FR" dirty="0" smtClean="0"/>
              <a:t>, </a:t>
            </a:r>
            <a:r>
              <a:rPr lang="fr-FR" dirty="0" err="1" smtClean="0"/>
              <a:t>age_cl</a:t>
            </a:r>
            <a:r>
              <a:rPr lang="fr-FR" dirty="0" smtClean="0"/>
              <a:t> = </a:t>
            </a:r>
            <a:r>
              <a:rPr lang="fr-FR" dirty="0" err="1" smtClean="0"/>
              <a:t>ifelse</a:t>
            </a:r>
            <a:r>
              <a:rPr lang="fr-FR" dirty="0" smtClean="0"/>
              <a:t>(</a:t>
            </a:r>
            <a:r>
              <a:rPr lang="fr-FR" dirty="0" err="1" smtClean="0"/>
              <a:t>age</a:t>
            </a:r>
            <a:r>
              <a:rPr lang="fr-FR" dirty="0" smtClean="0"/>
              <a:t>&gt;40</a:t>
            </a:r>
            <a:r>
              <a:rPr lang="fr-FR" dirty="0"/>
              <a:t>,"1","2"))</a:t>
            </a:r>
          </a:p>
          <a:p>
            <a:pPr lvl="1"/>
            <a:r>
              <a:rPr lang="fr-FR" dirty="0"/>
              <a:t>b= </a:t>
            </a:r>
            <a:r>
              <a:rPr lang="fr-FR" dirty="0" err="1" smtClean="0"/>
              <a:t>mutate</a:t>
            </a:r>
            <a:r>
              <a:rPr lang="fr-FR" dirty="0" smtClean="0"/>
              <a:t>(a</a:t>
            </a:r>
          </a:p>
          <a:p>
            <a:pPr lvl="1"/>
            <a:r>
              <a:rPr lang="fr-FR" i="0" dirty="0"/>
              <a:t>b= </a:t>
            </a:r>
            <a:r>
              <a:rPr lang="fr-FR" i="0" dirty="0" err="1"/>
              <a:t>mutate</a:t>
            </a:r>
            <a:r>
              <a:rPr lang="fr-FR" i="0" dirty="0"/>
              <a:t>(a</a:t>
            </a:r>
            <a:r>
              <a:rPr lang="fr-FR" i="0" dirty="0" smtClean="0"/>
              <a:t>, </a:t>
            </a:r>
            <a:r>
              <a:rPr lang="fr-FR" i="0" dirty="0" err="1" smtClean="0"/>
              <a:t>csp_rg</a:t>
            </a:r>
            <a:r>
              <a:rPr lang="fr-FR" i="0" dirty="0" smtClean="0"/>
              <a:t>= </a:t>
            </a:r>
            <a:r>
              <a:rPr lang="fr-FR" i="0" dirty="0" err="1" smtClean="0"/>
              <a:t>ifelse</a:t>
            </a:r>
            <a:r>
              <a:rPr lang="fr-FR" i="0" dirty="0" smtClean="0"/>
              <a:t>(</a:t>
            </a:r>
            <a:r>
              <a:rPr lang="fr-FR" i="0" dirty="0" err="1" smtClean="0"/>
              <a:t>as.numeric</a:t>
            </a:r>
            <a:r>
              <a:rPr lang="fr-FR" i="0" dirty="0" smtClean="0"/>
              <a:t>(</a:t>
            </a:r>
            <a:r>
              <a:rPr lang="fr-FR" i="0" dirty="0" err="1" smtClean="0"/>
              <a:t>qualif</a:t>
            </a:r>
            <a:r>
              <a:rPr lang="fr-FR" i="0" dirty="0"/>
              <a:t>) %in% c(1,2), "Ouvrier", "Autre"))</a:t>
            </a:r>
            <a:r>
              <a:rPr lang="fr-FR" dirty="0" smtClean="0"/>
              <a:t>,</a:t>
            </a:r>
            <a:r>
              <a:rPr lang="fr-FR" dirty="0"/>
              <a:t>cadre=(</a:t>
            </a:r>
            <a:r>
              <a:rPr lang="fr-FR" dirty="0" err="1"/>
              <a:t>qualif</a:t>
            </a:r>
            <a:r>
              <a:rPr lang="fr-FR" dirty="0"/>
              <a:t>=="Cadre"))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33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types de jointures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61" y="1409229"/>
            <a:ext cx="4411637" cy="52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7494" y="3088129"/>
            <a:ext cx="9601200" cy="1485900"/>
          </a:xfrm>
        </p:spPr>
        <p:txBody>
          <a:bodyPr/>
          <a:lstStyle/>
          <a:p>
            <a:r>
              <a:rPr lang="fr-FR" b="1" dirty="0"/>
              <a:t>Stockage des </a:t>
            </a:r>
            <a:r>
              <a:rPr lang="fr-FR" b="1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8319" y="-949570"/>
            <a:ext cx="9601200" cy="35814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92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Stockage des données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200" dirty="0"/>
              <a:t>Le stockage des données peut prendre plusieurs formes :</a:t>
            </a:r>
          </a:p>
          <a:p>
            <a:pPr marL="0" indent="0" algn="just">
              <a:buNone/>
            </a:pPr>
            <a:endParaRPr lang="fr-FR" sz="2200" dirty="0"/>
          </a:p>
          <a:p>
            <a:pPr lvl="1" algn="just"/>
            <a:r>
              <a:rPr lang="fr-FR" dirty="0"/>
              <a:t>Format large</a:t>
            </a:r>
          </a:p>
          <a:p>
            <a:pPr lvl="1" algn="just"/>
            <a:r>
              <a:rPr lang="fr-FR" dirty="0"/>
              <a:t>Format semi-long</a:t>
            </a:r>
          </a:p>
          <a:p>
            <a:pPr lvl="1" algn="just"/>
            <a:r>
              <a:rPr lang="fr-FR" dirty="0"/>
              <a:t>Format long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9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Dernière séance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r>
              <a:rPr lang="fr-FR" dirty="0" smtClean="0"/>
              <a:t>Des méthodes</a:t>
            </a:r>
          </a:p>
          <a:p>
            <a:pPr lvl="1"/>
            <a:r>
              <a:rPr lang="fr-FR" dirty="0" smtClean="0"/>
              <a:t>Descriptives </a:t>
            </a:r>
          </a:p>
          <a:p>
            <a:pPr lvl="1"/>
            <a:r>
              <a:rPr lang="fr-FR" dirty="0" smtClean="0"/>
              <a:t>Régression logistique</a:t>
            </a:r>
          </a:p>
          <a:p>
            <a:pPr lvl="1"/>
            <a:r>
              <a:rPr lang="fr-FR" dirty="0" smtClean="0"/>
              <a:t>Classification des trajectoires</a:t>
            </a:r>
          </a:p>
          <a:p>
            <a:pPr lvl="1"/>
            <a:r>
              <a:rPr lang="fr-FR" dirty="0" smtClean="0"/>
              <a:t>Modèle de durée</a:t>
            </a:r>
          </a:p>
          <a:p>
            <a:r>
              <a:rPr lang="fr-FR" dirty="0" smtClean="0"/>
              <a:t>Des données</a:t>
            </a:r>
          </a:p>
          <a:p>
            <a:pPr lvl="1"/>
            <a:r>
              <a:rPr lang="fr-FR" dirty="0" smtClean="0"/>
              <a:t>Prospectives</a:t>
            </a:r>
          </a:p>
          <a:p>
            <a:pPr lvl="1"/>
            <a:r>
              <a:rPr lang="fr-FR" dirty="0" smtClean="0"/>
              <a:t>Rétrospectives</a:t>
            </a:r>
          </a:p>
          <a:p>
            <a:pPr lvl="2"/>
            <a:r>
              <a:rPr lang="fr-FR" dirty="0" smtClean="0"/>
              <a:t>Fiche AGEVEN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85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Stockage des données (2)</a:t>
            </a:r>
            <a:br>
              <a:rPr lang="fr-FR" b="1" dirty="0"/>
            </a:br>
            <a:r>
              <a:rPr lang="fr-FR" b="1" dirty="0"/>
              <a:t>Format large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1800" b="1" dirty="0"/>
              <a:t>Format des fichiers</a:t>
            </a:r>
            <a:endParaRPr lang="fr-FR" sz="1800" dirty="0"/>
          </a:p>
          <a:p>
            <a:pPr marL="0" indent="0">
              <a:buNone/>
            </a:pPr>
            <a:endParaRPr lang="fr-FR" sz="800" dirty="0"/>
          </a:p>
          <a:p>
            <a:pPr lvl="1"/>
            <a:r>
              <a:rPr lang="fr-FR" sz="1800" b="1" dirty="0"/>
              <a:t>Format individus « large » </a:t>
            </a:r>
            <a:r>
              <a:rPr lang="fr-FR" sz="1800" dirty="0"/>
              <a:t>: une ligne par individu</a:t>
            </a:r>
          </a:p>
          <a:p>
            <a:pPr marL="320040" lvl="1" indent="0">
              <a:buNone/>
            </a:pPr>
            <a:r>
              <a:rPr lang="fr-FR" sz="1800" dirty="0"/>
              <a:t>   Exemple d’un fichier unions, enquête en 1986</a:t>
            </a:r>
          </a:p>
          <a:p>
            <a:pPr marL="320040" lvl="1" indent="0">
              <a:buNone/>
            </a:pPr>
            <a:endParaRPr lang="fr-FR" sz="1800" dirty="0"/>
          </a:p>
          <a:p>
            <a:pPr marL="320040" lvl="1" indent="0">
              <a:buNone/>
            </a:pPr>
            <a:endParaRPr lang="fr-FR" sz="1800" dirty="0"/>
          </a:p>
          <a:p>
            <a:pPr marL="320040" lvl="1" indent="0">
              <a:buNone/>
            </a:pPr>
            <a:r>
              <a:rPr lang="fr-FR" sz="1800" dirty="0" smtClean="0"/>
              <a:t> </a:t>
            </a:r>
          </a:p>
          <a:p>
            <a:pPr marL="320040" lvl="1" indent="0">
              <a:buNone/>
            </a:pPr>
            <a:endParaRPr lang="fr-FR" sz="1800" dirty="0"/>
          </a:p>
          <a:p>
            <a:endParaRPr lang="fr-FR" sz="1800" dirty="0"/>
          </a:p>
          <a:p>
            <a:pPr lvl="1" algn="just"/>
            <a:endParaRPr lang="fr-FR" sz="1600" b="1" dirty="0"/>
          </a:p>
          <a:p>
            <a:pPr lvl="1" algn="just"/>
            <a:endParaRPr lang="fr-FR" sz="1600" b="1" dirty="0"/>
          </a:p>
          <a:p>
            <a:pPr lvl="1" algn="just"/>
            <a:r>
              <a:rPr lang="fr-FR" sz="1600" b="1" dirty="0"/>
              <a:t>Inconvénients</a:t>
            </a:r>
            <a:r>
              <a:rPr lang="fr-FR" sz="1600" dirty="0"/>
              <a:t>: </a:t>
            </a:r>
          </a:p>
          <a:p>
            <a:pPr marL="365760" lvl="1" indent="0" algn="just">
              <a:buNone/>
            </a:pPr>
            <a:r>
              <a:rPr lang="fr-FR" sz="1600" dirty="0"/>
              <a:t>	Peut générer beaucoup de vecteurs colonnes avec de </a:t>
            </a:r>
          </a:p>
          <a:p>
            <a:pPr marL="365760" lvl="1" indent="0" algn="just">
              <a:buNone/>
            </a:pPr>
            <a:r>
              <a:rPr lang="fr-FR" sz="1600" dirty="0"/>
              <a:t>	nombreuses valeurs manquantes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257550"/>
            <a:ext cx="6400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Stockage des données (3) : </a:t>
            </a:r>
            <a:br>
              <a:rPr lang="fr-FR" b="1" dirty="0"/>
            </a:br>
            <a:r>
              <a:rPr lang="fr-FR" b="1" dirty="0"/>
              <a:t>Format semi-long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200" b="1" dirty="0"/>
              <a:t>Format individus-évènement « semi-long » </a:t>
            </a:r>
            <a:r>
              <a:rPr lang="fr-FR" sz="2200" dirty="0"/>
              <a:t>: une ligne par individu-évènement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fr-FR" sz="22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sz="2200" dirty="0"/>
          </a:p>
          <a:p>
            <a:endParaRPr lang="fr-FR" dirty="0"/>
          </a:p>
          <a:p>
            <a:pPr marL="0" indent="0">
              <a:buNone/>
            </a:pPr>
            <a:endParaRPr lang="fr-FR" sz="1000" dirty="0"/>
          </a:p>
          <a:p>
            <a:pPr marL="274320" lvl="1" indent="0">
              <a:buNone/>
            </a:pPr>
            <a:endParaRPr lang="fr-FR" sz="2200" dirty="0"/>
          </a:p>
          <a:p>
            <a:pPr marL="274320" lvl="1" indent="0">
              <a:buNone/>
            </a:pPr>
            <a:endParaRPr lang="fr-FR" sz="2200" dirty="0"/>
          </a:p>
          <a:p>
            <a:pPr marL="274320" lvl="1" indent="0">
              <a:buNone/>
            </a:pPr>
            <a:endParaRPr lang="fr-FR" sz="2200" dirty="0"/>
          </a:p>
          <a:p>
            <a:pPr marL="274320" lvl="1" indent="0">
              <a:buNone/>
            </a:pPr>
            <a:r>
              <a:rPr lang="fr-FR" b="1" u="sng" dirty="0"/>
              <a:t>Remarque : </a:t>
            </a:r>
          </a:p>
          <a:p>
            <a:pPr marL="274320" lvl="1" indent="0">
              <a:buNone/>
            </a:pPr>
            <a:r>
              <a:rPr lang="fr-FR" sz="2200" dirty="0"/>
              <a:t>Ce format est souvent celui qui est privilégié dans les mises à disposition de données biographiques.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81" y="2716666"/>
            <a:ext cx="6467475" cy="20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Stockage des données (4) : </a:t>
            </a:r>
            <a:br>
              <a:rPr lang="fr-FR" b="1" dirty="0"/>
            </a:br>
            <a:r>
              <a:rPr lang="fr-FR" b="1" dirty="0"/>
              <a:t>Format long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4865914" cy="35814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200" b="1" dirty="0"/>
              <a:t>Format individus-période « long » </a:t>
            </a:r>
            <a:r>
              <a:rPr lang="fr-FR" sz="2200" dirty="0"/>
              <a:t>: une ligne par individu- </a:t>
            </a:r>
            <a:r>
              <a:rPr lang="fr-FR" sz="2200" dirty="0" smtClean="0"/>
              <a:t>période</a:t>
            </a:r>
            <a:endParaRPr lang="fr-FR" dirty="0"/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2200" dirty="0"/>
              <a:t>Format notamment pour les analyses en temps discret.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59" y="1985282"/>
            <a:ext cx="5583441" cy="37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Format semi-long (5.1)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328" y="1428750"/>
            <a:ext cx="10205357" cy="3581400"/>
          </a:xfrm>
        </p:spPr>
        <p:txBody>
          <a:bodyPr/>
          <a:lstStyle/>
          <a:p>
            <a:r>
              <a:rPr lang="fr-FR" b="1" dirty="0"/>
              <a:t>Enquête « Biographies et entourage »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b="1" i="1" dirty="0"/>
              <a:t>Base « caractéristiques individuelles »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85" y="2292251"/>
            <a:ext cx="9095015" cy="4514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6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format semi-long (5.2)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1357" y="1567543"/>
            <a:ext cx="9601200" cy="3581400"/>
          </a:xfrm>
        </p:spPr>
        <p:txBody>
          <a:bodyPr/>
          <a:lstStyle/>
          <a:p>
            <a:r>
              <a:rPr lang="fr-FR" b="1" i="1" dirty="0"/>
              <a:t>Base biographique « logements »</a:t>
            </a:r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33" y="2171700"/>
            <a:ext cx="10433176" cy="4163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7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format semi-long (5.3)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6428" y="1428750"/>
            <a:ext cx="9601200" cy="3581400"/>
          </a:xfrm>
        </p:spPr>
        <p:txBody>
          <a:bodyPr/>
          <a:lstStyle/>
          <a:p>
            <a:r>
              <a:rPr lang="fr-FR" b="1" dirty="0"/>
              <a:t>Enquête « MAFE </a:t>
            </a:r>
            <a:r>
              <a:rPr lang="fr-FR" b="1" dirty="0" smtClean="0"/>
              <a:t>» : </a:t>
            </a:r>
            <a:r>
              <a:rPr lang="fr-FR" b="1" i="1" dirty="0" smtClean="0"/>
              <a:t>Base </a:t>
            </a:r>
            <a:r>
              <a:rPr lang="fr-FR" b="1" i="1" dirty="0"/>
              <a:t>« caractéristique individuelles »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49" y="1812471"/>
            <a:ext cx="7191738" cy="5045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771" y="114300"/>
            <a:ext cx="9601200" cy="1485900"/>
          </a:xfrm>
        </p:spPr>
        <p:txBody>
          <a:bodyPr/>
          <a:lstStyle/>
          <a:p>
            <a:r>
              <a:rPr lang="fr-FR" dirty="0"/>
              <a:t>Exemple format semi-long (5.4)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1" y="779689"/>
            <a:ext cx="11593286" cy="1641021"/>
          </a:xfrm>
        </p:spPr>
        <p:txBody>
          <a:bodyPr>
            <a:normAutofit fontScale="92500"/>
          </a:bodyPr>
          <a:lstStyle/>
          <a:p>
            <a:r>
              <a:rPr lang="fr-FR" sz="3200" b="1" i="1" dirty="0"/>
              <a:t>Base biographique « logements </a:t>
            </a:r>
            <a:r>
              <a:rPr lang="fr-FR" sz="3200" b="1" i="1" dirty="0" smtClean="0"/>
              <a:t>»</a:t>
            </a:r>
            <a:endParaRPr lang="fr-FR" sz="3200" b="1" i="1" dirty="0"/>
          </a:p>
          <a:p>
            <a:pPr marL="0" indent="0">
              <a:buNone/>
            </a:pPr>
            <a:r>
              <a:rPr lang="fr-FR" sz="2400" b="1" dirty="0" smtClean="0"/>
              <a:t>Remarque</a:t>
            </a:r>
            <a:r>
              <a:rPr lang="fr-FR" sz="2400" dirty="0"/>
              <a:t>: </a:t>
            </a:r>
          </a:p>
          <a:p>
            <a:r>
              <a:rPr lang="fr-FR" dirty="0"/>
              <a:t>Certaines informations de la base caractéristiques individuelles ont été </a:t>
            </a:r>
            <a:r>
              <a:rPr lang="fr-FR" dirty="0" smtClean="0"/>
              <a:t> ajoutées </a:t>
            </a:r>
            <a:r>
              <a:rPr lang="fr-FR" dirty="0"/>
              <a:t>à la base biographique.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94" y="2265589"/>
            <a:ext cx="8854447" cy="455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2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1485900"/>
          </a:xfrm>
        </p:spPr>
        <p:txBody>
          <a:bodyPr/>
          <a:lstStyle/>
          <a:p>
            <a:r>
              <a:rPr lang="fr-FR" b="1" dirty="0"/>
              <a:t>Format de fichier semi-long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57250"/>
            <a:ext cx="9601200" cy="3581400"/>
          </a:xfrm>
        </p:spPr>
        <p:txBody>
          <a:bodyPr/>
          <a:lstStyle/>
          <a:p>
            <a:pPr algn="just"/>
            <a:r>
              <a:rPr lang="fr-FR" dirty="0"/>
              <a:t>Le format de la base d’entrée peut-être en format dit «individus-évènement» en particulier lorsque l’évènement n’est pas intrinsèquement unique, ce qui est souvent le cas dans les sciences sociales. On peut appelé ce format « semi-long ».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Dans ce cadre, chaque évènement aura un numéro de séquence.</a:t>
            </a:r>
          </a:p>
          <a:p>
            <a:pPr algn="just"/>
            <a:r>
              <a:rPr lang="fr-FR" dirty="0"/>
              <a:t>Si on analyse un évènement selon un rang d’</a:t>
            </a:r>
            <a:r>
              <a:rPr lang="fr-FR" dirty="0" err="1"/>
              <a:t>occurence</a:t>
            </a:r>
            <a:r>
              <a:rPr lang="fr-FR" dirty="0"/>
              <a:t> (première union, premier enfant…) il faudra sélectionner cet évènement au préalable.</a:t>
            </a:r>
          </a:p>
          <a:p>
            <a:pPr algn="just"/>
            <a:r>
              <a:rPr lang="fr-FR" dirty="0"/>
              <a:t>Généralement, la durée doit-être calculée, la base présente un point d’entrée et un point de sortie de la séquence.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84" y="4090988"/>
            <a:ext cx="6547445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95942"/>
            <a:ext cx="9601200" cy="1485900"/>
          </a:xfrm>
        </p:spPr>
        <p:txBody>
          <a:bodyPr/>
          <a:lstStyle/>
          <a:p>
            <a:r>
              <a:rPr lang="fr-FR" b="1" dirty="0"/>
              <a:t>Transformation  format « large » </a:t>
            </a:r>
            <a:br>
              <a:rPr lang="fr-FR" b="1" dirty="0"/>
            </a:br>
            <a:r>
              <a:rPr lang="fr-FR" b="1" dirty="0"/>
              <a:t>vers un format « long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106384"/>
            <a:ext cx="10368643" cy="4474030"/>
          </a:xfrm>
        </p:spPr>
        <p:txBody>
          <a:bodyPr/>
          <a:lstStyle/>
          <a:p>
            <a:pPr lvl="1" algn="just"/>
            <a:r>
              <a:rPr lang="fr-FR" sz="2800" dirty="0"/>
              <a:t>Pour créer une base en format LONG :</a:t>
            </a:r>
          </a:p>
          <a:p>
            <a:pPr lvl="2" algn="just"/>
            <a:endParaRPr lang="fr-FR" sz="2400" dirty="0"/>
          </a:p>
          <a:p>
            <a:pPr lvl="2" algn="just"/>
            <a:r>
              <a:rPr lang="fr-FR" sz="2400" dirty="0"/>
              <a:t>Etape DATA nécessaire pour changer de niveau d’observation</a:t>
            </a:r>
          </a:p>
          <a:p>
            <a:pPr lvl="2" algn="just"/>
            <a:endParaRPr lang="fr-FR" sz="2400" dirty="0"/>
          </a:p>
          <a:p>
            <a:pPr lvl="2" algn="just"/>
            <a:r>
              <a:rPr lang="fr-FR" sz="2400" dirty="0"/>
              <a:t>Nécessité de créer des variables du moment</a:t>
            </a:r>
          </a:p>
          <a:p>
            <a:pPr lvl="2" algn="just"/>
            <a:endParaRPr lang="fr-FR" sz="2400" dirty="0"/>
          </a:p>
          <a:p>
            <a:pPr lvl="2" algn="just"/>
            <a:r>
              <a:rPr lang="fr-FR" sz="2400" dirty="0"/>
              <a:t>Nécessité de créer un identifiant à 2 composantes : </a:t>
            </a:r>
          </a:p>
          <a:p>
            <a:pPr lvl="3" algn="just"/>
            <a:r>
              <a:rPr lang="fr-FR" sz="2000" dirty="0"/>
              <a:t>Identifiant individuel</a:t>
            </a:r>
          </a:p>
          <a:p>
            <a:pPr lvl="3" algn="just"/>
            <a:r>
              <a:rPr lang="fr-FR" sz="2000" dirty="0"/>
              <a:t>Identifiant temporel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58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8314" y="212271"/>
            <a:ext cx="9601200" cy="1485900"/>
          </a:xfrm>
        </p:spPr>
        <p:txBody>
          <a:bodyPr/>
          <a:lstStyle/>
          <a:p>
            <a:r>
              <a:rPr lang="fr-FR" b="1" dirty="0"/>
              <a:t>Passage d’un format large à un format long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77" y="1483658"/>
            <a:ext cx="8480652" cy="54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Sensible </a:t>
            </a:r>
            <a:r>
              <a:rPr lang="fr-FR" dirty="0"/>
              <a:t>à la </a:t>
            </a:r>
            <a:r>
              <a:rPr lang="fr-FR" dirty="0" smtClean="0"/>
              <a:t>casse des </a:t>
            </a:r>
            <a:r>
              <a:rPr lang="fr-FR" dirty="0"/>
              <a:t>caractères</a:t>
            </a:r>
          </a:p>
          <a:p>
            <a:r>
              <a:rPr lang="fr-FR" dirty="0" smtClean="0"/>
              <a:t>Opérateur d'affectation &lt;- ou =</a:t>
            </a:r>
            <a:endParaRPr lang="fr-FR" dirty="0"/>
          </a:p>
          <a:p>
            <a:r>
              <a:rPr lang="fr-FR" dirty="0" smtClean="0"/>
              <a:t>Opérateur commentaire #</a:t>
            </a:r>
            <a:endParaRPr lang="fr-FR" dirty="0"/>
          </a:p>
          <a:p>
            <a:r>
              <a:rPr lang="fr-FR" dirty="0" smtClean="0"/>
              <a:t>Contenu d'un </a:t>
            </a:r>
            <a:r>
              <a:rPr lang="fr-FR" dirty="0"/>
              <a:t>objet </a:t>
            </a:r>
            <a:r>
              <a:rPr lang="fr-FR" dirty="0" smtClean="0"/>
              <a:t>édité en tapant son </a:t>
            </a:r>
            <a:r>
              <a:rPr lang="fr-FR" dirty="0"/>
              <a:t>nom</a:t>
            </a:r>
          </a:p>
          <a:p>
            <a:r>
              <a:rPr lang="fr-FR" dirty="0" smtClean="0"/>
              <a:t>Une valeur manquante est représentée par </a:t>
            </a:r>
            <a:r>
              <a:rPr lang="fr-FR" b="1" dirty="0"/>
              <a:t>NA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03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0343" y="114300"/>
            <a:ext cx="9601200" cy="1485900"/>
          </a:xfrm>
        </p:spPr>
        <p:txBody>
          <a:bodyPr/>
          <a:lstStyle/>
          <a:p>
            <a:r>
              <a:rPr lang="fr-FR" b="1" dirty="0"/>
              <a:t>Passage d’un format « semi-long » </a:t>
            </a:r>
            <a:br>
              <a:rPr lang="fr-FR" b="1" dirty="0"/>
            </a:br>
            <a:r>
              <a:rPr lang="fr-FR" b="1" dirty="0"/>
              <a:t>à un format « long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343" y="1404257"/>
            <a:ext cx="9601200" cy="3581400"/>
          </a:xfrm>
        </p:spPr>
        <p:txBody>
          <a:bodyPr/>
          <a:lstStyle/>
          <a:p>
            <a:r>
              <a:rPr lang="fr-FR" b="1" dirty="0"/>
              <a:t>Les trajectoires sont en général continues, ce qui implique par exemple que </a:t>
            </a:r>
            <a:r>
              <a:rPr lang="fr-FR" dirty="0"/>
              <a:t>le point de départ dans l’occupation d’un logement correspond au point de départ dans la localisation de la trajectoire précédente.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425472"/>
            <a:ext cx="10663377" cy="43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La question des évènements simultanés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5414" y="1428750"/>
            <a:ext cx="9601200" cy="3581400"/>
          </a:xfrm>
        </p:spPr>
        <p:txBody>
          <a:bodyPr>
            <a:normAutofit/>
          </a:bodyPr>
          <a:lstStyle/>
          <a:p>
            <a:r>
              <a:rPr lang="fr-FR" sz="2400" dirty="0"/>
              <a:t>Ce peut être par exemple le cas de durées en couple, dans le cas d’unions polygames. Un homme, à un instant t, peut avoir plusieurs unions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Il va falloir « élargir » la base. Le critère du changement de format est donné par le numéro de la séquence.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4" y="3371850"/>
            <a:ext cx="5981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1845031"/>
            <a:ext cx="9222455" cy="453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Un </a:t>
            </a:r>
            <a:r>
              <a:rPr lang="fr-FR" b="1" dirty="0"/>
              <a:t>vecteur</a:t>
            </a:r>
            <a:r>
              <a:rPr lang="fr-FR" dirty="0"/>
              <a:t>, est un ensemble de données de même mode.</a:t>
            </a:r>
          </a:p>
          <a:p>
            <a:r>
              <a:rPr lang="fr-FR" dirty="0" smtClean="0"/>
              <a:t>Un </a:t>
            </a:r>
            <a:r>
              <a:rPr lang="fr-FR" b="1" dirty="0" smtClean="0"/>
              <a:t>facteur </a:t>
            </a:r>
            <a:r>
              <a:rPr lang="fr-FR" dirty="0" smtClean="0"/>
              <a:t>est </a:t>
            </a:r>
            <a:r>
              <a:rPr lang="fr-FR" dirty="0"/>
              <a:t>la représentation d'une variable catégorielle.</a:t>
            </a:r>
          </a:p>
          <a:p>
            <a:r>
              <a:rPr lang="fr-FR" dirty="0" smtClean="0"/>
              <a:t>Une </a:t>
            </a:r>
            <a:r>
              <a:rPr lang="fr-FR" b="1" dirty="0" smtClean="0"/>
              <a:t>matrice </a:t>
            </a:r>
            <a:r>
              <a:rPr lang="fr-FR" dirty="0" smtClean="0"/>
              <a:t>est </a:t>
            </a:r>
            <a:r>
              <a:rPr lang="fr-FR" dirty="0"/>
              <a:t>un tableau à 2 dimensions, tous les éléments étant de même mode</a:t>
            </a:r>
          </a:p>
          <a:p>
            <a:r>
              <a:rPr lang="fr-FR" dirty="0" smtClean="0"/>
              <a:t>Un </a:t>
            </a:r>
            <a:r>
              <a:rPr lang="fr-FR" b="1" dirty="0" err="1" smtClean="0"/>
              <a:t>array</a:t>
            </a:r>
            <a:r>
              <a:rPr lang="fr-FR" b="1" dirty="0" smtClean="0"/>
              <a:t> </a:t>
            </a:r>
            <a:r>
              <a:rPr lang="fr-FR" dirty="0" smtClean="0"/>
              <a:t>est </a:t>
            </a:r>
            <a:r>
              <a:rPr lang="fr-FR" dirty="0"/>
              <a:t>une généralisation d'une matrice à des tableaux de dimension supérieure à 2</a:t>
            </a:r>
          </a:p>
          <a:p>
            <a:r>
              <a:rPr lang="fr-FR" dirty="0" smtClean="0"/>
              <a:t>Un </a:t>
            </a:r>
            <a:r>
              <a:rPr lang="fr-FR" b="1" dirty="0"/>
              <a:t>data </a:t>
            </a:r>
            <a:r>
              <a:rPr lang="fr-FR" b="1" dirty="0" smtClean="0"/>
              <a:t>frame </a:t>
            </a:r>
            <a:r>
              <a:rPr lang="fr-FR" dirty="0" smtClean="0"/>
              <a:t>est </a:t>
            </a:r>
            <a:r>
              <a:rPr lang="fr-FR" dirty="0"/>
              <a:t>un ensemble de vecteurs ou facteurs, de même longueur, mais de modes différents.</a:t>
            </a:r>
          </a:p>
          <a:p>
            <a:r>
              <a:rPr lang="fr-FR" dirty="0" smtClean="0"/>
              <a:t>Une </a:t>
            </a:r>
            <a:r>
              <a:rPr lang="fr-FR" b="1" dirty="0" smtClean="0"/>
              <a:t>liste </a:t>
            </a:r>
            <a:r>
              <a:rPr lang="fr-FR" dirty="0" smtClean="0"/>
              <a:t>est </a:t>
            </a:r>
            <a:r>
              <a:rPr lang="fr-FR" dirty="0"/>
              <a:t>un ensemble pouvant contenir n'importe quel type d'objet, y compris des objets de type liste.</a:t>
            </a:r>
          </a:p>
          <a:p>
            <a:r>
              <a:rPr lang="fr-FR" dirty="0" smtClean="0"/>
              <a:t>Un </a:t>
            </a:r>
            <a:r>
              <a:rPr lang="fr-FR" b="1" dirty="0" err="1" smtClean="0"/>
              <a:t>ts</a:t>
            </a:r>
            <a:r>
              <a:rPr lang="fr-FR" b="1" dirty="0" smtClean="0"/>
              <a:t> </a:t>
            </a:r>
            <a:r>
              <a:rPr lang="fr-FR" dirty="0" smtClean="0"/>
              <a:t>est </a:t>
            </a:r>
            <a:r>
              <a:rPr lang="fr-FR" dirty="0"/>
              <a:t>un ensemble de séries temporelles.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2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: Les modes d'objets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Logique: </a:t>
            </a:r>
            <a:r>
              <a:rPr lang="fr-FR" dirty="0" err="1" smtClean="0"/>
              <a:t>logical</a:t>
            </a:r>
            <a:r>
              <a:rPr lang="fr-FR" dirty="0" smtClean="0"/>
              <a:t> : TRUE or FALSE</a:t>
            </a:r>
            <a:endParaRPr lang="fr-FR" dirty="0"/>
          </a:p>
          <a:p>
            <a:r>
              <a:rPr lang="fr-FR" dirty="0" smtClean="0"/>
              <a:t>Numérique</a:t>
            </a:r>
            <a:r>
              <a:rPr lang="fr-FR" dirty="0"/>
              <a:t>: </a:t>
            </a:r>
            <a:r>
              <a:rPr lang="fr-FR" dirty="0" err="1"/>
              <a:t>numeric</a:t>
            </a:r>
            <a:r>
              <a:rPr lang="fr-FR" dirty="0"/>
              <a:t>, </a:t>
            </a:r>
            <a:r>
              <a:rPr lang="fr-FR" dirty="0" err="1" smtClean="0"/>
              <a:t>integer</a:t>
            </a:r>
            <a:endParaRPr lang="fr-FR" dirty="0"/>
          </a:p>
          <a:p>
            <a:r>
              <a:rPr lang="fr-FR" dirty="0" smtClean="0"/>
              <a:t>Facteur</a:t>
            </a:r>
            <a:r>
              <a:rPr lang="fr-FR" dirty="0"/>
              <a:t>: </a:t>
            </a:r>
            <a:r>
              <a:rPr lang="fr-FR" dirty="0" smtClean="0"/>
              <a:t>factor </a:t>
            </a:r>
          </a:p>
          <a:p>
            <a:r>
              <a:rPr lang="fr-FR" dirty="0" smtClean="0"/>
              <a:t>Caractère</a:t>
            </a:r>
            <a:r>
              <a:rPr lang="fr-FR" dirty="0"/>
              <a:t>: </a:t>
            </a:r>
            <a:r>
              <a:rPr lang="fr-FR" dirty="0" err="1"/>
              <a:t>character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8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d’opérations sur </a:t>
            </a:r>
            <a:r>
              <a:rPr lang="fr-FR" dirty="0"/>
              <a:t>les 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Opérateurs arithmétiques</a:t>
            </a:r>
            <a:r>
              <a:rPr lang="fr-FR" dirty="0"/>
              <a:t>: +,-,*,/</a:t>
            </a:r>
          </a:p>
          <a:p>
            <a:r>
              <a:rPr lang="fr-FR" dirty="0" smtClean="0"/>
              <a:t>Opérateurs mathématiques</a:t>
            </a:r>
            <a:r>
              <a:rPr lang="fr-FR" dirty="0"/>
              <a:t>: </a:t>
            </a:r>
            <a:r>
              <a:rPr lang="fr-FR" dirty="0" err="1"/>
              <a:t>sqrt</a:t>
            </a:r>
            <a:r>
              <a:rPr lang="fr-FR" dirty="0"/>
              <a:t>, log</a:t>
            </a:r>
          </a:p>
          <a:p>
            <a:r>
              <a:rPr lang="fr-FR" dirty="0" smtClean="0"/>
              <a:t>Opérateurs logiques</a:t>
            </a:r>
            <a:r>
              <a:rPr lang="fr-FR" dirty="0"/>
              <a:t>: TRUE, </a:t>
            </a:r>
            <a:r>
              <a:rPr lang="fr-FR" dirty="0" smtClean="0"/>
              <a:t>FALSE, &amp; pour « et », | pour « ou »</a:t>
            </a:r>
            <a:endParaRPr lang="fr-FR" dirty="0"/>
          </a:p>
          <a:p>
            <a:r>
              <a:rPr lang="fr-FR" dirty="0" smtClean="0"/>
              <a:t>Opérateurs statistiques</a:t>
            </a:r>
            <a:r>
              <a:rPr lang="fr-FR" dirty="0"/>
              <a:t>: </a:t>
            </a:r>
            <a:r>
              <a:rPr lang="fr-FR" dirty="0" err="1"/>
              <a:t>mean</a:t>
            </a:r>
            <a:r>
              <a:rPr lang="fr-FR" dirty="0"/>
              <a:t>, 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smtClean="0"/>
              <a:t>var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44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data frames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Caractéristiques:</a:t>
            </a:r>
          </a:p>
          <a:p>
            <a:r>
              <a:rPr lang="fr-FR" dirty="0" smtClean="0"/>
              <a:t>Colonnes toutes de même longueur</a:t>
            </a:r>
            <a:endParaRPr lang="fr-FR" dirty="0"/>
          </a:p>
          <a:p>
            <a:r>
              <a:rPr lang="fr-FR" dirty="0" smtClean="0"/>
              <a:t>Classe particulière de </a:t>
            </a:r>
            <a:r>
              <a:rPr lang="fr-FR" dirty="0"/>
              <a:t>liste</a:t>
            </a:r>
          </a:p>
          <a:p>
            <a:r>
              <a:rPr lang="fr-FR" dirty="0" smtClean="0"/>
              <a:t>Stockage idéal pour </a:t>
            </a:r>
            <a:r>
              <a:rPr lang="fr-FR" dirty="0"/>
              <a:t>tableau individus*variables </a:t>
            </a:r>
          </a:p>
          <a:p>
            <a:r>
              <a:rPr lang="fr-FR" dirty="0" smtClean="0"/>
              <a:t>Analogue </a:t>
            </a:r>
            <a:r>
              <a:rPr lang="fr-FR" dirty="0"/>
              <a:t>à </a:t>
            </a:r>
            <a:r>
              <a:rPr lang="fr-FR" dirty="0" smtClean="0"/>
              <a:t>une table </a:t>
            </a:r>
            <a:r>
              <a:rPr lang="fr-FR" dirty="0"/>
              <a:t>SAS</a:t>
            </a:r>
          </a:p>
          <a:p>
            <a:r>
              <a:rPr lang="fr-FR" dirty="0" smtClean="0"/>
              <a:t>Identification </a:t>
            </a:r>
            <a:r>
              <a:rPr lang="fr-FR" dirty="0"/>
              <a:t>des </a:t>
            </a:r>
            <a:r>
              <a:rPr lang="fr-FR" dirty="0" smtClean="0"/>
              <a:t>lignes et </a:t>
            </a:r>
            <a:r>
              <a:rPr lang="fr-FR" dirty="0"/>
              <a:t>colonnes</a:t>
            </a:r>
          </a:p>
          <a:p>
            <a:r>
              <a:rPr lang="fr-FR" dirty="0" smtClean="0"/>
              <a:t>Fonctions </a:t>
            </a:r>
            <a:r>
              <a:rPr lang="fr-FR" dirty="0" err="1" smtClean="0"/>
              <a:t>nrow</a:t>
            </a:r>
            <a:r>
              <a:rPr lang="fr-FR" dirty="0" smtClean="0"/>
              <a:t> et </a:t>
            </a:r>
            <a:r>
              <a:rPr lang="fr-FR" dirty="0" err="1"/>
              <a:t>ncol</a:t>
            </a:r>
            <a:r>
              <a:rPr lang="fr-FR" dirty="0"/>
              <a:t>, </a:t>
            </a:r>
            <a:r>
              <a:rPr lang="fr-FR" dirty="0" err="1" smtClean="0"/>
              <a:t>rownames</a:t>
            </a:r>
            <a:r>
              <a:rPr lang="fr-FR" dirty="0" smtClean="0"/>
              <a:t> et </a:t>
            </a:r>
            <a:r>
              <a:rPr lang="fr-FR" dirty="0" err="1" smtClean="0"/>
              <a:t>col.names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7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d'un data frame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Accès aux colonnes: </a:t>
            </a:r>
            <a:r>
              <a:rPr lang="fr-FR" i="1" dirty="0" err="1" smtClean="0"/>
              <a:t>data_frame</a:t>
            </a:r>
            <a:r>
              <a:rPr lang="fr-FR" b="1" dirty="0" err="1" smtClean="0"/>
              <a:t>$</a:t>
            </a:r>
            <a:r>
              <a:rPr lang="fr-FR" i="1" dirty="0" err="1" smtClean="0"/>
              <a:t>nom_colonne</a:t>
            </a:r>
            <a:endParaRPr lang="fr-FR" dirty="0"/>
          </a:p>
          <a:p>
            <a:r>
              <a:rPr lang="fr-FR" dirty="0" smtClean="0"/>
              <a:t>Sélection de lignes: </a:t>
            </a:r>
            <a:r>
              <a:rPr lang="fr-FR" i="1" dirty="0" err="1" smtClean="0"/>
              <a:t>data_frame</a:t>
            </a:r>
            <a:r>
              <a:rPr lang="fr-FR" dirty="0" smtClean="0"/>
              <a:t>[</a:t>
            </a:r>
            <a:r>
              <a:rPr lang="fr-FR" i="1" dirty="0" err="1" smtClean="0"/>
              <a:t>nomcolonne</a:t>
            </a:r>
            <a:r>
              <a:rPr lang="fr-FR" dirty="0"/>
              <a:t>==</a:t>
            </a:r>
            <a:r>
              <a:rPr lang="fr-FR" i="1" dirty="0"/>
              <a:t>condition</a:t>
            </a:r>
            <a:r>
              <a:rPr lang="fr-FR" dirty="0"/>
              <a:t>]</a:t>
            </a:r>
          </a:p>
          <a:p>
            <a:r>
              <a:rPr lang="fr-FR" dirty="0" smtClean="0"/>
              <a:t>Sélection d’observations: </a:t>
            </a:r>
            <a:r>
              <a:rPr lang="fr-FR" dirty="0" err="1" smtClean="0"/>
              <a:t>subset</a:t>
            </a:r>
            <a:r>
              <a:rPr lang="fr-FR" i="1" dirty="0" smtClean="0"/>
              <a:t>(</a:t>
            </a:r>
            <a:r>
              <a:rPr lang="fr-FR" i="1" dirty="0" err="1" smtClean="0"/>
              <a:t>data_frame,condition,select</a:t>
            </a:r>
            <a:r>
              <a:rPr lang="fr-FR" i="1" dirty="0"/>
              <a:t>=(colonnes))</a:t>
            </a:r>
            <a:endParaRPr lang="fr-FR" dirty="0"/>
          </a:p>
          <a:p>
            <a:r>
              <a:rPr lang="fr-FR" dirty="0" smtClean="0"/>
              <a:t>Simplifié par </a:t>
            </a:r>
            <a:r>
              <a:rPr lang="fr-FR" dirty="0" err="1" smtClean="0"/>
              <a:t>dplyr</a:t>
            </a:r>
            <a:r>
              <a:rPr lang="fr-FR" dirty="0" smtClean="0"/>
              <a:t> du </a:t>
            </a:r>
            <a:r>
              <a:rPr lang="fr-FR" dirty="0" err="1" smtClean="0"/>
              <a:t>tidyverse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31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 </a:t>
            </a:r>
            <a:r>
              <a:rPr lang="fr-FR" dirty="0" err="1" smtClean="0"/>
              <a:t>tidyverse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/>
              <a:t>Composantes</a:t>
            </a:r>
          </a:p>
          <a:p>
            <a:pPr lvl="1"/>
            <a:r>
              <a:rPr lang="fr-FR" dirty="0" smtClean="0"/>
              <a:t>ggplot2</a:t>
            </a:r>
            <a:r>
              <a:rPr lang="fr-FR" dirty="0"/>
              <a:t>() : Traitements graphiques</a:t>
            </a:r>
          </a:p>
          <a:p>
            <a:pPr lvl="1"/>
            <a:r>
              <a:rPr lang="fr-FR" dirty="0" err="1" smtClean="0"/>
              <a:t>tidyr</a:t>
            </a:r>
            <a:r>
              <a:rPr lang="fr-FR" dirty="0"/>
              <a:t>() : Mise en forme de données</a:t>
            </a:r>
          </a:p>
          <a:p>
            <a:pPr lvl="1"/>
            <a:r>
              <a:rPr lang="fr-FR" dirty="0" err="1" smtClean="0"/>
              <a:t>dplyr</a:t>
            </a:r>
            <a:r>
              <a:rPr lang="fr-FR" dirty="0"/>
              <a:t>() : Gestion de données</a:t>
            </a:r>
          </a:p>
          <a:p>
            <a:pPr lvl="1"/>
            <a:r>
              <a:rPr lang="fr-FR" dirty="0" err="1" smtClean="0"/>
              <a:t>readr</a:t>
            </a:r>
            <a:r>
              <a:rPr lang="fr-FR" dirty="0"/>
              <a:t>() : Importation de données ASCII</a:t>
            </a:r>
          </a:p>
          <a:p>
            <a:pPr lvl="1"/>
            <a:r>
              <a:rPr lang="fr-FR" dirty="0" err="1" smtClean="0"/>
              <a:t>stringr</a:t>
            </a:r>
            <a:r>
              <a:rPr lang="fr-FR" dirty="0"/>
              <a:t>() : Traitement chaînes de caractères</a:t>
            </a:r>
          </a:p>
          <a:p>
            <a:pPr lvl="1"/>
            <a:r>
              <a:rPr lang="fr-FR" dirty="0" err="1" smtClean="0"/>
              <a:t>forcats</a:t>
            </a:r>
            <a:r>
              <a:rPr lang="fr-FR" dirty="0"/>
              <a:t>() : Gestion des facteurs</a:t>
            </a:r>
          </a:p>
          <a:p>
            <a:pPr lvl="1"/>
            <a:r>
              <a:rPr lang="fr-FR" dirty="0" err="1" smtClean="0"/>
              <a:t>readxl</a:t>
            </a:r>
            <a:r>
              <a:rPr lang="fr-FR" dirty="0" smtClean="0"/>
              <a:t>() </a:t>
            </a:r>
            <a:r>
              <a:rPr lang="fr-FR" dirty="0"/>
              <a:t>: Importation de données Excel</a:t>
            </a:r>
          </a:p>
          <a:p>
            <a:pPr lvl="1"/>
            <a:r>
              <a:rPr lang="fr-FR" dirty="0" err="1" smtClean="0"/>
              <a:t>purrr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tibble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lubridate</a:t>
            </a:r>
            <a:r>
              <a:rPr lang="fr-FR" dirty="0"/>
              <a:t>()* : Traitement des dates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6440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48</TotalTime>
  <Words>1333</Words>
  <Application>Microsoft Office PowerPoint</Application>
  <PresentationFormat>Grand écran</PresentationFormat>
  <Paragraphs>201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Franklin Gothic Book</vt:lpstr>
      <vt:lpstr>Crop</vt:lpstr>
      <vt:lpstr>Analyse des données longitudinales</vt:lpstr>
      <vt:lpstr>Dernière séance</vt:lpstr>
      <vt:lpstr>Rappel de R</vt:lpstr>
      <vt:lpstr>Les types d’objets</vt:lpstr>
      <vt:lpstr>R : Les modes d'objets</vt:lpstr>
      <vt:lpstr>Exemples d’opérations sur les  vecteurs</vt:lpstr>
      <vt:lpstr>Les data frames</vt:lpstr>
      <vt:lpstr>Utilisation d'un data frame</vt:lpstr>
      <vt:lpstr>Package tidyverse</vt:lpstr>
      <vt:lpstr>Dplyr : Fonctions de base : 5 verbes</vt:lpstr>
      <vt:lpstr>Fonction de base : select()</vt:lpstr>
      <vt:lpstr>Fonction de base : filter()</vt:lpstr>
      <vt:lpstr>Fonction de base : arrange()</vt:lpstr>
      <vt:lpstr>Fonction de base : summarise()</vt:lpstr>
      <vt:lpstr>Fonction de base : group_by</vt:lpstr>
      <vt:lpstr>Fonction de base : mutate()</vt:lpstr>
      <vt:lpstr>Différents types de jointures</vt:lpstr>
      <vt:lpstr>Stockage des données</vt:lpstr>
      <vt:lpstr>Stockage des données (1)</vt:lpstr>
      <vt:lpstr>Stockage des données (2) Format large</vt:lpstr>
      <vt:lpstr>Stockage des données (3) :  Format semi-long</vt:lpstr>
      <vt:lpstr>Stockage des données (4) :  Format long</vt:lpstr>
      <vt:lpstr>Exemple Format semi-long (5.1)</vt:lpstr>
      <vt:lpstr>Exemple format semi-long (5.2)</vt:lpstr>
      <vt:lpstr>Exemple format semi-long (5.3)</vt:lpstr>
      <vt:lpstr>Exemple format semi-long (5.4)</vt:lpstr>
      <vt:lpstr>Format de fichier semi-long</vt:lpstr>
      <vt:lpstr>Transformation  format « large »  vers un format « long »</vt:lpstr>
      <vt:lpstr>Passage d’un format large à un format long</vt:lpstr>
      <vt:lpstr>Passage d’un format « semi-long »  à un format « long »</vt:lpstr>
      <vt:lpstr>La question des évènements simultanés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longitudinales</dc:title>
  <dc:creator>admined</dc:creator>
  <cp:lastModifiedBy>admined</cp:lastModifiedBy>
  <cp:revision>6</cp:revision>
  <dcterms:created xsi:type="dcterms:W3CDTF">2021-10-06T16:17:44Z</dcterms:created>
  <dcterms:modified xsi:type="dcterms:W3CDTF">2021-10-07T07:06:18Z</dcterms:modified>
</cp:coreProperties>
</file>