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378" r:id="rId6"/>
    <p:sldId id="272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8" r:id="rId15"/>
    <p:sldId id="387" r:id="rId16"/>
    <p:sldId id="261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0" y="114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32" r:id="rId6"/>
    <p:sldLayoutId id="2147483751" r:id="rId7"/>
    <p:sldLayoutId id="2147483738" r:id="rId8"/>
    <p:sldLayoutId id="2147483741" r:id="rId9"/>
    <p:sldLayoutId id="2147483742" r:id="rId10"/>
    <p:sldLayoutId id="2147483743" r:id="rId11"/>
    <p:sldLayoutId id="2147483754" r:id="rId12"/>
    <p:sldLayoutId id="2147483744" r:id="rId13"/>
    <p:sldLayoutId id="2147483745" r:id="rId14"/>
    <p:sldLayoutId id="2147483746" r:id="rId15"/>
    <p:sldLayoutId id="2147483747" r:id="rId16"/>
    <p:sldLayoutId id="2147483750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120073" y="6394654"/>
            <a:ext cx="116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อานนท์ รักจักร์</a:t>
            </a:r>
            <a:endParaRPr lang="ko-KR" alt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037674" y="3419707"/>
            <a:ext cx="48002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การสร้างเว็บด้วยภาษา </a:t>
            </a:r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43FF5C2-8BD0-4093-A70B-F3E467A19E70}"/>
              </a:ext>
            </a:extLst>
          </p:cNvPr>
          <p:cNvSpPr txBox="1"/>
          <p:nvPr/>
        </p:nvSpPr>
        <p:spPr>
          <a:xfrm>
            <a:off x="623950" y="690963"/>
            <a:ext cx="64792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th-TH" altLang="th-TH" sz="44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ย่อมาจากคำว่า </a:t>
            </a:r>
            <a:endParaRPr lang="th-TH" altLang="th-TH" sz="4400" b="1" dirty="0" smtClean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thaiDist"/>
            <a:r>
              <a:rPr lang="th-TH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Hyper</a:t>
            </a:r>
            <a:r>
              <a:rPr lang="th-TH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  Markup Language</a:t>
            </a:r>
            <a:r>
              <a:rPr lang="th-TH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altLang="th-TH" sz="4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68AED27-B150-461F-92E2-E2D45BA8D9D4}"/>
              </a:ext>
            </a:extLst>
          </p:cNvPr>
          <p:cNvSpPr txBox="1"/>
          <p:nvPr/>
        </p:nvSpPr>
        <p:spPr>
          <a:xfrm>
            <a:off x="588248" y="2588214"/>
            <a:ext cx="5489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th-TH" sz="2400" dirty="0">
                <a:solidFill>
                  <a:schemeClr val="bg1"/>
                </a:solidFill>
                <a:latin typeface="TH Sarabun New" panose="020B0500040200020003" pitchFamily="34" charset="-34"/>
                <a:ea typeface="Angsana New" pitchFamily="18" charset="-120"/>
                <a:cs typeface="TH Sarabun New" panose="020B0500040200020003" pitchFamily="34" charset="-34"/>
              </a:rPr>
              <a:t>เป็นโปรแกรมภาษาคอมพิวเตอร์รูปแบบหนึ่งที่ใช้ในการสร้างเอกสารนำเสนอข้อมูลผ่านโปรแกรม </a:t>
            </a:r>
            <a:r>
              <a:rPr lang="en-US" altLang="th-TH" sz="2400" dirty="0">
                <a:solidFill>
                  <a:schemeClr val="bg1"/>
                </a:solidFill>
                <a:latin typeface="TH Sarabun New" panose="020B0500040200020003" pitchFamily="34" charset="-34"/>
                <a:ea typeface="Angsana New" pitchFamily="18" charset="-120"/>
                <a:cs typeface="TH Sarabun New" panose="020B0500040200020003" pitchFamily="34" charset="-34"/>
              </a:rPr>
              <a:t>Web </a:t>
            </a:r>
            <a:r>
              <a:rPr lang="en-US" alt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ea typeface="Angsana New" pitchFamily="18" charset="-120"/>
                <a:cs typeface="TH Sarabun New" panose="020B0500040200020003" pitchFamily="34" charset="-34"/>
              </a:rPr>
              <a:t>Browser</a:t>
            </a:r>
            <a:r>
              <a:rPr lang="th-TH" alt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ea typeface="Angsana New" pitchFamily="18" charset="-120"/>
                <a:cs typeface="TH Sarabun New" panose="020B0500040200020003" pitchFamily="34" charset="-34"/>
              </a:rPr>
              <a:t> 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ในการกำหนดการแสดงผล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Hypertext 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ข้อความที่เชื่อมต่อกันผ่านลิ้ง (</a:t>
            </a:r>
            <a:r>
              <a:rPr lang="en-US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Hyperlink) Markup language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หมายถึง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ภาษาที่ใช้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ในการกำหนดการแสดงผลสิ่งต่างๆที่แสดงอยู่บน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</a:t>
            </a:r>
            <a:endParaRPr lang="en-US" altLang="ko-KR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3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เครื่องมือที่ใช้ในการพัฒนา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2797366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2838931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Editor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361363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365519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Web Browser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643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รูปแบบของภาษา </a:t>
            </a:r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2797366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2838931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ส่วนที่เป็นคำสั่ง หรือ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361363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365519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ส่วนที่เป็นข้อความ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69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โครงสร้างของภาษา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57280" y="1507375"/>
            <a:ext cx="8229600" cy="470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&lt;HTML&gt;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&lt;HEAD&gt;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	&lt;TITLE&gt;ชื่อเว็บเพจ&lt;/TITLE&gt;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&lt;HEAD&gt;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&lt;BODY </a:t>
            </a:r>
            <a:r>
              <a:rPr lang="en-US" alt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bgcolor</a:t>
            </a: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</a:t>
            </a: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#000000</a:t>
            </a: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altLang="th-TH" sz="3600" b="1" dirty="0" smtClean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..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	คำสั่งต่างๆ 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	..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&lt;/HTML&gt;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th-TH" alt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62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846403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Break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การจัดการข้อความ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467328"/>
            <a:ext cx="6325335" cy="139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614280"/>
            <a:ext cx="5705424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กำหนด ขนาด สี การจัดตำแหน่ง ของข้อความ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 Style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304005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3081619"/>
            <a:ext cx="517065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กำหนดหัวเรื่อง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&lt;H1&gt; - &lt;H6&gt;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375002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379159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การขึ้นบรรทัดใหม่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441561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445717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การขีดเส้นขั้น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507030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511186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5. การย่อหน้า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&lt;p&gt;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926704" y="618760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2926190" y="622916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เขียนคำอธิบาย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&lt;!– 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คำอธิบาย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--&gt;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776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5012575" y="284658"/>
            <a:ext cx="71873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การแสดงผลข้อความแบบรายการ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2823926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2865491"/>
            <a:ext cx="517065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ul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353390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3575466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ol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525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882938" y="284658"/>
            <a:ext cx="53169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การเชื่อมโยงข้อมูล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1759897"/>
            <a:ext cx="6325335" cy="257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5069" y="1880908"/>
            <a:ext cx="61514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&lt;a 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href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3200" b="1" i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target="_blank"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r>
              <a:rPr lang="en-US" sz="32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text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&lt;/a&gt;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604" y="2711085"/>
            <a:ext cx="3959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&lt;style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a:hover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, a:active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&lt;/style&gt;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06577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882938" y="284658"/>
            <a:ext cx="53169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การสร้างตาราง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1759896"/>
            <a:ext cx="7078061" cy="44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Rectangle 3"/>
          <p:cNvSpPr txBox="1">
            <a:spLocks noChangeArrowheads="1"/>
          </p:cNvSpPr>
          <p:nvPr/>
        </p:nvSpPr>
        <p:spPr>
          <a:xfrm>
            <a:off x="227080" y="2023031"/>
            <a:ext cx="7850188" cy="792162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Table ประกอบด้วยแถว </a:t>
            </a:r>
            <a:r>
              <a:rPr lang="en-US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(row) </a:t>
            </a: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และคอลัมน์ </a:t>
            </a:r>
            <a:r>
              <a:rPr lang="en-US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(col) </a:t>
            </a: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จุดตัดของแถว </a:t>
            </a:r>
          </a:p>
          <a:p>
            <a:pPr marL="0" indent="0">
              <a:buNone/>
            </a:pP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และคอลัมน์ เรียกว่า cell ซึ่งใช้บรรจุข้อมูล</a:t>
            </a:r>
            <a:endParaRPr lang="th-TH" alt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04" name="Group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087861"/>
              </p:ext>
            </p:extLst>
          </p:nvPr>
        </p:nvGraphicFramePr>
        <p:xfrm>
          <a:off x="1216608" y="3722978"/>
          <a:ext cx="3886200" cy="17145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Cell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Text Box 105"/>
          <p:cNvSpPr txBox="1">
            <a:spLocks noChangeArrowheads="1"/>
          </p:cNvSpPr>
          <p:nvPr/>
        </p:nvSpPr>
        <p:spPr bwMode="auto">
          <a:xfrm>
            <a:off x="5572708" y="3881728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600" b="1">
                <a:ea typeface="AngsanaUPC" pitchFamily="18" charset="-120"/>
              </a:rPr>
              <a:t>Row</a:t>
            </a:r>
            <a:endParaRPr lang="th-TH" altLang="th-TH" sz="1600" b="1">
              <a:ea typeface="AngsanaUPC" pitchFamily="18" charset="-120"/>
            </a:endParaRPr>
          </a:p>
        </p:txBody>
      </p:sp>
      <p:sp>
        <p:nvSpPr>
          <p:cNvPr id="106" name="Line 106"/>
          <p:cNvSpPr>
            <a:spLocks noChangeShapeType="1"/>
          </p:cNvSpPr>
          <p:nvPr/>
        </p:nvSpPr>
        <p:spPr bwMode="auto">
          <a:xfrm flipH="1">
            <a:off x="5104396" y="405476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07" name="Text Box 107"/>
          <p:cNvSpPr txBox="1">
            <a:spLocks noChangeArrowheads="1"/>
          </p:cNvSpPr>
          <p:nvPr/>
        </p:nvSpPr>
        <p:spPr bwMode="auto">
          <a:xfrm>
            <a:off x="2780296" y="2946690"/>
            <a:ext cx="939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600" b="1" dirty="0">
                <a:ea typeface="AngsanaUPC" pitchFamily="18" charset="-120"/>
              </a:rPr>
              <a:t>Column</a:t>
            </a:r>
            <a:endParaRPr lang="th-TH" altLang="th-TH" sz="1600" b="1" dirty="0">
              <a:ea typeface="AngsanaUPC" pitchFamily="18" charset="-120"/>
            </a:endParaRPr>
          </a:p>
        </p:txBody>
      </p:sp>
      <p:sp>
        <p:nvSpPr>
          <p:cNvPr id="108" name="Line 108"/>
          <p:cNvSpPr>
            <a:spLocks noChangeShapeType="1"/>
          </p:cNvSpPr>
          <p:nvPr/>
        </p:nvSpPr>
        <p:spPr bwMode="auto">
          <a:xfrm>
            <a:off x="3232733" y="326260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324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882938" y="284658"/>
            <a:ext cx="53169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การสร้างตาราง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964276"/>
            <a:ext cx="7360888" cy="5461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aphicFrame>
        <p:nvGraphicFramePr>
          <p:cNvPr id="10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058608"/>
              </p:ext>
            </p:extLst>
          </p:nvPr>
        </p:nvGraphicFramePr>
        <p:xfrm>
          <a:off x="92097" y="1124370"/>
          <a:ext cx="7182389" cy="5166420"/>
        </p:xfrm>
        <a:graphic>
          <a:graphicData uri="http://schemas.openxmlformats.org/drawingml/2006/table">
            <a:tbl>
              <a:tblPr/>
              <a:tblGrid>
                <a:gridCol w="2982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&lt;TABLE&gt;...&lt;/TABLE&gt;</a:t>
                      </a:r>
                    </a:p>
                  </a:txBody>
                  <a:tcPr marL="78749" marR="78749" marT="39375" marB="393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สำหรับใช้เริ่มต้นการสร้าง และจบการสร้างตาราง โดยจะไม่มี เส้นแบ่ง cell</a:t>
                      </a:r>
                    </a:p>
                  </a:txBody>
                  <a:tcPr marL="78749" marR="78749" marT="39375" marB="39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&lt;TABLE  BO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</a:t>
                      </a:r>
                      <a:r>
                        <a:rPr kumimoji="0" lang="th-TH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DER=n&gt;…&lt;/TABLE&gt;</a:t>
                      </a:r>
                    </a:p>
                  </a:txBody>
                  <a:tcPr marL="78749" marR="78749" marT="39375" marB="393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สำหรับใช้เริ่มต้นการสร้างและจบการสร้างตาราง โดยจะมี เส้นแบ่ง Cell แสดงให้เห็น</a:t>
                      </a:r>
                    </a:p>
                  </a:txBody>
                  <a:tcPr marL="78749" marR="78749" marT="39375" marB="39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&lt;TR&gt;...&lt;/TR&gt;</a:t>
                      </a:r>
                    </a:p>
                  </a:txBody>
                  <a:tcPr marL="78749" marR="78749" marT="39375" marB="393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ใช้กำหนดแถวของตาราง</a:t>
                      </a:r>
                    </a:p>
                  </a:txBody>
                  <a:tcPr marL="78749" marR="78749" marT="39375" marB="39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&lt;TD&gt;...&lt;/TD&gt;</a:t>
                      </a:r>
                    </a:p>
                  </a:txBody>
                  <a:tcPr marL="78749" marR="78749" marT="39375" marB="393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กำหนดส่วนของข้อมูลลง cell</a:t>
                      </a:r>
                    </a:p>
                  </a:txBody>
                  <a:tcPr marL="78749" marR="78749" marT="39375" marB="39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&lt;TH&gt;...&lt;/TH&gt;</a:t>
                      </a:r>
                    </a:p>
                  </a:txBody>
                  <a:tcPr marL="78749" marR="78749" marT="39375" marB="393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ใช้กำหนดหัวตาราง</a:t>
                      </a:r>
                    </a:p>
                  </a:txBody>
                  <a:tcPr marL="78749" marR="78749" marT="39375" marB="39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8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&lt;CAPTION ALIGN=TOP|BOTTOM&gt;</a:t>
                      </a:r>
                    </a:p>
                  </a:txBody>
                  <a:tcPr marL="78749" marR="78749" marT="39375" marB="393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ใช้เขียนข้อความอธิบายตาราง โดยเขียนให้อยู่ด้านบนหรือด้านล่างของตารางก็ได้ ถ้าไม่กำหนดจะเป็นการกำหนดให้คำอธิบายอยู่ด้านบนของตาราง</a:t>
                      </a:r>
                    </a:p>
                  </a:txBody>
                  <a:tcPr marL="78749" marR="78749" marT="39375" marB="393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3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1087" y="35899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551684" y="1742560"/>
            <a:ext cx="5259388" cy="2837743"/>
            <a:chOff x="6027067" y="1574253"/>
            <a:chExt cx="5259388" cy="28377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AA112E-DF29-4623-8E4E-2BB72177099F}"/>
                </a:ext>
              </a:extLst>
            </p:cNvPr>
            <p:cNvGrpSpPr/>
            <p:nvPr/>
          </p:nvGrpSpPr>
          <p:grpSpPr>
            <a:xfrm>
              <a:off x="6751979" y="1707685"/>
              <a:ext cx="4534476" cy="2704311"/>
              <a:chOff x="6751979" y="1707685"/>
              <a:chExt cx="4534476" cy="270431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78763" y="2473004"/>
                <a:ext cx="450769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พื้นฐานงานกราฟฟิกบนเว็บไซต์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รู้จักเทคโนโลยีการออกแบบเว็บไซต์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ตัวอย่างเว็บไซต์</a:t>
                </a: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แนวทางการออกแบบเว็บไซต์สมัยใหม่</a:t>
                </a:r>
              </a:p>
              <a:p>
                <a:endParaRPr lang="en-US" altLang="ko-KR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751979" y="1707685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th-TH" altLang="ko-KR" sz="3600" b="1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ความรู้เกี่ยวกับการพัฒนาเว็บไซต์</a:t>
                </a:r>
                <a:endParaRPr lang="ko-KR" altLang="en-US" sz="3600" b="1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882938" y="284658"/>
            <a:ext cx="53169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การสร้างตาราง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964275"/>
            <a:ext cx="7360888" cy="574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>
          <a:xfrm>
            <a:off x="470797" y="1299245"/>
            <a:ext cx="6483350" cy="5126493"/>
          </a:xfrm>
          <a:prstGeom prst="rect">
            <a:avLst/>
          </a:prstGeom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&lt;TABLE&gt;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&lt;TR&gt;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&lt;TD&gt;ข้อความ &lt;/TD&gt;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   &lt;TD&gt;ข้อความ &lt;/TD&gt;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   &lt;TD&gt;ข้อความ &lt;/TD&gt;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&lt;/TR&gt;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&lt;TR&gt;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&lt;TD&gt;ข้อความ &lt;/TD&gt;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   &lt;TD&gt;ข้อความ &lt;/TD&gt;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   &lt;TD&gt;ข้อความ &lt;/TD&gt;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&lt;/TR&gt;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……..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alt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&lt;/TABLE&gt;</a:t>
            </a:r>
          </a:p>
          <a:p>
            <a:pPr>
              <a:lnSpc>
                <a:spcPct val="80000"/>
              </a:lnSpc>
            </a:pPr>
            <a:endParaRPr lang="th-TH" altLang="th-TH" sz="2400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1707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882938" y="284658"/>
            <a:ext cx="53169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การจัดการสื่อ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59" y="1768875"/>
            <a:ext cx="6325335" cy="257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th-TH" altLang="th-TH" sz="2800" b="1" smtClean="0">
                <a:latin typeface="Tahoma" panose="020B0604030504040204" pitchFamily="34" charset="0"/>
                <a:ea typeface="AngsanaUPC" pitchFamily="18" charset="-120"/>
                <a:cs typeface="Tahoma" panose="020B0604030504040204" pitchFamily="34" charset="0"/>
              </a:rPr>
              <a:t>&lt;IMG SRC = “ชื่อแฟ้มรูปภาพ”&gt;</a:t>
            </a:r>
            <a:endParaRPr lang="th-TH" altLang="th-TH" sz="2800" b="1" dirty="0">
              <a:latin typeface="Tahoma" panose="020B0604030504040204" pitchFamily="34" charset="0"/>
              <a:ea typeface="AngsanaUPC" pitchFamily="18" charset="-120"/>
              <a:cs typeface="Tahom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6338" y="1977469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altLang="th-TH" sz="2400" b="1" dirty="0" smtClean="0">
                <a:latin typeface="TH Sarabun New" panose="020B0500040200020003" pitchFamily="34" charset="-34"/>
                <a:ea typeface="AngsanaUPC" pitchFamily="18" charset="-120"/>
                <a:cs typeface="TH Sarabun New" panose="020B0500040200020003" pitchFamily="34" charset="-34"/>
              </a:rPr>
              <a:t>&lt;</a:t>
            </a:r>
            <a:r>
              <a:rPr lang="en-US" altLang="th-TH" sz="2400" b="1" dirty="0" err="1" smtClean="0">
                <a:latin typeface="TH Sarabun New" panose="020B0500040200020003" pitchFamily="34" charset="-34"/>
                <a:ea typeface="AngsanaUPC" pitchFamily="18" charset="-120"/>
                <a:cs typeface="TH Sarabun New" panose="020B0500040200020003" pitchFamily="34" charset="-34"/>
              </a:rPr>
              <a:t>img</a:t>
            </a:r>
            <a:r>
              <a:rPr lang="en-US" altLang="th-TH" sz="2400" b="1" dirty="0" smtClean="0">
                <a:latin typeface="TH Sarabun New" panose="020B0500040200020003" pitchFamily="34" charset="-34"/>
                <a:ea typeface="AngsanaUPC" pitchFamily="18" charset="-120"/>
                <a:cs typeface="TH Sarabun New" panose="020B0500040200020003" pitchFamily="34" charset="-34"/>
              </a:rPr>
              <a:t> </a:t>
            </a:r>
            <a:r>
              <a:rPr lang="en-US" altLang="th-TH" sz="2400" b="1" dirty="0" err="1" smtClean="0">
                <a:latin typeface="TH Sarabun New" panose="020B0500040200020003" pitchFamily="34" charset="-34"/>
                <a:ea typeface="AngsanaUPC" pitchFamily="18" charset="-120"/>
                <a:cs typeface="TH Sarabun New" panose="020B0500040200020003" pitchFamily="34" charset="-34"/>
              </a:rPr>
              <a:t>src</a:t>
            </a:r>
            <a:r>
              <a:rPr lang="th-TH" altLang="th-TH" sz="2400" b="1" dirty="0" smtClean="0">
                <a:latin typeface="TH Sarabun New" panose="020B0500040200020003" pitchFamily="34" charset="-34"/>
                <a:ea typeface="AngsanaUPC" pitchFamily="18" charset="-120"/>
                <a:cs typeface="TH Sarabun New" panose="020B0500040200020003" pitchFamily="34" charset="-34"/>
              </a:rPr>
              <a:t>=“</a:t>
            </a:r>
            <a:r>
              <a:rPr lang="th-TH" altLang="th-TH" sz="2400" b="1" dirty="0">
                <a:latin typeface="TH Sarabun New" panose="020B0500040200020003" pitchFamily="34" charset="-34"/>
                <a:ea typeface="AngsanaUPC" pitchFamily="18" charset="-120"/>
                <a:cs typeface="TH Sarabun New" panose="020B0500040200020003" pitchFamily="34" charset="-34"/>
              </a:rPr>
              <a:t>ชื่อแฟ้มรูปภาพ”&gt;</a:t>
            </a:r>
            <a:endParaRPr lang="th-TH" altLang="th-TH" sz="2400" b="1" dirty="0">
              <a:latin typeface="TH Sarabun New" panose="020B0500040200020003" pitchFamily="34" charset="-34"/>
              <a:ea typeface="AngsanaUPC" pitchFamily="18" charset="-120"/>
              <a:cs typeface="TH Sarabun New" panose="020B0500040200020003" pitchFamily="34" charset="-34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99575" y="2561455"/>
            <a:ext cx="5843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&lt;iframe width="420" height="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315“ </a:t>
            </a: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src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=“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ลิ้งค์วิดีโอ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"&gt; &lt;/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iframe&gt;</a:t>
            </a:r>
            <a:endParaRPr lang="th-TH" altLang="th-TH" sz="2400" b="1" dirty="0">
              <a:latin typeface="TH Sarabun New" panose="020B0500040200020003" pitchFamily="34" charset="-34"/>
              <a:ea typeface="AngsanaUPC" pitchFamily="18" charset="-120"/>
              <a:cs typeface="TH Sarabun New" panose="020B0500040200020003" pitchFamily="34" charset="-34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2203" y="352332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&lt;embed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src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=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ลิ้งค์ไฟล์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PDF"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type=”application/pdf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”&gt;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3837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159731" y="284658"/>
            <a:ext cx="60401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 </a:t>
            </a:r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Layout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2823926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2865491"/>
            <a:ext cx="517065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&lt;div&gt;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353390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3575466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&lt;header&gt;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651" y="423835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835" y="427991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&lt;section&gt;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9526" y="4944238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960" y="4985803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&lt;article&gt;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563420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567576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&lt;footer&gt;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900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324684" y="284658"/>
            <a:ext cx="58751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 </a:t>
            </a:r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FORM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2823926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2865491"/>
            <a:ext cx="517065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&lt;form&gt;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407" y="353390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079" y="3575466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&lt;input&gt;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651" y="423835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835" y="427991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&lt;select&gt;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9526" y="4944238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9960" y="4985803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textarea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36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1087" y="35899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551684" y="1742560"/>
            <a:ext cx="5259388" cy="5423066"/>
            <a:chOff x="6027067" y="1574253"/>
            <a:chExt cx="5259388" cy="542306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AA112E-DF29-4623-8E4E-2BB72177099F}"/>
                </a:ext>
              </a:extLst>
            </p:cNvPr>
            <p:cNvGrpSpPr/>
            <p:nvPr/>
          </p:nvGrpSpPr>
          <p:grpSpPr>
            <a:xfrm>
              <a:off x="6751979" y="1707685"/>
              <a:ext cx="4534476" cy="5289634"/>
              <a:chOff x="6751979" y="1707685"/>
              <a:chExt cx="4534476" cy="528963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78763" y="2473004"/>
                <a:ext cx="450769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รู้จัก 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HTML, </a:t>
                </a: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เข้าใจภาพรวมและความสามารถ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เครื่องมือที่ใช้ในการพัฒนา</a:t>
                </a:r>
                <a:endParaRPr lang="th-TH" altLang="ko-KR" sz="2400" dirty="0" smtClean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รูปแบบและโครงสร้างภาษา 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HTML</a:t>
                </a:r>
                <a:endParaRPr lang="th-TH" altLang="ko-KR" sz="2400" dirty="0" smtClean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การจัดการข้อความ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การแสดงผลข้อความแบบรายการ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การเชื่อมโยงข้อมูล</a:t>
                </a:r>
                <a:endParaRPr lang="th-TH" altLang="ko-KR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การสร้างตาราง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การจัดการสื่อ 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(</a:t>
                </a: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รูปภาพ วิดีโอ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)</a:t>
                </a:r>
                <a:r>
                  <a:rPr lang="th-TH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th-TH" altLang="ko-KR" sz="2400" dirty="0" smtClean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การ</a:t>
                </a:r>
                <a:r>
                  <a:rPr lang="th-TH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จัดการ </a:t>
                </a:r>
                <a:r>
                  <a:rPr lang="en-US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Layout</a:t>
                </a:r>
                <a:endParaRPr lang="th-TH" altLang="ko-KR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endParaRPr lang="th-TH" altLang="ko-KR" sz="2400" dirty="0" smtClean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endParaRPr lang="th-TH" altLang="ko-KR" sz="2400" dirty="0" smtClean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endParaRPr lang="en-US" altLang="ko-KR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751979" y="1707685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th-TH" altLang="ko-KR" sz="3600" b="1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เริ่มต้นกับ </a:t>
                </a:r>
                <a:r>
                  <a:rPr lang="en-US" altLang="ko-KR" sz="3600" b="1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HTML</a:t>
                </a:r>
                <a:endParaRPr lang="ko-KR" altLang="en-US" sz="3600" b="1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12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18800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altLang="ko-KR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พื้นฐานงานกราฟฟิกบนเว็บไซต์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81646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ความ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เรียบง่าย เข้าใจง่าย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1" y="2552603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ความสม่ำเสมอ ไม่สับสน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3219980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สร้างความโดดเด่น เป็นเอกลักษณ์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87723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390921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เนื้อหาต้องดี ครบถ้วน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45720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460407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5. ระบบเนวิเกชั่น ใช้ง่าย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2515" y="526951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5685" y="530148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คุณภาพของเว็บไซต์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5942122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5974097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7. ความสะดวกในการใช้งาน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93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18800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เทคโนโลยีการออกแบบเว็บไซต์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81646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Wireframe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87723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390921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Interaction 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4405" y="458953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3795" y="4621510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Big data + AI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3794" y="2538281"/>
            <a:ext cx="480666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ภาษาที่ใช้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HTML, CSS, JAVASCRIPT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65295" y="3218631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Responsive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846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18800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ตัวอย่างเว็บไซต์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81646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Google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87723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390921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SCG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4405" y="458953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3795" y="4621510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Singha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3794" y="2538281"/>
            <a:ext cx="480666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Apple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65295" y="3218631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Exxonmobil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5294187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5326162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CP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598789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6019866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ช.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การช่าง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996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18800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แนวทางการออกแบบเว็บไซต์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81646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โหลดไว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87723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390921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Parallax Website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6092" y="458953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2108" y="4621510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5. ตัวอักษรดึงดูดความสนใจ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3794" y="2538281"/>
            <a:ext cx="480666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ภาพเคลื่อนไหว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65295" y="3218631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ภาพพื้นหลังวีดีโอ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5261357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5293332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Mobile First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244" y="5963102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444" y="5995077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7. เว็บไซต์สามารถเล่าเรื่องได้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598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โครงสร้างเว็บเพจ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7" name="Picture 4" descr="goo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1149" y="1502410"/>
            <a:ext cx="7119186" cy="46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6483926" y="1502410"/>
            <a:ext cx="348673" cy="137379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6689725" y="1215072"/>
            <a:ext cx="165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1600" b="1" dirty="0">
                <a:ea typeface="AngsanaUPC" pitchFamily="18" charset="-120"/>
              </a:rPr>
              <a:t>Header</a:t>
            </a:r>
            <a:endParaRPr lang="th-TH" altLang="th-TH" sz="1600" b="1" dirty="0">
              <a:ea typeface="AngsanaUPC" pitchFamily="18" charset="-120"/>
            </a:endParaRPr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 flipH="1">
            <a:off x="8366010" y="2527068"/>
            <a:ext cx="1733954" cy="1213529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10008959" y="2322989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1600" b="1" dirty="0">
                <a:ea typeface="AngsanaUPC" pitchFamily="18" charset="-120"/>
              </a:rPr>
              <a:t>Body</a:t>
            </a:r>
            <a:endParaRPr lang="th-TH" altLang="th-TH" sz="1600" b="1" dirty="0">
              <a:ea typeface="AngsanaUPC" pitchFamily="18" charset="-120"/>
            </a:endParaRP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H="1" flipV="1">
            <a:off x="6581775" y="5781779"/>
            <a:ext cx="215900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6797675" y="6070704"/>
            <a:ext cx="1655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Angsana New" pitchFamily="18" charset="-120"/>
                <a:cs typeface="Angsana New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th-TH" sz="1600" b="1" dirty="0">
                <a:ea typeface="AngsanaUPC" pitchFamily="18" charset="-120"/>
              </a:rPr>
              <a:t>Footer</a:t>
            </a:r>
            <a:endParaRPr lang="th-TH" altLang="th-TH" sz="1600" b="1" dirty="0">
              <a:ea typeface="AngsanaUPC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9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084944"/>
            <a:ext cx="6325335" cy="1651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โครงสร้างเว็บเพจ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12650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Header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244" y="2948941"/>
            <a:ext cx="6325335" cy="206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444" y="2980917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Body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244" y="5206645"/>
            <a:ext cx="6325335" cy="1534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444" y="5238620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Footer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888180" y="1710021"/>
            <a:ext cx="4806661" cy="9971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alt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ชื่อหน่วยงาน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alt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ตราหรือสัญลักษณ์ของ</a:t>
            </a: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หน่วยงาน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เมนู</a:t>
            </a:r>
            <a:endParaRPr lang="th-TH" alt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879867" y="3533697"/>
            <a:ext cx="4806661" cy="132959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alt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เส้นแบ่งข้อความ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</a:t>
            </a:r>
            <a:r>
              <a:rPr lang="th-TH" alt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ของหัวข้อหรือเนื้อหา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ภาพประกอบ</a:t>
            </a:r>
            <a:endParaRPr lang="th-TH" alt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ปุ่ม</a:t>
            </a:r>
            <a:r>
              <a:rPr lang="th-TH" alt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icon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879866" y="5872095"/>
            <a:ext cx="4806661" cy="66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ข้อมูลติดต่อ</a:t>
            </a:r>
            <a:endParaRPr lang="th-TH" alt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th-TH" altLang="th-TH" sz="24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ลิขสิทธิ์</a:t>
            </a:r>
            <a:endParaRPr lang="th-TH" alt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00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772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Angsana New</vt:lpstr>
      <vt:lpstr>AngsanaUPC</vt:lpstr>
      <vt:lpstr>Arial</vt:lpstr>
      <vt:lpstr>Arial Unicode MS</vt:lpstr>
      <vt:lpstr>Consolas</vt:lpstr>
      <vt:lpstr>Tahoma</vt:lpstr>
      <vt:lpstr>TH Sarabun New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อานนท์ รักจักร์</cp:lastModifiedBy>
  <cp:revision>206</cp:revision>
  <dcterms:created xsi:type="dcterms:W3CDTF">2018-04-24T17:14:44Z</dcterms:created>
  <dcterms:modified xsi:type="dcterms:W3CDTF">2019-09-22T20:18:59Z</dcterms:modified>
</cp:coreProperties>
</file>