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Browallia New"/>
        <a:ea typeface="Browallia New"/>
        <a:cs typeface="Browallia New"/>
        <a:sym typeface="Browallia New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Browallia New"/>
        <a:ea typeface="Browallia New"/>
        <a:cs typeface="Browallia New"/>
        <a:sym typeface="Browallia New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Browallia New"/>
        <a:ea typeface="Browallia New"/>
        <a:cs typeface="Browallia New"/>
        <a:sym typeface="Browallia New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Browallia New"/>
        <a:ea typeface="Browallia New"/>
        <a:cs typeface="Browallia New"/>
        <a:sym typeface="Browallia New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Browallia New"/>
        <a:ea typeface="Browallia New"/>
        <a:cs typeface="Browallia New"/>
        <a:sym typeface="Browallia New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Browallia New"/>
        <a:ea typeface="Browallia New"/>
        <a:cs typeface="Browallia New"/>
        <a:sym typeface="Browallia New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Browallia New"/>
        <a:ea typeface="Browallia New"/>
        <a:cs typeface="Browallia New"/>
        <a:sym typeface="Browallia New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Browallia New"/>
        <a:ea typeface="Browallia New"/>
        <a:cs typeface="Browallia New"/>
        <a:sym typeface="Browallia New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Browallia New"/>
        <a:ea typeface="Browallia New"/>
        <a:cs typeface="Browallia New"/>
        <a:sym typeface="Browallia New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Browallia New"/>
          <a:ea typeface="Browallia New"/>
          <a:cs typeface="Browallia Ne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ECA"/>
          </a:solidFill>
        </a:fill>
      </a:tcStyle>
    </a:wholeTbl>
    <a:band2H>
      <a:tcTxStyle b="def" i="def"/>
      <a:tcStyle>
        <a:tcBdr/>
        <a:fill>
          <a:solidFill>
            <a:srgbClr val="F7E8E7"/>
          </a:solidFill>
        </a:fill>
      </a:tcStyle>
    </a:band2H>
    <a:firstCol>
      <a:tcTxStyle b="on" i="off">
        <a:font>
          <a:latin typeface="Browallia New"/>
          <a:ea typeface="Browallia New"/>
          <a:cs typeface="Browallia Ne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rowallia New"/>
          <a:ea typeface="Browallia New"/>
          <a:cs typeface="Browallia Ne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Browallia New"/>
          <a:ea typeface="Browallia New"/>
          <a:cs typeface="Browallia Ne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Browallia New"/>
          <a:ea typeface="Browallia New"/>
          <a:cs typeface="Browallia Ne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AD3"/>
          </a:solidFill>
        </a:fill>
      </a:tcStyle>
    </a:wholeTbl>
    <a:band2H>
      <a:tcTxStyle b="def" i="def"/>
      <a:tcStyle>
        <a:tcBdr/>
        <a:fill>
          <a:solidFill>
            <a:srgbClr val="F0EDEA"/>
          </a:solidFill>
        </a:fill>
      </a:tcStyle>
    </a:band2H>
    <a:firstCol>
      <a:tcTxStyle b="on" i="off">
        <a:font>
          <a:latin typeface="Browallia New"/>
          <a:ea typeface="Browallia New"/>
          <a:cs typeface="Browallia Ne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Browallia New"/>
          <a:ea typeface="Browallia New"/>
          <a:cs typeface="Browallia Ne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Browallia New"/>
          <a:ea typeface="Browallia New"/>
          <a:cs typeface="Browallia Ne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rowallia New"/>
          <a:ea typeface="Browallia New"/>
          <a:cs typeface="Browallia Ne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1D1"/>
          </a:solidFill>
        </a:fill>
      </a:tcStyle>
    </a:wholeTbl>
    <a:band2H>
      <a:tcTxStyle b="def" i="def"/>
      <a:tcStyle>
        <a:tcBdr/>
        <a:fill>
          <a:solidFill>
            <a:srgbClr val="EDE9E9"/>
          </a:solidFill>
        </a:fill>
      </a:tcStyle>
    </a:band2H>
    <a:firstCol>
      <a:tcTxStyle b="on" i="off">
        <a:font>
          <a:latin typeface="Browallia New"/>
          <a:ea typeface="Browallia New"/>
          <a:cs typeface="Browallia Ne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Browallia New"/>
          <a:ea typeface="Browallia New"/>
          <a:cs typeface="Browallia Ne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Browallia New"/>
          <a:ea typeface="Browallia New"/>
          <a:cs typeface="Browallia Ne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Browallia New"/>
          <a:ea typeface="Browallia New"/>
          <a:cs typeface="Browallia Ne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Browallia New"/>
          <a:ea typeface="Browallia New"/>
          <a:cs typeface="Browallia Ne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rowallia New"/>
          <a:ea typeface="Browallia New"/>
          <a:cs typeface="Browallia Ne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Browallia New"/>
          <a:ea typeface="Browallia New"/>
          <a:cs typeface="Browallia Ne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Browallia New"/>
          <a:ea typeface="Browallia New"/>
          <a:cs typeface="Browallia Ne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Browallia New"/>
          <a:ea typeface="Browallia New"/>
          <a:cs typeface="Browallia Ne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Browallia New"/>
          <a:ea typeface="Browallia New"/>
          <a:cs typeface="Browallia Ne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Browallia New"/>
          <a:ea typeface="Browallia New"/>
          <a:cs typeface="Browallia Ne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rowallia New"/>
          <a:ea typeface="Browallia New"/>
          <a:cs typeface="Browallia Ne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Browallia New"/>
          <a:ea typeface="Browallia New"/>
          <a:cs typeface="Browallia Ne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Browallia New"/>
          <a:ea typeface="Browallia New"/>
          <a:cs typeface="Browallia Ne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Browallia New"/>
          <a:ea typeface="Browallia New"/>
          <a:cs typeface="Browallia Ne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600"/>
      </a:spcBef>
      <a:defRPr>
        <a:latin typeface="+mn-lt"/>
        <a:ea typeface="+mn-ea"/>
        <a:cs typeface="+mn-cs"/>
        <a:sym typeface="Calibri"/>
      </a:defRPr>
    </a:lvl1pPr>
    <a:lvl2pPr indent="228600" latinLnBrk="0">
      <a:spcBef>
        <a:spcPts val="600"/>
      </a:spcBef>
      <a:defRPr>
        <a:latin typeface="+mn-lt"/>
        <a:ea typeface="+mn-ea"/>
        <a:cs typeface="+mn-cs"/>
        <a:sym typeface="Calibri"/>
      </a:defRPr>
    </a:lvl2pPr>
    <a:lvl3pPr indent="457200" latinLnBrk="0">
      <a:spcBef>
        <a:spcPts val="600"/>
      </a:spcBef>
      <a:defRPr>
        <a:latin typeface="+mn-lt"/>
        <a:ea typeface="+mn-ea"/>
        <a:cs typeface="+mn-cs"/>
        <a:sym typeface="Calibri"/>
      </a:defRPr>
    </a:lvl3pPr>
    <a:lvl4pPr indent="685800" latinLnBrk="0">
      <a:spcBef>
        <a:spcPts val="600"/>
      </a:spcBef>
      <a:defRPr>
        <a:latin typeface="+mn-lt"/>
        <a:ea typeface="+mn-ea"/>
        <a:cs typeface="+mn-cs"/>
        <a:sym typeface="Calibri"/>
      </a:defRPr>
    </a:lvl4pPr>
    <a:lvl5pPr indent="914400" latinLnBrk="0">
      <a:spcBef>
        <a:spcPts val="600"/>
      </a:spcBef>
      <a:defRPr>
        <a:latin typeface="+mn-lt"/>
        <a:ea typeface="+mn-ea"/>
        <a:cs typeface="+mn-cs"/>
        <a:sym typeface="Calibri"/>
      </a:defRPr>
    </a:lvl5pPr>
    <a:lvl6pPr indent="1143000" latinLnBrk="0">
      <a:spcBef>
        <a:spcPts val="600"/>
      </a:spcBef>
      <a:defRPr>
        <a:latin typeface="+mn-lt"/>
        <a:ea typeface="+mn-ea"/>
        <a:cs typeface="+mn-cs"/>
        <a:sym typeface="Calibri"/>
      </a:defRPr>
    </a:lvl6pPr>
    <a:lvl7pPr indent="1371600" latinLnBrk="0">
      <a:spcBef>
        <a:spcPts val="600"/>
      </a:spcBef>
      <a:defRPr>
        <a:latin typeface="+mn-lt"/>
        <a:ea typeface="+mn-ea"/>
        <a:cs typeface="+mn-cs"/>
        <a:sym typeface="Calibri"/>
      </a:defRPr>
    </a:lvl7pPr>
    <a:lvl8pPr indent="1600200" latinLnBrk="0">
      <a:spcBef>
        <a:spcPts val="600"/>
      </a:spcBef>
      <a:defRPr>
        <a:latin typeface="+mn-lt"/>
        <a:ea typeface="+mn-ea"/>
        <a:cs typeface="+mn-cs"/>
        <a:sym typeface="Calibri"/>
      </a:defRPr>
    </a:lvl8pPr>
    <a:lvl9pPr indent="1828800" latinLnBrk="0">
      <a:spcBef>
        <a:spcPts val="600"/>
      </a:spcBef>
      <a:defRPr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2" descr="Picture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8663" y="3749675"/>
            <a:ext cx="2211388" cy="125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939" y="-4763"/>
            <a:ext cx="2163765" cy="2060576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itle Text"/>
          <p:cNvSpPr txBox="1"/>
          <p:nvPr>
            <p:ph type="title"/>
          </p:nvPr>
        </p:nvSpPr>
        <p:spPr>
          <a:xfrm>
            <a:off x="1143000" y="938923"/>
            <a:ext cx="6858000" cy="17907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b="1" sz="6000">
                <a:latin typeface="TH Sarabun New"/>
                <a:ea typeface="TH Sarabun New"/>
                <a:cs typeface="TH Sarabun New"/>
                <a:sym typeface="TH Sarabun New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1143000" y="2877060"/>
            <a:ext cx="6858000" cy="124182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9" name="Picture 14" descr="Picture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87" y="4589462"/>
            <a:ext cx="9142413" cy="555626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5425" y="2779713"/>
            <a:ext cx="3613150" cy="3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78663" y="3749675"/>
            <a:ext cx="2211388" cy="125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cture 17" descr="Picture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7939" y="-47625"/>
            <a:ext cx="2163765" cy="2060575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itle Text"/>
          <p:cNvSpPr txBox="1"/>
          <p:nvPr>
            <p:ph type="title"/>
          </p:nvPr>
        </p:nvSpPr>
        <p:spPr>
          <a:xfrm>
            <a:off x="1124630" y="1208345"/>
            <a:ext cx="6858001" cy="17907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b="1" sz="6000">
                <a:latin typeface="TH Sarabun New"/>
                <a:ea typeface="TH Sarabun New"/>
                <a:cs typeface="TH Sarabun New"/>
                <a:sym typeface="TH Sarabun New"/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134" name="Picture 18" descr="Picture 1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7" y="4589462"/>
            <a:ext cx="9142413" cy="555626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88" y="0"/>
            <a:ext cx="9144001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38" y="776287"/>
            <a:ext cx="738188" cy="488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337" y="1262062"/>
            <a:ext cx="3103563" cy="3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13" descr="Picture 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78663" y="3749675"/>
            <a:ext cx="2211388" cy="125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icture 18" descr="Picture 1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7" y="4589462"/>
            <a:ext cx="9142413" cy="555626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itle Text"/>
          <p:cNvSpPr txBox="1"/>
          <p:nvPr>
            <p:ph type="title"/>
          </p:nvPr>
        </p:nvSpPr>
        <p:spPr>
          <a:xfrm>
            <a:off x="794994" y="342900"/>
            <a:ext cx="7721548" cy="936137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b="1" sz="4000">
                <a:latin typeface="TH Sarabun New"/>
                <a:ea typeface="TH Sarabun New"/>
                <a:cs typeface="TH Sarabun New"/>
                <a:sym typeface="TH Sarabun New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8" name="Picture Placeholder 2"/>
          <p:cNvSpPr/>
          <p:nvPr>
            <p:ph type="pic" sz="half" idx="13"/>
          </p:nvPr>
        </p:nvSpPr>
        <p:spPr>
          <a:xfrm>
            <a:off x="3887391" y="1543050"/>
            <a:ext cx="4629151" cy="28527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9" name="Body Level One…"/>
          <p:cNvSpPr txBox="1"/>
          <p:nvPr>
            <p:ph type="body" sz="quarter" idx="1"/>
          </p:nvPr>
        </p:nvSpPr>
        <p:spPr>
          <a:xfrm>
            <a:off x="789269" y="1543050"/>
            <a:ext cx="2949179" cy="285869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0" descr="Picture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38" y="776287"/>
            <a:ext cx="738188" cy="488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2950" y="1262062"/>
            <a:ext cx="3103564" cy="3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13" descr="Picture 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78663" y="3749675"/>
            <a:ext cx="2211388" cy="125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icture 16" descr="Picture 1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7" y="4589462"/>
            <a:ext cx="9142413" cy="555626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Body Level One…"/>
          <p:cNvSpPr txBox="1"/>
          <p:nvPr>
            <p:ph type="body" sz="half" idx="1"/>
          </p:nvPr>
        </p:nvSpPr>
        <p:spPr>
          <a:xfrm>
            <a:off x="3887391" y="1543050"/>
            <a:ext cx="4629151" cy="28527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Text Placeholder 3"/>
          <p:cNvSpPr/>
          <p:nvPr>
            <p:ph type="body" sz="quarter" idx="13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sp>
        <p:nvSpPr>
          <p:cNvPr id="164" name="Title Text"/>
          <p:cNvSpPr txBox="1"/>
          <p:nvPr>
            <p:ph type="title"/>
          </p:nvPr>
        </p:nvSpPr>
        <p:spPr>
          <a:xfrm>
            <a:off x="767002" y="342900"/>
            <a:ext cx="7749539" cy="936137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b="1" sz="4000">
                <a:latin typeface="TH Sarabun New"/>
                <a:ea typeface="TH Sarabun New"/>
                <a:cs typeface="TH Sarabun New"/>
                <a:sym typeface="TH Sarabun New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7" y="4589462"/>
            <a:ext cx="9142413" cy="555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7900" y="993775"/>
            <a:ext cx="6992939" cy="66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587" y="449262"/>
            <a:ext cx="785814" cy="522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Picture 15" descr="Pictur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78663" y="3749675"/>
            <a:ext cx="2211388" cy="1258888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itle Text"/>
          <p:cNvSpPr txBox="1"/>
          <p:nvPr>
            <p:ph type="title"/>
          </p:nvPr>
        </p:nvSpPr>
        <p:spPr>
          <a:xfrm>
            <a:off x="940928" y="328951"/>
            <a:ext cx="7029243" cy="82221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>
                <a:latin typeface="TH Sarabun New"/>
                <a:ea typeface="TH Sarabun New"/>
                <a:cs typeface="TH Sarabun New"/>
                <a:sym typeface="TH Sarabun New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xfrm>
            <a:off x="940931" y="1224642"/>
            <a:ext cx="7251931" cy="340808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ส่วนหัวของส่วน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8663" y="3749675"/>
            <a:ext cx="2211388" cy="125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icture 17" descr="Picture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939" y="-47625"/>
            <a:ext cx="2163765" cy="2060575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itle Text"/>
          <p:cNvSpPr txBox="1"/>
          <p:nvPr>
            <p:ph type="title"/>
          </p:nvPr>
        </p:nvSpPr>
        <p:spPr>
          <a:xfrm>
            <a:off x="2239778" y="2226213"/>
            <a:ext cx="5976258" cy="836856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b="1" sz="6000">
                <a:latin typeface="TH Sarabun New"/>
                <a:ea typeface="TH Sarabun New"/>
                <a:cs typeface="TH Sarabun New"/>
                <a:sym typeface="TH Sarabun New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2239778" y="3083310"/>
            <a:ext cx="5976258" cy="112514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sz="2400">
                <a:solidFill>
                  <a:srgbClr val="888888"/>
                </a:solidFill>
              </a:defRPr>
            </a:lvl1pPr>
            <a:lvl2pPr marL="0" indent="457200">
              <a:buSzTx/>
              <a:buNone/>
              <a:defRPr b="1" sz="2400">
                <a:solidFill>
                  <a:srgbClr val="888888"/>
                </a:solidFill>
              </a:defRPr>
            </a:lvl2pPr>
            <a:lvl3pPr marL="0" indent="914400">
              <a:buSzTx/>
              <a:buNone/>
              <a:defRPr b="1" sz="2400">
                <a:solidFill>
                  <a:srgbClr val="888888"/>
                </a:solidFill>
              </a:defRPr>
            </a:lvl3pPr>
            <a:lvl4pPr marL="0" indent="1371600">
              <a:buSzTx/>
              <a:buNone/>
              <a:defRPr b="1" sz="2400">
                <a:solidFill>
                  <a:srgbClr val="888888"/>
                </a:solidFill>
              </a:defRPr>
            </a:lvl4pPr>
            <a:lvl5pPr marL="0" indent="1828800">
              <a:buSzTx/>
              <a:buNone/>
              <a:defRPr b="1"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4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87" y="4589462"/>
            <a:ext cx="9142413" cy="555626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638" y="4762"/>
            <a:ext cx="9190039" cy="516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5425" y="2779713"/>
            <a:ext cx="3613150" cy="3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3813" y="3987800"/>
            <a:ext cx="9178926" cy="1189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72212" y="3397250"/>
            <a:ext cx="2932113" cy="1708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7939" y="-47625"/>
            <a:ext cx="2163765" cy="2060575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1143000" y="938923"/>
            <a:ext cx="6858000" cy="17907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b="1" sz="6000">
                <a:latin typeface="TH Sarabun New"/>
                <a:ea typeface="TH Sarabun New"/>
                <a:cs typeface="TH Sarabun New"/>
                <a:sym typeface="TH Sarabun New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quarter" idx="1"/>
          </p:nvPr>
        </p:nvSpPr>
        <p:spPr>
          <a:xfrm>
            <a:off x="1143000" y="2903186"/>
            <a:ext cx="6858000" cy="124182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587" y="449262"/>
            <a:ext cx="785814" cy="522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1062" y="1092200"/>
            <a:ext cx="6991351" cy="66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87" y="4589462"/>
            <a:ext cx="9142413" cy="555626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Body Level One…"/>
          <p:cNvSpPr txBox="1"/>
          <p:nvPr>
            <p:ph type="body" sz="half" idx="1"/>
          </p:nvPr>
        </p:nvSpPr>
        <p:spPr>
          <a:xfrm>
            <a:off x="821530" y="1369219"/>
            <a:ext cx="3886201" cy="3263504"/>
          </a:xfrm>
          <a:prstGeom prst="rect">
            <a:avLst/>
          </a:prstGeom>
        </p:spPr>
        <p:txBody>
          <a:bodyPr/>
          <a:lstStyle>
            <a:lvl1pPr marL="457200" indent="-457200"/>
            <a:lvl2pPr marL="857250" indent="-400050"/>
            <a:lvl3pPr marL="1394460" indent="-480060"/>
            <a:lvl4pPr marL="1816100" indent="-444500"/>
            <a:lvl5pPr marL="2273300" indent="-4445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830714" y="328951"/>
            <a:ext cx="6991482" cy="99417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>
                <a:latin typeface="TH Sarabun New"/>
                <a:ea typeface="TH Sarabun New"/>
                <a:cs typeface="TH Sarabun New"/>
                <a:sym typeface="TH Sarabun New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587" y="449262"/>
            <a:ext cx="785814" cy="522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1062" y="1092200"/>
            <a:ext cx="6991351" cy="66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Picture 17" descr="Picture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87" y="4589462"/>
            <a:ext cx="9142413" cy="555626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822723" y="1323123"/>
            <a:ext cx="3868340" cy="55568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  <a:defRPr b="1"/>
            </a:lvl1pPr>
            <a:lvl2pPr marL="0" indent="457200">
              <a:buSzTx/>
              <a:buNone/>
              <a:defRPr b="1"/>
            </a:lvl2pPr>
            <a:lvl3pPr marL="0" indent="914400">
              <a:buSzTx/>
              <a:buNone/>
              <a:defRPr b="1"/>
            </a:lvl3pPr>
            <a:lvl4pPr marL="0" indent="1371600">
              <a:buSzTx/>
              <a:buNone/>
              <a:defRPr b="1"/>
            </a:lvl4pPr>
            <a:lvl5pPr marL="0" indent="1828800">
              <a:buSz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Text Placeholder 4"/>
          <p:cNvSpPr/>
          <p:nvPr>
            <p:ph type="body" sz="quarter" idx="13"/>
          </p:nvPr>
        </p:nvSpPr>
        <p:spPr>
          <a:xfrm>
            <a:off x="4822032" y="1323123"/>
            <a:ext cx="3887392" cy="555684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None/>
              <a:defRPr b="1"/>
            </a:pPr>
          </a:p>
        </p:txBody>
      </p:sp>
      <p:sp>
        <p:nvSpPr>
          <p:cNvPr id="95" name="Title Text"/>
          <p:cNvSpPr txBox="1"/>
          <p:nvPr>
            <p:ph type="title"/>
          </p:nvPr>
        </p:nvSpPr>
        <p:spPr>
          <a:xfrm>
            <a:off x="830714" y="328951"/>
            <a:ext cx="6991482" cy="99417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>
                <a:latin typeface="TH Sarabun New"/>
                <a:ea typeface="TH Sarabun New"/>
                <a:cs typeface="TH Sarabun New"/>
                <a:sym typeface="TH Sarabun New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1062" y="1092200"/>
            <a:ext cx="6991351" cy="66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587" y="449262"/>
            <a:ext cx="785814" cy="522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12" descr="Picture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78663" y="3749675"/>
            <a:ext cx="2211388" cy="125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14" descr="Picture 1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7" y="4589462"/>
            <a:ext cx="9142413" cy="555626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itle Text"/>
          <p:cNvSpPr txBox="1"/>
          <p:nvPr>
            <p:ph type="title"/>
          </p:nvPr>
        </p:nvSpPr>
        <p:spPr>
          <a:xfrm>
            <a:off x="842959" y="328951"/>
            <a:ext cx="6991483" cy="99417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>
                <a:latin typeface="TH Sarabun New"/>
                <a:ea typeface="TH Sarabun New"/>
                <a:cs typeface="TH Sarabun New"/>
                <a:sym typeface="TH Sarabun New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842962" y="1369219"/>
            <a:ext cx="6979235" cy="32635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5425" y="2779713"/>
            <a:ext cx="3613150" cy="3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78663" y="3749675"/>
            <a:ext cx="2211388" cy="125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7939" y="-47625"/>
            <a:ext cx="2163765" cy="2060575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Text"/>
          <p:cNvSpPr txBox="1"/>
          <p:nvPr>
            <p:ph type="title"/>
          </p:nvPr>
        </p:nvSpPr>
        <p:spPr>
          <a:xfrm>
            <a:off x="1094015" y="1171606"/>
            <a:ext cx="6858001" cy="17907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b="1" sz="6000">
                <a:latin typeface="TH Sarabun New"/>
                <a:ea typeface="TH Sarabun New"/>
                <a:cs typeface="TH Sarabun New"/>
                <a:sym typeface="TH Sarabun New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15" descr="Pictur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78663" y="3749675"/>
            <a:ext cx="2211388" cy="125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87" y="4589462"/>
            <a:ext cx="9142413" cy="55562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Body Level One…"/>
          <p:cNvSpPr txBox="1"/>
          <p:nvPr>
            <p:ph type="body" idx="1"/>
          </p:nvPr>
        </p:nvSpPr>
        <p:spPr>
          <a:xfrm>
            <a:off x="367393" y="477611"/>
            <a:ext cx="8352065" cy="4110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Title Text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ordia New"/>
          <a:ea typeface="Cordia New"/>
          <a:cs typeface="Cordia New"/>
          <a:sym typeface="Cordia New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ordia New"/>
          <a:ea typeface="Cordia New"/>
          <a:cs typeface="Cordia New"/>
          <a:sym typeface="Cordia New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ordia New"/>
          <a:ea typeface="Cordia New"/>
          <a:cs typeface="Cordia New"/>
          <a:sym typeface="Cordia New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ordia New"/>
          <a:ea typeface="Cordia New"/>
          <a:cs typeface="Cordia New"/>
          <a:sym typeface="Cordia New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ordia New"/>
          <a:ea typeface="Cordia New"/>
          <a:cs typeface="Cordia New"/>
          <a:sym typeface="Cordia New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ordia New"/>
          <a:ea typeface="Cordia New"/>
          <a:cs typeface="Cordia New"/>
          <a:sym typeface="Cordia New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ordia New"/>
          <a:ea typeface="Cordia New"/>
          <a:cs typeface="Cordia New"/>
          <a:sym typeface="Cordia New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ordia New"/>
          <a:ea typeface="Cordia New"/>
          <a:cs typeface="Cordia New"/>
          <a:sym typeface="Cordia New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ordia New"/>
          <a:ea typeface="Cordia New"/>
          <a:cs typeface="Cordia New"/>
          <a:sym typeface="Cordia New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800" u="none">
          <a:solidFill>
            <a:srgbClr val="000000"/>
          </a:solidFill>
          <a:uFillTx/>
          <a:latin typeface="TH Sarabun New"/>
          <a:ea typeface="TH Sarabun New"/>
          <a:cs typeface="TH Sarabun New"/>
          <a:sym typeface="TH Sarabun New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800" u="none">
          <a:solidFill>
            <a:srgbClr val="000000"/>
          </a:solidFill>
          <a:uFillTx/>
          <a:latin typeface="TH Sarabun New"/>
          <a:ea typeface="TH Sarabun New"/>
          <a:cs typeface="TH Sarabun New"/>
          <a:sym typeface="TH Sarabun New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800" u="none">
          <a:solidFill>
            <a:srgbClr val="000000"/>
          </a:solidFill>
          <a:uFillTx/>
          <a:latin typeface="TH Sarabun New"/>
          <a:ea typeface="TH Sarabun New"/>
          <a:cs typeface="TH Sarabun New"/>
          <a:sym typeface="TH Sarabun New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800" u="none">
          <a:solidFill>
            <a:srgbClr val="000000"/>
          </a:solidFill>
          <a:uFillTx/>
          <a:latin typeface="TH Sarabun New"/>
          <a:ea typeface="TH Sarabun New"/>
          <a:cs typeface="TH Sarabun New"/>
          <a:sym typeface="TH Sarabun New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800" u="none">
          <a:solidFill>
            <a:srgbClr val="000000"/>
          </a:solidFill>
          <a:uFillTx/>
          <a:latin typeface="TH Sarabun New"/>
          <a:ea typeface="TH Sarabun New"/>
          <a:cs typeface="TH Sarabun New"/>
          <a:sym typeface="TH Sarabun New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H Sarabun New"/>
          <a:ea typeface="TH Sarabun New"/>
          <a:cs typeface="TH Sarabun New"/>
          <a:sym typeface="TH Sarabun New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H Sarabun New"/>
          <a:ea typeface="TH Sarabun New"/>
          <a:cs typeface="TH Sarabun New"/>
          <a:sym typeface="TH Sarabun New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H Sarabun New"/>
          <a:ea typeface="TH Sarabun New"/>
          <a:cs typeface="TH Sarabun New"/>
          <a:sym typeface="TH Sarabun New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H Sarabun New"/>
          <a:ea typeface="TH Sarabun New"/>
          <a:cs typeface="TH Sarabun New"/>
          <a:sym typeface="TH Sarabun New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ctrTitle"/>
          </p:nvPr>
        </p:nvSpPr>
        <p:spPr>
          <a:xfrm>
            <a:off x="1308100" y="947109"/>
            <a:ext cx="6858000" cy="665164"/>
          </a:xfrm>
          <a:prstGeom prst="rect">
            <a:avLst/>
          </a:prstGeom>
        </p:spPr>
        <p:txBody>
          <a:bodyPr/>
          <a:lstStyle/>
          <a:p>
            <a:pPr defTabSz="667512">
              <a:lnSpc>
                <a:spcPct val="100000"/>
              </a:lnSpc>
              <a:defRPr b="0" sz="3942">
                <a:solidFill>
                  <a:srgbClr val="4E005F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ภาษา</a:t>
            </a:r>
            <a:r>
              <a:rPr sz="3212"/>
              <a:t> </a:t>
            </a:r>
            <a:r>
              <a:rPr sz="3504"/>
              <a:t>CSS (Cascading Style Sheets)</a:t>
            </a:r>
          </a:p>
        </p:txBody>
      </p:sp>
      <p:sp>
        <p:nvSpPr>
          <p:cNvPr id="175" name="Subtitle 2"/>
          <p:cNvSpPr txBox="1"/>
          <p:nvPr>
            <p:ph type="subTitle" sz="quarter" idx="1"/>
          </p:nvPr>
        </p:nvSpPr>
        <p:spPr>
          <a:xfrm>
            <a:off x="1143000" y="2876550"/>
            <a:ext cx="6858000" cy="1243013"/>
          </a:xfrm>
          <a:prstGeom prst="rect">
            <a:avLst/>
          </a:prstGeom>
        </p:spPr>
        <p:txBody>
          <a:bodyPr/>
          <a:lstStyle/>
          <a:p>
            <a:pPr>
              <a:defRPr sz="3000">
                <a:latin typeface="TH SarabunPSK"/>
                <a:ea typeface="TH SarabunPSK"/>
                <a:cs typeface="TH SarabunPSK"/>
                <a:sym typeface="TH SarabunPSK"/>
              </a:defRPr>
            </a:pPr>
          </a:p>
        </p:txBody>
      </p:sp>
      <p:pic>
        <p:nvPicPr>
          <p:cNvPr id="176" name="รูปภาพ 3" descr="รูปภาพ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3480" y="1832372"/>
            <a:ext cx="5164900" cy="2740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4"/>
                  <a:pt x="0" y="10798"/>
                </a:cubicBezTo>
                <a:cubicBezTo>
                  <a:pt x="0" y="16763"/>
                  <a:pt x="4835" y="21600"/>
                  <a:pt x="10800" y="21600"/>
                </a:cubicBezTo>
                <a:cubicBezTo>
                  <a:pt x="16765" y="21600"/>
                  <a:pt x="21600" y="16763"/>
                  <a:pt x="21600" y="10798"/>
                </a:cubicBezTo>
                <a:cubicBezTo>
                  <a:pt x="21600" y="4834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2. Internal CSS (โดยใช้แท็ก style ตรงส่วน head ของเอกสาร html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944" indent="-170992" defTabSz="777240">
              <a:lnSpc>
                <a:spcPct val="100000"/>
              </a:lnSpc>
              <a:spcBef>
                <a:spcPts val="500"/>
              </a:spcBef>
              <a:buSzTx/>
              <a:buFont typeface="Arial"/>
              <a:buNone/>
              <a:defRPr b="1" sz="2380" u="sng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2. Internal CSS </a:t>
            </a:r>
            <a:r>
              <a:t>(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โดยใช้แท็ก </a:t>
            </a:r>
            <a:r>
              <a:t>style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ตรงส่วน </a:t>
            </a:r>
            <a:r>
              <a:t>head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ของเอกสาร </a:t>
            </a:r>
            <a:r>
              <a:t>html)</a:t>
            </a:r>
          </a:p>
          <a:p>
            <a:pPr marL="458571" indent="-388620" defTabSz="77724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defRPr sz="2210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วิธีการใช้เมื่อมีเพียง </a:t>
            </a:r>
            <a:r>
              <a:t>HTML </a:t>
            </a:r>
            <a:r>
              <a:t>ไฟล์เดียว</a:t>
            </a:r>
          </a:p>
          <a:p>
            <a:pPr marL="458571" indent="-388620" defTabSz="77724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defRPr sz="2210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เมื่อประกาศคำสั่ง </a:t>
            </a:r>
            <a:r>
              <a:t>Style Sheet </a:t>
            </a:r>
            <a:r>
              <a:t>เพื่อกำหนดคุณสมบัติ ให้กับ </a:t>
            </a:r>
            <a:r>
              <a:t>HTML Tag </a:t>
            </a:r>
            <a:r>
              <a:t>ใดๆ แล้ว จะมีผลกับเอกสาร </a:t>
            </a:r>
            <a:r>
              <a:t>HTML </a:t>
            </a:r>
            <a:r>
              <a:t>ทั้งหน้า </a:t>
            </a:r>
          </a:p>
          <a:p>
            <a:pPr marL="458571" indent="-388620" defTabSz="77724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defRPr sz="2210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คำสั่ง </a:t>
            </a:r>
            <a:r>
              <a:t>Style Sheet </a:t>
            </a:r>
            <a:r>
              <a:t>จะอยู่ระหว่าง </a:t>
            </a:r>
            <a:r>
              <a:rPr>
                <a:solidFill>
                  <a:srgbClr val="FF0000"/>
                </a:solidFill>
              </a:rPr>
              <a:t>&lt;</a:t>
            </a:r>
            <a:r>
              <a:rPr>
                <a:solidFill>
                  <a:srgbClr val="FF0000"/>
                </a:solidFill>
              </a:rPr>
              <a:t>head&gt;...&lt;/head&gt;</a:t>
            </a:r>
            <a:endParaRPr>
              <a:solidFill>
                <a:srgbClr val="FF0000"/>
              </a:solidFill>
            </a:endParaRPr>
          </a:p>
          <a:p>
            <a:pPr marL="458571" indent="-388620" defTabSz="77724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defRPr sz="2040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</a:p>
        </p:txBody>
      </p:sp>
      <p:pic>
        <p:nvPicPr>
          <p:cNvPr id="2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22237" t="52051" r="29723" b="29104"/>
          <a:stretch>
            <a:fillRect/>
          </a:stretch>
        </p:blipFill>
        <p:spPr>
          <a:xfrm>
            <a:off x="940931" y="1224642"/>
            <a:ext cx="5218908" cy="134144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การเรียกใช้งาน CSS -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การเรียกใช้งาน </a:t>
            </a:r>
            <a:r>
              <a:t>CSS -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227" name="Body"/>
          <p:cNvSpPr txBox="1"/>
          <p:nvPr>
            <p:ph type="body" sz="half" idx="1"/>
          </p:nvPr>
        </p:nvSpPr>
        <p:spPr>
          <a:xfrm>
            <a:off x="1994114" y="1120916"/>
            <a:ext cx="4922870" cy="3408081"/>
          </a:xfrm>
          <a:prstGeom prst="rect">
            <a:avLst/>
          </a:prstGeom>
        </p:spPr>
        <p:txBody>
          <a:bodyPr/>
          <a:lstStyle/>
          <a:p>
            <a:pPr marL="91440" indent="-91440" defTabSz="365760">
              <a:spcBef>
                <a:spcPts val="400"/>
              </a:spcBef>
              <a:defRPr sz="1120"/>
            </a:pPr>
          </a:p>
        </p:txBody>
      </p:sp>
      <p:pic>
        <p:nvPicPr>
          <p:cNvPr id="2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19775" r="48499" b="15672"/>
          <a:stretch>
            <a:fillRect/>
          </a:stretch>
        </p:blipFill>
        <p:spPr>
          <a:xfrm>
            <a:off x="1994114" y="1120916"/>
            <a:ext cx="4700295" cy="3312034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สี่เหลี่ยมผืนผ้ามุมมน 1"/>
          <p:cNvSpPr/>
          <p:nvPr/>
        </p:nvSpPr>
        <p:spPr>
          <a:xfrm>
            <a:off x="2097336" y="1787003"/>
            <a:ext cx="4506069" cy="793640"/>
          </a:xfrm>
          <a:prstGeom prst="roundRect">
            <a:avLst>
              <a:gd name="adj" fmla="val 17720"/>
            </a:avLst>
          </a:prstGeom>
          <a:ln w="28575">
            <a:solidFill>
              <a:srgbClr val="FF0000"/>
            </a:solidFill>
            <a:prstDash val="sysDash"/>
          </a:ln>
        </p:spPr>
        <p:txBody>
          <a:bodyPr lIns="45719" rIns="45719"/>
          <a:lstStyle/>
          <a:p>
            <a:pPr>
              <a:defRPr>
                <a:latin typeface="Gulim"/>
                <a:ea typeface="Gulim"/>
                <a:cs typeface="Gulim"/>
                <a:sym typeface="Gulim"/>
              </a:defRPr>
            </a:pP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การเรียกใช้งาน CSS -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การเรียกใช้งาน </a:t>
            </a:r>
            <a:r>
              <a:t>CSS -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233" name="Body"/>
          <p:cNvSpPr txBox="1"/>
          <p:nvPr>
            <p:ph type="body" idx="1"/>
          </p:nvPr>
        </p:nvSpPr>
        <p:spPr>
          <a:xfrm>
            <a:off x="1472298" y="1166274"/>
            <a:ext cx="5966503" cy="3408081"/>
          </a:xfrm>
          <a:prstGeom prst="rect">
            <a:avLst/>
          </a:prstGeom>
        </p:spPr>
        <p:txBody>
          <a:bodyPr/>
          <a:lstStyle/>
          <a:p>
            <a:pPr marL="91440" indent="-91440" defTabSz="365760">
              <a:spcBef>
                <a:spcPts val="400"/>
              </a:spcBef>
              <a:defRPr sz="1120"/>
            </a:pPr>
          </a:p>
        </p:txBody>
      </p:sp>
      <p:pic>
        <p:nvPicPr>
          <p:cNvPr id="2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47321" t="20309" r="2894" b="23597"/>
          <a:stretch>
            <a:fillRect/>
          </a:stretch>
        </p:blipFill>
        <p:spPr>
          <a:xfrm>
            <a:off x="1472298" y="1166274"/>
            <a:ext cx="5750996" cy="3302509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</p:pic>
      <p:sp>
        <p:nvSpPr>
          <p:cNvPr id="2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การเรียกใช้งาน CSS -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การเรียกใช้งาน </a:t>
            </a:r>
            <a:r>
              <a:t>CSS -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238" name="3. Inline CSS (โดยใช้แอททริบิวต์ styl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649223">
              <a:lnSpc>
                <a:spcPct val="100000"/>
              </a:lnSpc>
              <a:spcBef>
                <a:spcPts val="400"/>
              </a:spcBef>
              <a:buSzTx/>
              <a:buFont typeface="Arial"/>
              <a:buNone/>
              <a:defRPr b="1" sz="1987" u="sng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3. Inline CSS </a:t>
            </a:r>
            <a:r>
              <a:t>(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โดยใช้แอททริบิวต์ </a:t>
            </a:r>
            <a:r>
              <a:t>style</a:t>
            </a:r>
            <a:r>
              <a:rPr b="0" u="none"/>
              <a:t>)</a:t>
            </a:r>
            <a:endParaRPr b="0" u="none"/>
          </a:p>
          <a:p>
            <a:pPr marL="243459" indent="-243459" defTabSz="649223">
              <a:lnSpc>
                <a:spcPct val="100000"/>
              </a:lnSpc>
              <a:spcBef>
                <a:spcPts val="400"/>
              </a:spcBef>
              <a:buFont typeface="Arial"/>
              <a:buChar char="•"/>
              <a:defRPr sz="1987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วิธีการนี้ควรใช้ในกรณีที่ต้องการกำหนด </a:t>
            </a:r>
            <a:r>
              <a:t>style </a:t>
            </a:r>
            <a:r>
              <a:t>ให้กับ </a:t>
            </a:r>
            <a:r>
              <a:t>element </a:t>
            </a:r>
            <a:r>
              <a:t>ของ </a:t>
            </a:r>
            <a:r>
              <a:t>HTML </a:t>
            </a:r>
            <a:r>
              <a:t>เพียงอันเดียวเป็นการเฉพาะ </a:t>
            </a:r>
          </a:p>
          <a:p>
            <a:pPr marL="243459" indent="-243459" defTabSz="649223">
              <a:lnSpc>
                <a:spcPct val="100000"/>
              </a:lnSpc>
              <a:spcBef>
                <a:spcPts val="400"/>
              </a:spcBef>
              <a:buFont typeface="Arial"/>
              <a:buChar char="•"/>
              <a:defRPr sz="1987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โดยการแทรกคำสั่ง </a:t>
            </a:r>
            <a:r>
              <a:t>style sheet </a:t>
            </a:r>
            <a:r>
              <a:t>ใน  </a:t>
            </a:r>
            <a:r>
              <a:t>HTML Tag </a:t>
            </a:r>
            <a:r>
              <a:t>อยู่ในคำสั่ง </a:t>
            </a:r>
            <a:r>
              <a:t>style=“”</a:t>
            </a:r>
          </a:p>
          <a:p>
            <a:pPr marL="0" indent="0" defTabSz="649223">
              <a:lnSpc>
                <a:spcPct val="100000"/>
              </a:lnSpc>
              <a:spcBef>
                <a:spcPts val="500"/>
              </a:spcBef>
              <a:buSzTx/>
              <a:buFont typeface="Arial"/>
              <a:buNone/>
              <a:defRPr sz="1987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endParaRPr sz="993"/>
          </a:p>
          <a:p>
            <a:pPr marL="0" indent="0" defTabSz="649223">
              <a:lnSpc>
                <a:spcPct val="100000"/>
              </a:lnSpc>
              <a:spcBef>
                <a:spcPts val="400"/>
              </a:spcBef>
              <a:buSzTx/>
              <a:buFont typeface="Arial"/>
              <a:buNone/>
              <a:defRPr b="1" i="1" sz="1987" u="sng">
                <a:solidFill>
                  <a:srgbClr val="75005F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ตัวอย่าง</a:t>
            </a:r>
          </a:p>
          <a:p>
            <a:pPr marL="0" indent="0" defTabSz="649223">
              <a:lnSpc>
                <a:spcPct val="100000"/>
              </a:lnSpc>
              <a:spcBef>
                <a:spcPts val="400"/>
              </a:spcBef>
              <a:buSzTx/>
              <a:buFont typeface="Arial"/>
              <a:buNone/>
              <a:defRPr sz="1987">
                <a:solidFill>
                  <a:srgbClr val="75005F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&lt;img src=”mypic.png” alt=”This is my picture” </a:t>
            </a:r>
            <a:r>
              <a:rPr b="1"/>
              <a:t>style=”border: 1px solid #ccc; padding: 2em; margin: 1em; “</a:t>
            </a:r>
            <a:r>
              <a:t> /&gt;</a:t>
            </a:r>
          </a:p>
          <a:p>
            <a:pPr marL="0" indent="0" defTabSz="649223">
              <a:lnSpc>
                <a:spcPct val="100000"/>
              </a:lnSpc>
              <a:spcBef>
                <a:spcPts val="400"/>
              </a:spcBef>
              <a:buSzTx/>
              <a:buFont typeface="Arial"/>
              <a:buNone/>
              <a:defRPr sz="1987">
                <a:solidFill>
                  <a:srgbClr val="75005F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</a:p>
        </p:txBody>
      </p:sp>
      <p:grpSp>
        <p:nvGrpSpPr>
          <p:cNvPr id="241" name="สี่เหลี่ยมผืนผ้า 3"/>
          <p:cNvGrpSpPr/>
          <p:nvPr/>
        </p:nvGrpSpPr>
        <p:grpSpPr>
          <a:xfrm>
            <a:off x="940931" y="1224642"/>
            <a:ext cx="7160491" cy="481958"/>
            <a:chOff x="0" y="0"/>
            <a:chExt cx="7160490" cy="481956"/>
          </a:xfrm>
        </p:grpSpPr>
        <p:sp>
          <p:nvSpPr>
            <p:cNvPr id="239" name="Rectangle"/>
            <p:cNvSpPr/>
            <p:nvPr/>
          </p:nvSpPr>
          <p:spPr>
            <a:xfrm>
              <a:off x="0" y="0"/>
              <a:ext cx="7160491" cy="481957"/>
            </a:xfrm>
            <a:prstGeom prst="rect">
              <a:avLst/>
            </a:prstGeom>
            <a:solidFill>
              <a:srgbClr val="FF388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Gulim"/>
                  <a:ea typeface="Gulim"/>
                  <a:cs typeface="Gulim"/>
                  <a:sym typeface="Gulim"/>
                </a:defRPr>
              </a:pPr>
            </a:p>
          </p:txBody>
        </p:sp>
        <p:sp>
          <p:nvSpPr>
            <p:cNvPr id="240" name="&lt;Tag style=&quot;property:value;&quot;&gt;"/>
            <p:cNvSpPr txBox="1"/>
            <p:nvPr/>
          </p:nvSpPr>
          <p:spPr>
            <a:xfrm>
              <a:off x="0" y="0"/>
              <a:ext cx="7160491" cy="4039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FreesiaUPC"/>
                  <a:ea typeface="FreesiaUPC"/>
                  <a:cs typeface="FreesiaUPC"/>
                  <a:sym typeface="FreesiaUPC"/>
                </a:defRPr>
              </a:lvl1pPr>
            </a:lstStyle>
            <a:p>
              <a:pPr/>
              <a:r>
                <a:t>&lt;Tag style="property:value;"&gt;</a:t>
              </a:r>
            </a:p>
          </p:txBody>
        </p:sp>
      </p:grpSp>
      <p:sp>
        <p:nvSpPr>
          <p:cNvPr id="242" name="TextBox 3"/>
          <p:cNvSpPr txBox="1"/>
          <p:nvPr/>
        </p:nvSpPr>
        <p:spPr>
          <a:xfrm>
            <a:off x="940931" y="1224642"/>
            <a:ext cx="7160364" cy="521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sz="2000">
                <a:solidFill>
                  <a:srgbClr val="FF0000"/>
                </a:solidFill>
                <a:latin typeface="Andalus"/>
                <a:ea typeface="Andalus"/>
                <a:cs typeface="Andalus"/>
                <a:sym typeface="Andalus"/>
              </a:defRPr>
            </a:pPr>
            <a:r>
              <a:rPr i="1">
                <a:latin typeface="FreesiaUPC"/>
                <a:ea typeface="FreesiaUPC"/>
                <a:cs typeface="FreesiaUPC"/>
                <a:sym typeface="FreesiaUPC"/>
              </a:rPr>
              <a:t>ควรหลีกเลี่ยงการเขียน </a:t>
            </a:r>
            <a:r>
              <a:t>style=”" </a:t>
            </a:r>
            <a:r>
              <a:rPr i="1">
                <a:latin typeface="FreesiaUPC"/>
                <a:ea typeface="FreesiaUPC"/>
                <a:cs typeface="FreesiaUPC"/>
                <a:sym typeface="FreesiaUPC"/>
              </a:rPr>
              <a:t>ฝังลงใน </a:t>
            </a:r>
            <a:r>
              <a:t>HTML Tag </a:t>
            </a:r>
            <a:r>
              <a:rPr i="1">
                <a:latin typeface="FreesiaUPC"/>
                <a:ea typeface="FreesiaUPC"/>
                <a:cs typeface="FreesiaUPC"/>
                <a:sym typeface="FreesiaUPC"/>
              </a:rPr>
              <a:t> เพราะมันทำให้อ่านยาก และนำไปใช้ต่อไม่ได้ และเป็นการยากที่จะแก้ไข</a:t>
            </a:r>
          </a:p>
        </p:txBody>
      </p:sp>
      <p:sp>
        <p:nvSpPr>
          <p:cNvPr id="2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การเรียกใช้งาน CSS -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การเรียกใช้งาน </a:t>
            </a:r>
            <a:r>
              <a:t>CSS -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246" name="3. Inline CSS (โดยใช้แอททริบิวต์ styl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685800">
              <a:lnSpc>
                <a:spcPct val="100000"/>
              </a:lnSpc>
              <a:spcBef>
                <a:spcPts val="500"/>
              </a:spcBef>
              <a:buSzTx/>
              <a:buFont typeface="Arial"/>
              <a:buNone/>
              <a:defRPr b="1" sz="2100" u="sng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3. Inline CSS </a:t>
            </a:r>
            <a:r>
              <a:t>(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โดยใช้แอททริบิวต์ </a:t>
            </a:r>
            <a:r>
              <a:t>style</a:t>
            </a:r>
            <a:r>
              <a:rPr b="0" u="none"/>
              <a:t>)</a:t>
            </a:r>
            <a:endParaRPr b="0" u="none"/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SzTx/>
              <a:buNone/>
              <a:defRPr sz="2100">
                <a:solidFill>
                  <a:srgbClr val="808080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&lt;html&gt;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SzTx/>
              <a:buNone/>
              <a:defRPr sz="2100">
                <a:solidFill>
                  <a:srgbClr val="808080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&lt;body&gt;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SzTx/>
              <a:buNone/>
              <a:defRPr sz="1200">
                <a:solidFill>
                  <a:srgbClr val="808080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SzTx/>
              <a:buNone/>
              <a:defRPr sz="2100">
                <a:solidFill>
                  <a:srgbClr val="808080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&lt;h1 style="color:red; font-family:Arial"&gt;</a:t>
            </a:r>
            <a:r>
              <a:t> วิธีดูแลรักษาสุขภาพ&lt;/</a:t>
            </a:r>
            <a:r>
              <a:t>h1&gt;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SzTx/>
              <a:buNone/>
              <a:defRPr sz="2100">
                <a:solidFill>
                  <a:srgbClr val="808080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&lt;p style="color:black; font-family:Arial; font-weight:bold"&gt;</a:t>
            </a:r>
            <a:r>
              <a:t> รับประทานอาหารที่มีประโยชน์ หมั่นออกกำลังกาย และพักผ่อนให้เพียงพอ&lt;/</a:t>
            </a:r>
            <a:r>
              <a:t>p&gt; 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SzTx/>
              <a:buNone/>
              <a:defRPr sz="2100">
                <a:solidFill>
                  <a:srgbClr val="808080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SzTx/>
              <a:buNone/>
              <a:defRPr sz="2100">
                <a:solidFill>
                  <a:srgbClr val="808080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&lt;/body&gt;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SzTx/>
              <a:buNone/>
              <a:defRPr sz="2100">
                <a:solidFill>
                  <a:srgbClr val="808080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&lt;/html&gt;</a:t>
            </a:r>
          </a:p>
        </p:txBody>
      </p:sp>
      <p:pic>
        <p:nvPicPr>
          <p:cNvPr id="24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50138" t="33209" r="16714" b="45174"/>
          <a:stretch>
            <a:fillRect/>
          </a:stretch>
        </p:blipFill>
        <p:spPr>
          <a:xfrm>
            <a:off x="4904694" y="3618706"/>
            <a:ext cx="4149081" cy="1520974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</p:pic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ในหน้าเว็บเพจเดียวกันจะใช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 algn="ctr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b="1" sz="5400"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ในหน้าเว็บเพจเดียวกันจะใช้ </a:t>
            </a: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b="1" sz="5400"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rdia New"/>
                <a:ea typeface="Cordia New"/>
                <a:cs typeface="Cordia New"/>
                <a:sym typeface="Cordia New"/>
              </a:defRPr>
            </a:pPr>
            <a:r>
              <a:t>ID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ชื่อซ้ำกัน </a:t>
            </a:r>
            <a:r>
              <a:rPr i="1" u="sng">
                <a:solidFill>
                  <a:srgbClr val="0070C0"/>
                </a:solidFill>
                <a:latin typeface="FreesiaUPC"/>
                <a:ea typeface="FreesiaUPC"/>
                <a:cs typeface="FreesiaUPC"/>
                <a:sym typeface="FreesiaUPC"/>
              </a:rPr>
              <a:t>ไม่ได้</a:t>
            </a:r>
            <a:r>
              <a:t> </a:t>
            </a: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b="1" sz="5400"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การตั้งชื่อ </a:t>
            </a:r>
            <a:r>
              <a:t>ID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ต้อง </a:t>
            </a:r>
            <a:r>
              <a:rPr i="1" u="sng">
                <a:solidFill>
                  <a:srgbClr val="0070C0"/>
                </a:solidFill>
                <a:latin typeface="FreesiaUPC"/>
                <a:ea typeface="FreesiaUPC"/>
                <a:cs typeface="FreesiaUPC"/>
                <a:sym typeface="FreesiaUPC"/>
              </a:rPr>
              <a:t>ไม่มีช่องว่าง </a:t>
            </a:r>
            <a:endParaRPr i="1" u="sng">
              <a:solidFill>
                <a:srgbClr val="0070C0"/>
              </a:solidFill>
              <a:latin typeface="FreesiaUPC"/>
              <a:ea typeface="FreesiaUPC"/>
              <a:cs typeface="FreesiaUPC"/>
              <a:sym typeface="FreesiaUPC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b="1" i="1" sz="5400" u="sng">
                <a:solidFill>
                  <a:srgbClr val="0070C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ไม่ </a:t>
            </a:r>
            <a:r>
              <a:rPr i="0" u="none">
                <a:solidFill>
                  <a:srgbClr val="FF0000"/>
                </a:solidFill>
                <a:latin typeface="FreesiaUPC"/>
                <a:ea typeface="FreesiaUPC"/>
                <a:cs typeface="FreesiaUPC"/>
                <a:sym typeface="FreesiaUPC"/>
              </a:rPr>
              <a:t>ขึ้นต้นด้วยตัวเลข </a:t>
            </a:r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ounded Rectangle"/>
          <p:cNvSpPr/>
          <p:nvPr/>
        </p:nvSpPr>
        <p:spPr>
          <a:xfrm>
            <a:off x="826740" y="2566937"/>
            <a:ext cx="7016543" cy="2102149"/>
          </a:xfrm>
          <a:prstGeom prst="roundRect">
            <a:avLst>
              <a:gd name="adj" fmla="val 9062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5" name="Rounded Rectangle"/>
          <p:cNvSpPr/>
          <p:nvPr/>
        </p:nvSpPr>
        <p:spPr>
          <a:xfrm>
            <a:off x="826740" y="1089273"/>
            <a:ext cx="7016543" cy="1442492"/>
          </a:xfrm>
          <a:prstGeom prst="roundRect">
            <a:avLst>
              <a:gd name="adj" fmla="val 13206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6" name="CSS Syntax (ไวยากรณ์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>
                <a:latin typeface="Cordia New"/>
                <a:ea typeface="Cordia New"/>
                <a:cs typeface="Cordia New"/>
                <a:sym typeface="Cordia New"/>
              </a:defRPr>
            </a:pPr>
            <a:r>
              <a:t>CSS Syntax</a:t>
            </a:r>
            <a:r>
              <a:t> (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ไวยากรณ์</a:t>
            </a:r>
            <a:r>
              <a:t>)</a:t>
            </a:r>
          </a:p>
        </p:txBody>
      </p:sp>
      <p:sp>
        <p:nvSpPr>
          <p:cNvPr id="257" name="Selector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4980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96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Selector	{</a:t>
            </a:r>
          </a:p>
          <a:p>
            <a:pPr marL="0" indent="0" defTabSz="74980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96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002060"/>
                </a:solidFill>
              </a:rPr>
              <a:t>Property:</a:t>
            </a:r>
            <a:r>
              <a:t>  </a:t>
            </a:r>
            <a:r>
              <a:rPr>
                <a:solidFill>
                  <a:srgbClr val="A60E90"/>
                </a:solidFill>
              </a:rPr>
              <a:t>Value</a:t>
            </a:r>
            <a:r>
              <a:t>;     </a:t>
            </a:r>
            <a:r>
              <a:rPr>
                <a:solidFill>
                  <a:srgbClr val="808080"/>
                </a:solidFill>
              </a:rPr>
              <a:t>/* This is a comment */</a:t>
            </a:r>
            <a:endParaRPr>
              <a:solidFill>
                <a:srgbClr val="808080"/>
              </a:solidFill>
            </a:endParaRPr>
          </a:p>
          <a:p>
            <a:pPr marL="0" indent="0" defTabSz="74980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96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  <a:p>
            <a:pPr marL="0" indent="0" defTabSz="74980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96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marL="0" indent="0" defTabSz="74980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96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@media MediaName	{</a:t>
            </a:r>
          </a:p>
          <a:p>
            <a:pPr marL="0" indent="0" defTabSz="74980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96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Selector	{</a:t>
            </a:r>
          </a:p>
          <a:p>
            <a:pPr marL="0" indent="0" defTabSz="74980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96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	</a:t>
            </a:r>
            <a:r>
              <a:rPr>
                <a:solidFill>
                  <a:srgbClr val="002060"/>
                </a:solidFill>
              </a:rPr>
              <a:t>Property:  </a:t>
            </a:r>
            <a:r>
              <a:rPr>
                <a:solidFill>
                  <a:srgbClr val="A60E90"/>
                </a:solidFill>
              </a:rPr>
              <a:t>Value</a:t>
            </a:r>
            <a:r>
              <a:t>;</a:t>
            </a:r>
          </a:p>
          <a:p>
            <a:pPr marL="0" indent="0" defTabSz="74980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96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}</a:t>
            </a:r>
          </a:p>
          <a:p>
            <a:pPr marL="0" indent="0" defTabSz="74980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96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  <a:p>
            <a:pPr marL="0" indent="0" defTabSz="74980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96">
                <a:solidFill>
                  <a:srgbClr val="80808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/* This is a comment */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ounded Rectangle"/>
          <p:cNvSpPr/>
          <p:nvPr/>
        </p:nvSpPr>
        <p:spPr>
          <a:xfrm>
            <a:off x="904775" y="2413000"/>
            <a:ext cx="6980239" cy="2182416"/>
          </a:xfrm>
          <a:prstGeom prst="roundRect">
            <a:avLst>
              <a:gd name="adj" fmla="val 8729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1" name="Rounded Rectangle"/>
          <p:cNvSpPr/>
          <p:nvPr/>
        </p:nvSpPr>
        <p:spPr>
          <a:xfrm>
            <a:off x="859194" y="1098550"/>
            <a:ext cx="7016543" cy="127000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2" name="CSS Syntax -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rdia New"/>
                <a:ea typeface="Cordia New"/>
                <a:cs typeface="Cordia New"/>
                <a:sym typeface="Cordia New"/>
              </a:defRPr>
            </a:pPr>
            <a:r>
              <a:t>CSS Syntax</a:t>
            </a:r>
            <a:r>
              <a:t> -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263" name="h1{…"/>
          <p:cNvSpPr txBox="1"/>
          <p:nvPr>
            <p:ph type="body" idx="1"/>
          </p:nvPr>
        </p:nvSpPr>
        <p:spPr>
          <a:xfrm>
            <a:off x="946034" y="1120916"/>
            <a:ext cx="7251932" cy="3408081"/>
          </a:xfrm>
          <a:prstGeom prst="rect">
            <a:avLst/>
          </a:prstGeom>
        </p:spPr>
        <p:txBody>
          <a:bodyPr/>
          <a:lstStyle/>
          <a:p>
            <a:pPr marL="0" indent="0" defTabSz="868680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80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h1{</a:t>
            </a:r>
          </a:p>
          <a:p>
            <a:pPr lvl="1" marL="0" indent="667022" defTabSz="868680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80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solidFill>
                  <a:srgbClr val="002060"/>
                </a:solidFill>
              </a:rPr>
              <a:t>background-color:</a:t>
            </a:r>
            <a:r>
              <a:t>  </a:t>
            </a:r>
            <a:r>
              <a:rPr>
                <a:solidFill>
                  <a:srgbClr val="A60E90"/>
                </a:solidFill>
              </a:rPr>
              <a:t>blue</a:t>
            </a:r>
            <a:r>
              <a:t>;     </a:t>
            </a:r>
            <a:r>
              <a:rPr>
                <a:solidFill>
                  <a:srgbClr val="808080"/>
                </a:solidFill>
              </a:rPr>
              <a:t>/* This is a comment */</a:t>
            </a:r>
            <a:endParaRPr>
              <a:solidFill>
                <a:srgbClr val="808080"/>
              </a:solidFill>
            </a:endParaRPr>
          </a:p>
          <a:p>
            <a:pPr marL="0" indent="0" defTabSz="868680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80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  <a:p>
            <a:pPr marL="0" indent="0" defTabSz="868680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80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marL="0" indent="0" defTabSz="868680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80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@media print{</a:t>
            </a:r>
          </a:p>
          <a:p>
            <a:pPr marL="0" indent="0" defTabSz="868680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80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h1{</a:t>
            </a:r>
          </a:p>
          <a:p>
            <a:pPr marL="0" indent="0" defTabSz="868680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80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002060"/>
                </a:solidFill>
              </a:rPr>
              <a:t>text-align:  </a:t>
            </a:r>
            <a:r>
              <a:rPr>
                <a:solidFill>
                  <a:srgbClr val="A60E90"/>
                </a:solidFill>
              </a:rPr>
              <a:t>center</a:t>
            </a:r>
            <a:r>
              <a:t>;</a:t>
            </a:r>
          </a:p>
          <a:p>
            <a:pPr marL="0" indent="0" defTabSz="868680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80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}</a:t>
            </a:r>
          </a:p>
          <a:p>
            <a:pPr marL="0" indent="0" defTabSz="868680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80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  <a:p>
            <a:pPr marL="0" indent="0" defTabSz="868680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80">
                <a:solidFill>
                  <a:srgbClr val="80808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/* This is a comment */</a:t>
            </a:r>
          </a:p>
        </p:txBody>
      </p:sp>
      <p:sp>
        <p:nvSpPr>
          <p:cNvPr id="2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ounded Rectangle"/>
          <p:cNvSpPr/>
          <p:nvPr/>
        </p:nvSpPr>
        <p:spPr>
          <a:xfrm>
            <a:off x="972849" y="2797144"/>
            <a:ext cx="6929727" cy="1767942"/>
          </a:xfrm>
          <a:prstGeom prst="roundRect">
            <a:avLst>
              <a:gd name="adj" fmla="val 1077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7" name="Rounded Rectangle"/>
          <p:cNvSpPr/>
          <p:nvPr/>
        </p:nvSpPr>
        <p:spPr>
          <a:xfrm>
            <a:off x="929440" y="1276349"/>
            <a:ext cx="7016544" cy="1490069"/>
          </a:xfrm>
          <a:prstGeom prst="roundRect">
            <a:avLst>
              <a:gd name="adj" fmla="val 12785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8" name="CSS Syntax -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rdia New"/>
                <a:ea typeface="Cordia New"/>
                <a:cs typeface="Cordia New"/>
                <a:sym typeface="Cordia New"/>
              </a:defRPr>
            </a:pPr>
            <a:r>
              <a:t>CSS Syntax</a:t>
            </a:r>
            <a:r>
              <a:t> -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269" name="/* For mobile devices *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 marL="0" indent="544068" defTabSz="62179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768">
                <a:solidFill>
                  <a:srgbClr val="80808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/* For mobile devices */</a:t>
            </a:r>
          </a:p>
          <a:p>
            <a:pPr lvl="2" marL="0" indent="544068" defTabSz="62179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768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@media handheld{</a:t>
            </a:r>
          </a:p>
          <a:p>
            <a:pPr lvl="3" marL="0" indent="743559" defTabSz="62179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768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h1{</a:t>
            </a:r>
          </a:p>
          <a:p>
            <a:pPr lvl="3" marL="0" indent="743559" defTabSz="62179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768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solidFill>
                  <a:srgbClr val="002060"/>
                </a:solidFill>
              </a:rPr>
              <a:t>background-color:</a:t>
            </a:r>
            <a:r>
              <a:t>  </a:t>
            </a:r>
            <a:r>
              <a:rPr>
                <a:solidFill>
                  <a:srgbClr val="A60E90"/>
                </a:solidFill>
              </a:rPr>
              <a:t>blue</a:t>
            </a:r>
            <a:r>
              <a:t>; </a:t>
            </a:r>
            <a:endParaRPr>
              <a:solidFill>
                <a:srgbClr val="808080"/>
              </a:solidFill>
            </a:endParaRPr>
          </a:p>
          <a:p>
            <a:pPr lvl="3" marL="0" indent="743559" defTabSz="62179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768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  <a:p>
            <a:pPr lvl="2" marL="0" indent="544068" defTabSz="62179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768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  <a:endParaRPr sz="1632"/>
          </a:p>
          <a:p>
            <a:pPr lvl="2" marL="0" indent="544068" defTabSz="62179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904">
                <a:solidFill>
                  <a:srgbClr val="80808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/* For printers */</a:t>
            </a:r>
          </a:p>
          <a:p>
            <a:pPr lvl="2" marL="0" indent="544068" defTabSz="62179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904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@media print	{</a:t>
            </a:r>
            <a:endParaRPr sz="1632"/>
          </a:p>
          <a:p>
            <a:pPr lvl="2" marL="0" indent="544068" defTabSz="62179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904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h1{</a:t>
            </a:r>
            <a:endParaRPr sz="1632"/>
          </a:p>
          <a:p>
            <a:pPr lvl="2" marL="0" indent="544068" defTabSz="62179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904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002060"/>
                </a:solidFill>
              </a:rPr>
              <a:t>text-align:  </a:t>
            </a:r>
            <a:r>
              <a:rPr>
                <a:solidFill>
                  <a:srgbClr val="A60E90"/>
                </a:solidFill>
              </a:rPr>
              <a:t>center</a:t>
            </a:r>
            <a:r>
              <a:t>;</a:t>
            </a:r>
            <a:endParaRPr sz="1632"/>
          </a:p>
          <a:p>
            <a:pPr lvl="2" marL="0" indent="544068" defTabSz="62179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904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}</a:t>
            </a:r>
            <a:endParaRPr sz="1632"/>
          </a:p>
          <a:p>
            <a:pPr lvl="2" marL="0" indent="544068" defTabSz="62179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904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</p:txBody>
      </p:sp>
      <p:sp>
        <p:nvSpPr>
          <p:cNvPr id="2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SS Length Units (หน่วยความยาว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rdia New"/>
                <a:ea typeface="Cordia New"/>
                <a:cs typeface="Cordia New"/>
                <a:sym typeface="Cordia New"/>
              </a:defRPr>
            </a:pPr>
            <a:r>
              <a:t>CSS Length Units </a:t>
            </a:r>
            <a:r>
              <a:t>(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หน่วยความยาว</a:t>
            </a:r>
            <a:r>
              <a:t>)</a:t>
            </a:r>
          </a:p>
        </p:txBody>
      </p:sp>
      <p:sp>
        <p:nvSpPr>
          <p:cNvPr id="273" name="ตัวอย่างของหน่วยแบบเชิงสัมพันธ์ (สามารถปรับขนาดได้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3463" indent="-201168">
              <a:lnSpc>
                <a:spcPct val="100000"/>
              </a:lnSpc>
              <a:spcBef>
                <a:spcPts val="700"/>
              </a:spcBef>
              <a:buSzTx/>
              <a:buFont typeface="Arial"/>
              <a:buNone/>
              <a:defRPr b="1" i="1" sz="3200" u="sng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ตัวอย่างของหน่วยแบบเชิงสัมพันธ์ </a:t>
            </a:r>
            <a:r>
              <a:t>(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สามารถปรับขนาดได้</a:t>
            </a:r>
            <a:r>
              <a:t>)</a:t>
            </a:r>
          </a:p>
          <a:p>
            <a:pPr marL="365759" indent="-283463">
              <a:lnSpc>
                <a:spcPct val="100000"/>
              </a:lnSpc>
              <a:spcBef>
                <a:spcPts val="700"/>
              </a:spcBef>
              <a:buChar char="●"/>
              <a:defRPr b="1" sz="2600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em</a:t>
            </a:r>
            <a:r>
              <a:rPr b="0"/>
              <a:t> (em, </a:t>
            </a:r>
            <a:r>
              <a:rPr b="0">
                <a:latin typeface="FreesiaUPC"/>
                <a:ea typeface="FreesiaUPC"/>
                <a:cs typeface="FreesiaUPC"/>
                <a:sym typeface="FreesiaUPC"/>
              </a:rPr>
              <a:t>ความสูงของฟอนต์</a:t>
            </a:r>
            <a:r>
              <a:rPr b="0"/>
              <a:t>) </a:t>
            </a:r>
            <a:r>
              <a:rPr b="0"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เช่น </a:t>
            </a:r>
            <a:r>
              <a:rPr b="0">
                <a:solidFill>
                  <a:srgbClr val="C00000"/>
                </a:solidFill>
              </a:rPr>
              <a:t>2em, 1.5em, 0.88em </a:t>
            </a:r>
            <a:r>
              <a:rPr b="0"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ฯลฯ</a:t>
            </a:r>
            <a:endParaRPr>
              <a:solidFill>
                <a:srgbClr val="C00000"/>
              </a:solidFill>
            </a:endParaRPr>
          </a:p>
          <a:p>
            <a:pPr marL="365759" indent="-283463">
              <a:lnSpc>
                <a:spcPct val="100000"/>
              </a:lnSpc>
              <a:spcBef>
                <a:spcPts val="700"/>
              </a:spcBef>
              <a:buChar char="●"/>
              <a:defRPr b="1" sz="2600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ex</a:t>
            </a:r>
            <a:r>
              <a:rPr b="0"/>
              <a:t> (x-height, </a:t>
            </a:r>
            <a:r>
              <a:rPr b="0">
                <a:latin typeface="FreesiaUPC"/>
                <a:ea typeface="FreesiaUPC"/>
                <a:cs typeface="FreesiaUPC"/>
                <a:sym typeface="FreesiaUPC"/>
              </a:rPr>
              <a:t>ความสูงของตัวอักษร</a:t>
            </a:r>
            <a:r>
              <a:rPr b="0"/>
              <a:t> "x") </a:t>
            </a:r>
            <a:r>
              <a:rPr b="0"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เช่น </a:t>
            </a:r>
            <a:r>
              <a:rPr b="0">
                <a:solidFill>
                  <a:srgbClr val="C00000"/>
                </a:solidFill>
              </a:rPr>
              <a:t>1.5ex, 2ex, </a:t>
            </a:r>
            <a:r>
              <a:rPr b="0"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ฯลฯ</a:t>
            </a:r>
            <a:endParaRPr>
              <a:solidFill>
                <a:srgbClr val="C00000"/>
              </a:solidFill>
            </a:endParaRPr>
          </a:p>
          <a:p>
            <a:pPr marL="365759" indent="-283463">
              <a:lnSpc>
                <a:spcPct val="100000"/>
              </a:lnSpc>
              <a:spcBef>
                <a:spcPts val="700"/>
              </a:spcBef>
              <a:buChar char="●"/>
              <a:defRPr b="1" sz="2600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px</a:t>
            </a:r>
            <a:r>
              <a:rPr b="0"/>
              <a:t> (pixels, </a:t>
            </a:r>
            <a:r>
              <a:rPr b="0">
                <a:latin typeface="FreesiaUPC"/>
                <a:ea typeface="FreesiaUPC"/>
                <a:cs typeface="FreesiaUPC"/>
                <a:sym typeface="FreesiaUPC"/>
              </a:rPr>
              <a:t>สัมพันธ์กับค่าความละเอียดของ </a:t>
            </a:r>
            <a:r>
              <a:rPr b="0"/>
              <a:t>Canvas) </a:t>
            </a:r>
            <a:r>
              <a:rPr b="0"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เช่น </a:t>
            </a:r>
            <a:r>
              <a:rPr b="0">
                <a:solidFill>
                  <a:srgbClr val="C00000"/>
                </a:solidFill>
              </a:rPr>
              <a:t>1px, 4px, </a:t>
            </a:r>
            <a:r>
              <a:rPr b="0"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ฯลฯ</a:t>
            </a:r>
            <a:endParaRPr>
              <a:solidFill>
                <a:srgbClr val="C00000"/>
              </a:solidFill>
            </a:endParaRPr>
          </a:p>
          <a:p>
            <a:pPr marL="365759" indent="-283463">
              <a:lnSpc>
                <a:spcPct val="100000"/>
              </a:lnSpc>
              <a:spcBef>
                <a:spcPts val="700"/>
              </a:spcBef>
              <a:buChar char="●"/>
              <a:defRPr b="1" sz="2600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%</a:t>
            </a:r>
            <a:r>
              <a:rPr b="0"/>
              <a:t> (percent) </a:t>
            </a:r>
            <a:r>
              <a:rPr b="0"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เช่น </a:t>
            </a:r>
            <a:r>
              <a:rPr b="0">
                <a:solidFill>
                  <a:srgbClr val="C00000"/>
                </a:solidFill>
              </a:rPr>
              <a:t>50%, 130%, </a:t>
            </a:r>
            <a:r>
              <a:rPr b="0"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ฯลฯ</a:t>
            </a:r>
          </a:p>
        </p:txBody>
      </p:sp>
      <p:sp>
        <p:nvSpPr>
          <p:cNvPr id="2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/>
          <p:nvPr>
            <p:ph type="title"/>
          </p:nvPr>
        </p:nvSpPr>
        <p:spPr>
          <a:xfrm>
            <a:off x="940928" y="328951"/>
            <a:ext cx="7029242" cy="822214"/>
          </a:xfrm>
          <a:prstGeom prst="rect">
            <a:avLst/>
          </a:prstGeom>
        </p:spPr>
        <p:txBody>
          <a:bodyPr/>
          <a:lstStyle/>
          <a:p>
            <a:pPr algn="ctr" defTabSz="850391">
              <a:lnSpc>
                <a:spcPct val="100000"/>
              </a:lnSpc>
              <a:defRPr sz="5022">
                <a:effectLst>
                  <a:outerShdw sx="100000" sy="100000" kx="0" ky="0" algn="b" rotWithShape="0" blurRad="35433" dist="35433" dir="2700000">
                    <a:srgbClr val="000000">
                      <a:alpha val="43137"/>
                    </a:srgbClr>
                  </a:outerShdw>
                </a:effectLst>
                <a:latin typeface="FreesiaUPC"/>
                <a:ea typeface="FreesiaUPC"/>
                <a:cs typeface="FreesiaUPC"/>
                <a:sym typeface="FreesiaUPC"/>
              </a:defRPr>
            </a:pPr>
            <a:r>
              <a:t>ภาษา </a:t>
            </a:r>
            <a:r>
              <a:t>CSS</a:t>
            </a:r>
          </a:p>
        </p:txBody>
      </p:sp>
      <p:sp>
        <p:nvSpPr>
          <p:cNvPr id="180" name="Content Placeholder 2"/>
          <p:cNvSpPr txBox="1"/>
          <p:nvPr>
            <p:ph type="body" idx="1"/>
          </p:nvPr>
        </p:nvSpPr>
        <p:spPr>
          <a:xfrm>
            <a:off x="940930" y="1224643"/>
            <a:ext cx="7251932" cy="3408080"/>
          </a:xfrm>
          <a:prstGeom prst="rect">
            <a:avLst/>
          </a:prstGeom>
        </p:spPr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700"/>
              </a:spcBef>
              <a:buClr>
                <a:srgbClr val="17BBFD"/>
              </a:buClr>
              <a:buFont typeface="Arial"/>
              <a:buChar char="•"/>
              <a:defRPr sz="2600">
                <a:solidFill>
                  <a:srgbClr val="666666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CSS </a:t>
            </a:r>
            <a:r>
              <a:t>ย่อมาจาก ภาษา </a:t>
            </a:r>
            <a:r>
              <a:rPr>
                <a:solidFill>
                  <a:schemeClr val="accent1"/>
                </a:solidFill>
              </a:rPr>
              <a:t>CSS (Cascading Style Sheets) </a:t>
            </a:r>
            <a:endParaRPr>
              <a:solidFill>
                <a:schemeClr val="accent1"/>
              </a:solidFill>
            </a:endParaRPr>
          </a:p>
          <a:p>
            <a:pPr marL="571500" indent="-571500">
              <a:lnSpc>
                <a:spcPct val="100000"/>
              </a:lnSpc>
              <a:spcBef>
                <a:spcPts val="700"/>
              </a:spcBef>
              <a:buClr>
                <a:srgbClr val="17BBFD"/>
              </a:buClr>
              <a:buFont typeface="Arial"/>
              <a:buChar char="•"/>
              <a:defRPr sz="2600">
                <a:solidFill>
                  <a:srgbClr val="666666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ภาษา </a:t>
            </a:r>
            <a:r>
              <a:t>CSS</a:t>
            </a:r>
            <a:r>
              <a:t> ถูกออกแบบขึ้นมาเพื่อการกำหนดรูปร่างหน้าตา (</a:t>
            </a:r>
            <a:r>
              <a:t>style) </a:t>
            </a:r>
            <a:r>
              <a:t>และนำไปจัดเก็บแยกต่างหากในแฟ้ม </a:t>
            </a:r>
            <a:r>
              <a:t> CSS    </a:t>
            </a:r>
          </a:p>
          <a:p>
            <a:pPr marL="571500" indent="-571500">
              <a:lnSpc>
                <a:spcPct val="100000"/>
              </a:lnSpc>
              <a:spcBef>
                <a:spcPts val="700"/>
              </a:spcBef>
              <a:buClr>
                <a:srgbClr val="17BBFD"/>
              </a:buClr>
              <a:buFont typeface="Arial"/>
              <a:buChar char="•"/>
              <a:defRPr sz="2600">
                <a:solidFill>
                  <a:srgbClr val="666666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ปัจจุบัน </a:t>
            </a:r>
            <a:r>
              <a:t>Browser </a:t>
            </a:r>
            <a:r>
              <a:t>ของทุกๆ ค่าย ต่างรองรับการทำงานของ </a:t>
            </a:r>
            <a:r>
              <a:t>css</a:t>
            </a:r>
          </a:p>
        </p:txBody>
      </p:sp>
      <p:grpSp>
        <p:nvGrpSpPr>
          <p:cNvPr id="183" name="Rectangle 8"/>
          <p:cNvGrpSpPr/>
          <p:nvPr/>
        </p:nvGrpSpPr>
        <p:grpSpPr>
          <a:xfrm>
            <a:off x="0" y="6453335"/>
            <a:ext cx="3200400" cy="266701"/>
            <a:chOff x="0" y="0"/>
            <a:chExt cx="3200400" cy="266700"/>
          </a:xfrm>
        </p:grpSpPr>
        <p:sp>
          <p:nvSpPr>
            <p:cNvPr id="181" name="Rectangle"/>
            <p:cNvSpPr/>
            <p:nvPr/>
          </p:nvSpPr>
          <p:spPr>
            <a:xfrm>
              <a:off x="0" y="0"/>
              <a:ext cx="3200400" cy="266700"/>
            </a:xfrm>
            <a:prstGeom prst="rect">
              <a:avLst/>
            </a:prstGeom>
            <a:gradFill flip="none" rotWithShape="1">
              <a:gsLst>
                <a:gs pos="0">
                  <a:srgbClr val="73005E"/>
                </a:gs>
                <a:gs pos="80000">
                  <a:srgbClr val="97007B"/>
                </a:gs>
                <a:gs pos="100000">
                  <a:srgbClr val="98007B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</a:p>
          </p:txBody>
        </p:sp>
        <p:sp>
          <p:nvSpPr>
            <p:cNvPr id="182" name="Webpage Design and Programming Workshop"/>
            <p:cNvSpPr txBox="1"/>
            <p:nvPr/>
          </p:nvSpPr>
          <p:spPr>
            <a:xfrm>
              <a:off x="0" y="0"/>
              <a:ext cx="3200400" cy="256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100">
                  <a:solidFill>
                    <a:srgbClr val="FFFFFF"/>
                  </a:solidFill>
                  <a:latin typeface="Freesia News"/>
                  <a:ea typeface="Freesia News"/>
                  <a:cs typeface="Freesia News"/>
                  <a:sym typeface="Freesia News"/>
                </a:defRPr>
              </a:lvl1pPr>
            </a:lstStyle>
            <a:p>
              <a:pPr/>
              <a:r>
                <a:t>Webpage Design and Programming Workshop</a:t>
              </a:r>
            </a:p>
          </p:txBody>
        </p:sp>
      </p:grpSp>
      <p:pic>
        <p:nvPicPr>
          <p:cNvPr id="184" name="ตัวแทนเนื้อหา 1" descr="ตัวแทนเนื้อหา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9527" y="3125279"/>
            <a:ext cx="1579511" cy="1579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98" y="0"/>
                </a:moveTo>
                <a:cubicBezTo>
                  <a:pt x="1610" y="0"/>
                  <a:pt x="0" y="1610"/>
                  <a:pt x="0" y="3598"/>
                </a:cubicBezTo>
                <a:lnTo>
                  <a:pt x="0" y="18002"/>
                </a:lnTo>
                <a:cubicBezTo>
                  <a:pt x="0" y="19990"/>
                  <a:pt x="1610" y="21600"/>
                  <a:pt x="3598" y="21600"/>
                </a:cubicBezTo>
                <a:lnTo>
                  <a:pt x="18002" y="21600"/>
                </a:lnTo>
                <a:cubicBezTo>
                  <a:pt x="19990" y="21600"/>
                  <a:pt x="21600" y="19990"/>
                  <a:pt x="21600" y="18002"/>
                </a:cubicBezTo>
                <a:lnTo>
                  <a:pt x="21600" y="3598"/>
                </a:lnTo>
                <a:cubicBezTo>
                  <a:pt x="21600" y="1610"/>
                  <a:pt x="19990" y="0"/>
                  <a:pt x="18002" y="0"/>
                </a:cubicBezTo>
                <a:lnTo>
                  <a:pt x="3598" y="0"/>
                </a:lnTo>
                <a:close/>
              </a:path>
            </a:pathLst>
          </a:custGeom>
          <a:ln w="12700">
            <a:miter lim="400000"/>
          </a:ln>
          <a:effectLst>
            <a:outerShdw sx="100000" sy="100000" kx="0" ky="0" algn="b" rotWithShape="0" blurRad="152400" dist="12000" dir="900000">
              <a:srgbClr val="000000">
                <a:alpha val="30000"/>
              </a:srgbClr>
            </a:outerShdw>
          </a:effectLst>
        </p:spPr>
      </p:pic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SS Length Units (หน่วยความยาว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rdia New"/>
                <a:ea typeface="Cordia New"/>
                <a:cs typeface="Cordia New"/>
                <a:sym typeface="Cordia New"/>
              </a:defRPr>
            </a:pPr>
            <a:r>
              <a:t>CSS Length Units </a:t>
            </a:r>
            <a:r>
              <a:t>(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หน่วยความยาว</a:t>
            </a:r>
            <a:r>
              <a:t>)</a:t>
            </a:r>
          </a:p>
        </p:txBody>
      </p:sp>
      <p:sp>
        <p:nvSpPr>
          <p:cNvPr id="277" name="ตัวอย่างของหน่วยแบบคงที่ (ไม่สามารถปรับขนาดได้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3463" indent="-201168">
              <a:lnSpc>
                <a:spcPct val="100000"/>
              </a:lnSpc>
              <a:spcBef>
                <a:spcPts val="700"/>
              </a:spcBef>
              <a:buSzTx/>
              <a:buFont typeface="Arial"/>
              <a:buNone/>
              <a:defRPr b="1" i="1" sz="3200" u="sng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ตัวอย่างของหน่วยแบบคงที่ </a:t>
            </a:r>
            <a:r>
              <a:t>(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ไม่สามารถปรับขนาดได้</a:t>
            </a:r>
            <a:r>
              <a:t>)</a:t>
            </a:r>
          </a:p>
          <a:p>
            <a:pPr marL="365759" indent="-283463">
              <a:lnSpc>
                <a:spcPct val="100000"/>
              </a:lnSpc>
              <a:spcBef>
                <a:spcPts val="700"/>
              </a:spcBef>
              <a:buChar char="●"/>
              <a:defRPr b="1" sz="2600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in</a:t>
            </a:r>
            <a:r>
              <a:rPr b="0"/>
              <a:t> (inches; 1in=2.54cm) </a:t>
            </a:r>
            <a:r>
              <a:rPr b="0"/>
              <a:t>		</a:t>
            </a:r>
            <a:r>
              <a:rPr b="0"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เช่น </a:t>
            </a:r>
            <a:r>
              <a:rPr b="0">
                <a:solidFill>
                  <a:srgbClr val="C00000"/>
                </a:solidFill>
              </a:rPr>
              <a:t>2in, 1.5in, </a:t>
            </a:r>
            <a:r>
              <a:rPr b="0"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ฯลฯ</a:t>
            </a:r>
            <a:endParaRPr>
              <a:solidFill>
                <a:srgbClr val="C00000"/>
              </a:solidFill>
            </a:endParaRPr>
          </a:p>
          <a:p>
            <a:pPr marL="365759" indent="-283463">
              <a:lnSpc>
                <a:spcPct val="100000"/>
              </a:lnSpc>
              <a:spcBef>
                <a:spcPts val="700"/>
              </a:spcBef>
              <a:buChar char="●"/>
              <a:defRPr b="1" sz="2600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cm</a:t>
            </a:r>
            <a:r>
              <a:rPr b="0"/>
              <a:t> (centimeters; 1cm=10mm) </a:t>
            </a:r>
            <a:r>
              <a:rPr b="0"/>
              <a:t>	</a:t>
            </a:r>
            <a:r>
              <a:rPr b="0"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เช่น </a:t>
            </a:r>
            <a:r>
              <a:rPr b="0">
                <a:solidFill>
                  <a:srgbClr val="C00000"/>
                </a:solidFill>
              </a:rPr>
              <a:t>2cm, 1.11cm, </a:t>
            </a:r>
            <a:r>
              <a:rPr b="0"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ฯลฯ</a:t>
            </a:r>
            <a:endParaRPr>
              <a:solidFill>
                <a:srgbClr val="C00000"/>
              </a:solidFill>
            </a:endParaRPr>
          </a:p>
          <a:p>
            <a:pPr marL="365759" indent="-283463">
              <a:lnSpc>
                <a:spcPct val="100000"/>
              </a:lnSpc>
              <a:spcBef>
                <a:spcPts val="700"/>
              </a:spcBef>
              <a:buChar char="●"/>
              <a:defRPr b="1" sz="2600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mm</a:t>
            </a:r>
            <a:r>
              <a:rPr b="0"/>
              <a:t> (millimeters) </a:t>
            </a:r>
            <a:r>
              <a:rPr b="0"/>
              <a:t>		</a:t>
            </a:r>
            <a:r>
              <a:rPr b="0"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เช่น </a:t>
            </a:r>
            <a:r>
              <a:rPr b="0">
                <a:solidFill>
                  <a:srgbClr val="C00000"/>
                </a:solidFill>
              </a:rPr>
              <a:t>50mm, 0.8mm, </a:t>
            </a:r>
            <a:r>
              <a:rPr b="0"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ฯลฯ</a:t>
            </a:r>
            <a:endParaRPr>
              <a:solidFill>
                <a:srgbClr val="C00000"/>
              </a:solidFill>
            </a:endParaRPr>
          </a:p>
          <a:p>
            <a:pPr marL="365759" indent="-283463">
              <a:lnSpc>
                <a:spcPct val="100000"/>
              </a:lnSpc>
              <a:spcBef>
                <a:spcPts val="700"/>
              </a:spcBef>
              <a:buChar char="●"/>
              <a:defRPr b="1" sz="2600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pt</a:t>
            </a:r>
            <a:r>
              <a:rPr b="0"/>
              <a:t> (points; 1pt=1/72in) </a:t>
            </a:r>
            <a:r>
              <a:rPr b="0"/>
              <a:t>		</a:t>
            </a:r>
            <a:r>
              <a:rPr b="0"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เช่น </a:t>
            </a:r>
            <a:r>
              <a:rPr b="0">
                <a:solidFill>
                  <a:srgbClr val="C00000"/>
                </a:solidFill>
              </a:rPr>
              <a:t>12pt, 20pt, </a:t>
            </a:r>
            <a:r>
              <a:rPr b="0"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ฯลฯ</a:t>
            </a:r>
            <a:endParaRPr>
              <a:solidFill>
                <a:srgbClr val="C00000"/>
              </a:solidFill>
            </a:endParaRPr>
          </a:p>
          <a:p>
            <a:pPr marL="365759" indent="-283463">
              <a:lnSpc>
                <a:spcPct val="100000"/>
              </a:lnSpc>
              <a:spcBef>
                <a:spcPts val="700"/>
              </a:spcBef>
              <a:buChar char="●"/>
              <a:defRPr b="1" sz="2600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pc</a:t>
            </a:r>
            <a:r>
              <a:rPr b="0"/>
              <a:t> (picas; 1pc=12pt) </a:t>
            </a:r>
            <a:r>
              <a:rPr b="0"/>
              <a:t>		</a:t>
            </a:r>
            <a:r>
              <a:rPr b="0"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เช่น </a:t>
            </a:r>
            <a:r>
              <a:rPr b="0">
                <a:solidFill>
                  <a:srgbClr val="C00000"/>
                </a:solidFill>
              </a:rPr>
              <a:t>1pc, 2pc, </a:t>
            </a:r>
            <a:r>
              <a:rPr b="0"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ฯลฯ</a:t>
            </a:r>
          </a:p>
        </p:txBody>
      </p:sp>
      <p:sp>
        <p:nvSpPr>
          <p:cNvPr id="2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SS Length Units -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rdia New"/>
                <a:ea typeface="Cordia New"/>
                <a:cs typeface="Cordia New"/>
                <a:sym typeface="Cordia New"/>
              </a:defRPr>
            </a:pPr>
            <a:r>
              <a:t>CSS Length Units </a:t>
            </a:r>
            <a:r>
              <a:t>-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281" name="/* ตัวอย่างการใช้ Length Units *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694944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b="1" sz="2736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/*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ตัวอย่างการใช้ </a:t>
            </a:r>
            <a:r>
              <a:t>Length Units */</a:t>
            </a:r>
          </a:p>
          <a:p>
            <a:pPr lvl="1" marL="0" indent="208483" defTabSz="694944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b="1" sz="2432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h1	{</a:t>
            </a:r>
            <a:endParaRPr sz="2128"/>
          </a:p>
          <a:p>
            <a:pPr lvl="1" marL="0" indent="208483" defTabSz="694944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b="1" sz="2432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002060"/>
                </a:solidFill>
              </a:rPr>
              <a:t>font-size:</a:t>
            </a:r>
            <a:r>
              <a:t>  </a:t>
            </a:r>
            <a:r>
              <a:rPr>
                <a:solidFill>
                  <a:srgbClr val="A60E90"/>
                </a:solidFill>
              </a:rPr>
              <a:t>2em</a:t>
            </a:r>
            <a:r>
              <a:t>; </a:t>
            </a:r>
            <a:endParaRPr sz="2128"/>
          </a:p>
          <a:p>
            <a:pPr lvl="1" marL="0" indent="208483" defTabSz="694944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b="1" sz="2432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002060"/>
                </a:solidFill>
              </a:rPr>
              <a:t>margin:</a:t>
            </a:r>
            <a:r>
              <a:t>  </a:t>
            </a:r>
            <a:r>
              <a:rPr>
                <a:solidFill>
                  <a:srgbClr val="A60E90"/>
                </a:solidFill>
              </a:rPr>
              <a:t>1ex</a:t>
            </a:r>
            <a:r>
              <a:t>; </a:t>
            </a:r>
            <a:endParaRPr sz="2128"/>
          </a:p>
          <a:p>
            <a:pPr lvl="1" marL="0" indent="208483" defTabSz="694944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b="1" sz="2432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002060"/>
                </a:solidFill>
              </a:rPr>
              <a:t>padding:</a:t>
            </a:r>
            <a:r>
              <a:t>  </a:t>
            </a:r>
            <a:r>
              <a:rPr>
                <a:solidFill>
                  <a:srgbClr val="A60E90"/>
                </a:solidFill>
              </a:rPr>
              <a:t>0.5cm</a:t>
            </a:r>
            <a:r>
              <a:t>; </a:t>
            </a:r>
            <a:endParaRPr sz="2128"/>
          </a:p>
          <a:p>
            <a:pPr lvl="1" marL="0" indent="208483" defTabSz="694944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b="1" sz="2432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002060"/>
                </a:solidFill>
              </a:rPr>
              <a:t>width:</a:t>
            </a:r>
            <a:r>
              <a:t>  </a:t>
            </a:r>
            <a:r>
              <a:rPr>
                <a:solidFill>
                  <a:srgbClr val="A60E90"/>
                </a:solidFill>
              </a:rPr>
              <a:t>90%</a:t>
            </a:r>
            <a:r>
              <a:t>; </a:t>
            </a:r>
            <a:endParaRPr sz="2128"/>
          </a:p>
          <a:p>
            <a:pPr lvl="1" marL="0" indent="208483" defTabSz="694944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b="1" sz="2432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002060"/>
                </a:solidFill>
              </a:rPr>
              <a:t>top:</a:t>
            </a:r>
            <a:r>
              <a:t>  </a:t>
            </a:r>
            <a:r>
              <a:rPr>
                <a:solidFill>
                  <a:srgbClr val="A60E90"/>
                </a:solidFill>
              </a:rPr>
              <a:t>12pt</a:t>
            </a:r>
            <a:r>
              <a:t>; </a:t>
            </a:r>
            <a:endParaRPr sz="2128"/>
          </a:p>
          <a:p>
            <a:pPr lvl="1" marL="0" indent="208483" defTabSz="694944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b="1" sz="2432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002060"/>
                </a:solidFill>
              </a:rPr>
              <a:t>left:</a:t>
            </a:r>
            <a:r>
              <a:t>  -</a:t>
            </a:r>
            <a:r>
              <a:rPr>
                <a:solidFill>
                  <a:srgbClr val="A60E90"/>
                </a:solidFill>
              </a:rPr>
              <a:t>1in</a:t>
            </a:r>
            <a:r>
              <a:t>;</a:t>
            </a:r>
            <a:endParaRPr>
              <a:solidFill>
                <a:srgbClr val="808080"/>
              </a:solidFill>
            </a:endParaRPr>
          </a:p>
          <a:p>
            <a:pPr lvl="1" marL="0" indent="208483" defTabSz="694944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b="1" sz="2432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</p:txBody>
      </p:sp>
      <p:sp>
        <p:nvSpPr>
          <p:cNvPr id="2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ค่าสี (Color Unit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ค่าสี </a:t>
            </a:r>
            <a:r>
              <a:t>(</a:t>
            </a:r>
            <a:r>
              <a:t>Color Units)</a:t>
            </a:r>
          </a:p>
        </p:txBody>
      </p:sp>
      <p:sp>
        <p:nvSpPr>
          <p:cNvPr id="285" name="16 ค่าสีจาก Windows VGA palette:                                                           aqua, black, blue, fuchsia (แดงอมม่วง), gray, green, lime,                     maroon (น้ำตาลแดง), navy, olive, purple, red,   silver, teal                 (เขียวขนเป็ด), white, และ yello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05421" indent="-420623" defTabSz="841247">
              <a:spcBef>
                <a:spcPts val="700"/>
              </a:spcBef>
              <a:buChar char="➢"/>
              <a:defRPr b="1" sz="2944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16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ค่าสีจาก</a:t>
            </a:r>
            <a:r>
              <a:t> Windows VGA palette</a:t>
            </a:r>
            <a:r>
              <a:rPr>
                <a:solidFill>
                  <a:srgbClr val="4D4D4D"/>
                </a:solidFill>
              </a:rPr>
              <a:t>:</a:t>
            </a:r>
            <a:r>
              <a:rPr b="0">
                <a:solidFill>
                  <a:srgbClr val="4D4D4D"/>
                </a:solidFill>
              </a:rPr>
              <a:t>                                                           </a:t>
            </a:r>
            <a:r>
              <a:rPr b="0" sz="2392">
                <a:solidFill>
                  <a:srgbClr val="4D4D4D"/>
                </a:solidFill>
              </a:rPr>
              <a:t>aqua, black, blue, fuchsia </a:t>
            </a:r>
            <a:r>
              <a:rPr b="0" sz="2392">
                <a:solidFill>
                  <a:srgbClr val="4D4D4D"/>
                </a:solidFill>
              </a:rPr>
              <a:t>(</a:t>
            </a:r>
            <a:r>
              <a:rPr b="0" sz="2392">
                <a:solidFill>
                  <a:srgbClr val="4D4D4D"/>
                </a:solidFill>
                <a:latin typeface="FreesiaUPC"/>
                <a:ea typeface="FreesiaUPC"/>
                <a:cs typeface="FreesiaUPC"/>
                <a:sym typeface="FreesiaUPC"/>
              </a:rPr>
              <a:t>แดงอมม่วง</a:t>
            </a:r>
            <a:r>
              <a:rPr b="0" sz="2392">
                <a:solidFill>
                  <a:srgbClr val="4D4D4D"/>
                </a:solidFill>
              </a:rPr>
              <a:t>)</a:t>
            </a:r>
            <a:r>
              <a:rPr b="0" sz="2392">
                <a:solidFill>
                  <a:srgbClr val="4D4D4D"/>
                </a:solidFill>
              </a:rPr>
              <a:t>, gray, green, lime,                     maroon </a:t>
            </a:r>
            <a:r>
              <a:rPr b="0" sz="2392">
                <a:solidFill>
                  <a:srgbClr val="4D4D4D"/>
                </a:solidFill>
              </a:rPr>
              <a:t>(</a:t>
            </a:r>
            <a:r>
              <a:rPr b="0" sz="2392">
                <a:solidFill>
                  <a:srgbClr val="4D4D4D"/>
                </a:solidFill>
                <a:latin typeface="FreesiaUPC"/>
                <a:ea typeface="FreesiaUPC"/>
                <a:cs typeface="FreesiaUPC"/>
                <a:sym typeface="FreesiaUPC"/>
              </a:rPr>
              <a:t>น้ำตาลแดง</a:t>
            </a:r>
            <a:r>
              <a:rPr b="0" sz="2392">
                <a:solidFill>
                  <a:srgbClr val="4D4D4D"/>
                </a:solidFill>
              </a:rPr>
              <a:t>)</a:t>
            </a:r>
            <a:r>
              <a:rPr b="0" sz="2392">
                <a:solidFill>
                  <a:srgbClr val="4D4D4D"/>
                </a:solidFill>
              </a:rPr>
              <a:t>, navy, olive, purple, red,   silver, teal </a:t>
            </a:r>
            <a:r>
              <a:rPr b="0" sz="2392">
                <a:solidFill>
                  <a:srgbClr val="4D4D4D"/>
                </a:solidFill>
              </a:rPr>
              <a:t>                (</a:t>
            </a:r>
            <a:r>
              <a:rPr b="0" sz="2392">
                <a:solidFill>
                  <a:srgbClr val="4D4D4D"/>
                </a:solidFill>
                <a:latin typeface="FreesiaUPC"/>
                <a:ea typeface="FreesiaUPC"/>
                <a:cs typeface="FreesiaUPC"/>
                <a:sym typeface="FreesiaUPC"/>
              </a:rPr>
              <a:t>เขียวขนเป็ด</a:t>
            </a:r>
            <a:r>
              <a:rPr b="0" sz="2392">
                <a:solidFill>
                  <a:srgbClr val="4D4D4D"/>
                </a:solidFill>
              </a:rPr>
              <a:t>)</a:t>
            </a:r>
            <a:r>
              <a:rPr b="0" sz="2392">
                <a:solidFill>
                  <a:srgbClr val="4D4D4D"/>
                </a:solidFill>
              </a:rPr>
              <a:t>, white, </a:t>
            </a:r>
            <a:r>
              <a:rPr b="0" sz="2392">
                <a:solidFill>
                  <a:srgbClr val="4D4D4D"/>
                </a:solidFill>
                <a:latin typeface="FreesiaUPC"/>
                <a:ea typeface="FreesiaUPC"/>
                <a:cs typeface="FreesiaUPC"/>
                <a:sym typeface="FreesiaUPC"/>
              </a:rPr>
              <a:t>และ </a:t>
            </a:r>
            <a:r>
              <a:rPr b="0" sz="2392">
                <a:solidFill>
                  <a:srgbClr val="4D4D4D"/>
                </a:solidFill>
              </a:rPr>
              <a:t>yellow</a:t>
            </a:r>
            <a:endParaRPr b="0">
              <a:solidFill>
                <a:srgbClr val="4D4D4D"/>
              </a:solidFill>
            </a:endParaRPr>
          </a:p>
          <a:p>
            <a:pPr marL="705421" indent="-420623" defTabSz="841247">
              <a:spcBef>
                <a:spcPts val="700"/>
              </a:spcBef>
              <a:buChar char="➢"/>
              <a:defRPr b="1" sz="2944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ค่าสีแบบ </a:t>
            </a:r>
            <a:r>
              <a:t>RGB:</a:t>
            </a:r>
          </a:p>
          <a:p>
            <a:pPr lvl="2" marL="0" indent="904049" defTabSz="841247">
              <a:spcBef>
                <a:spcPts val="500"/>
              </a:spcBef>
              <a:buSzTx/>
              <a:buFont typeface="Arial"/>
              <a:buNone/>
              <a:defRPr sz="2208">
                <a:solidFill>
                  <a:srgbClr val="C0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#rrggbb </a:t>
            </a:r>
            <a:r>
              <a:t>	</a:t>
            </a:r>
            <a:r>
              <a:rPr>
                <a:solidFill>
                  <a:srgbClr val="4D4D4D"/>
                </a:solidFill>
                <a:latin typeface="FreesiaUPC"/>
                <a:ea typeface="FreesiaUPC"/>
                <a:cs typeface="FreesiaUPC"/>
                <a:sym typeface="FreesiaUPC"/>
              </a:rPr>
              <a:t>เช่น </a:t>
            </a:r>
            <a:r>
              <a:rPr>
                <a:solidFill>
                  <a:srgbClr val="4D4D4D"/>
                </a:solidFill>
              </a:rPr>
              <a:t>#00cc00</a:t>
            </a:r>
          </a:p>
          <a:p>
            <a:pPr lvl="2" marL="0" indent="904049" defTabSz="841247">
              <a:spcBef>
                <a:spcPts val="500"/>
              </a:spcBef>
              <a:buSzTx/>
              <a:buFont typeface="Arial"/>
              <a:buNone/>
              <a:defRPr sz="2208">
                <a:solidFill>
                  <a:srgbClr val="C0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#rgb </a:t>
            </a:r>
            <a:r>
              <a:t>	</a:t>
            </a:r>
            <a:r>
              <a:rPr>
                <a:solidFill>
                  <a:srgbClr val="4D4D4D"/>
                </a:solidFill>
                <a:latin typeface="FreesiaUPC"/>
                <a:ea typeface="FreesiaUPC"/>
                <a:cs typeface="FreesiaUPC"/>
                <a:sym typeface="FreesiaUPC"/>
              </a:rPr>
              <a:t>เช่น </a:t>
            </a:r>
            <a:r>
              <a:rPr>
                <a:solidFill>
                  <a:srgbClr val="4D4D4D"/>
                </a:solidFill>
              </a:rPr>
              <a:t>#ec0 </a:t>
            </a:r>
            <a:r>
              <a:rPr>
                <a:solidFill>
                  <a:srgbClr val="4D4D4D"/>
                </a:solidFill>
                <a:latin typeface="FreesiaUPC"/>
                <a:ea typeface="FreesiaUPC"/>
                <a:cs typeface="FreesiaUPC"/>
                <a:sym typeface="FreesiaUPC"/>
              </a:rPr>
              <a:t>หมายถึง </a:t>
            </a:r>
            <a:r>
              <a:rPr>
                <a:solidFill>
                  <a:srgbClr val="4D4D4D"/>
                </a:solidFill>
              </a:rPr>
              <a:t>#eecc00</a:t>
            </a:r>
          </a:p>
          <a:p>
            <a:pPr lvl="2" marL="0" indent="904049" defTabSz="841247">
              <a:spcBef>
                <a:spcPts val="500"/>
              </a:spcBef>
              <a:buSzTx/>
              <a:buFont typeface="Arial"/>
              <a:buNone/>
              <a:defRPr sz="2208">
                <a:solidFill>
                  <a:srgbClr val="C0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rgb(x,x,x) </a:t>
            </a:r>
            <a:r>
              <a:t>	</a:t>
            </a:r>
            <a:r>
              <a:rPr>
                <a:solidFill>
                  <a:srgbClr val="4D4D4D"/>
                </a:solidFill>
                <a:latin typeface="FreesiaUPC"/>
                <a:ea typeface="FreesiaUPC"/>
                <a:cs typeface="FreesiaUPC"/>
                <a:sym typeface="FreesiaUPC"/>
              </a:rPr>
              <a:t>โดยที่ </a:t>
            </a:r>
            <a:r>
              <a:rPr>
                <a:solidFill>
                  <a:srgbClr val="4D4D4D"/>
                </a:solidFill>
              </a:rPr>
              <a:t>x </a:t>
            </a:r>
            <a:r>
              <a:rPr>
                <a:solidFill>
                  <a:srgbClr val="4D4D4D"/>
                </a:solidFill>
                <a:latin typeface="FreesiaUPC"/>
                <a:ea typeface="FreesiaUPC"/>
                <a:cs typeface="FreesiaUPC"/>
                <a:sym typeface="FreesiaUPC"/>
              </a:rPr>
              <a:t>คือจำนวนเต็มตั้งแต่ </a:t>
            </a:r>
            <a:r>
              <a:rPr>
                <a:solidFill>
                  <a:srgbClr val="4D4D4D"/>
                </a:solidFill>
              </a:rPr>
              <a:t>0-255</a:t>
            </a:r>
            <a:r>
              <a:rPr>
                <a:solidFill>
                  <a:srgbClr val="4D4D4D"/>
                </a:solidFill>
              </a:rPr>
              <a:t> </a:t>
            </a:r>
            <a:r>
              <a:rPr>
                <a:solidFill>
                  <a:srgbClr val="FF0000"/>
                </a:solidFill>
                <a:latin typeface="FreesiaUPC"/>
                <a:ea typeface="FreesiaUPC"/>
                <a:cs typeface="FreesiaUPC"/>
                <a:sym typeface="FreesiaUPC"/>
              </a:rPr>
              <a:t>เช่น </a:t>
            </a:r>
            <a:r>
              <a:rPr>
                <a:solidFill>
                  <a:srgbClr val="FF0000"/>
                </a:solidFill>
              </a:rPr>
              <a:t>rgb(0,204,0)</a:t>
            </a:r>
          </a:p>
          <a:p>
            <a:pPr lvl="2" marL="0" indent="904049" defTabSz="841247">
              <a:spcBef>
                <a:spcPts val="500"/>
              </a:spcBef>
              <a:buSzTx/>
              <a:buFont typeface="Arial"/>
              <a:buNone/>
              <a:defRPr sz="2208">
                <a:solidFill>
                  <a:srgbClr val="C0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rgb(y%,y%,y%) </a:t>
            </a:r>
            <a:r>
              <a:rPr>
                <a:solidFill>
                  <a:srgbClr val="4D4D4D"/>
                </a:solidFill>
                <a:latin typeface="FreesiaUPC"/>
                <a:ea typeface="FreesiaUPC"/>
                <a:cs typeface="FreesiaUPC"/>
                <a:sym typeface="FreesiaUPC"/>
              </a:rPr>
              <a:t>โดยที่ </a:t>
            </a:r>
            <a:r>
              <a:rPr>
                <a:solidFill>
                  <a:srgbClr val="4D4D4D"/>
                </a:solidFill>
              </a:rPr>
              <a:t>y</a:t>
            </a:r>
            <a:r>
              <a:rPr>
                <a:solidFill>
                  <a:srgbClr val="4D4D4D"/>
                </a:solidFill>
                <a:latin typeface="FreesiaUPC"/>
                <a:ea typeface="FreesiaUPC"/>
                <a:cs typeface="FreesiaUPC"/>
                <a:sym typeface="FreesiaUPC"/>
              </a:rPr>
              <a:t> คือเปอร์เซ็นต์ตั้งแต่ </a:t>
            </a:r>
            <a:r>
              <a:rPr>
                <a:solidFill>
                  <a:srgbClr val="4D4D4D"/>
                </a:solidFill>
              </a:rPr>
              <a:t>0</a:t>
            </a:r>
            <a:r>
              <a:rPr>
                <a:solidFill>
                  <a:srgbClr val="4D4D4D"/>
                </a:solidFill>
              </a:rPr>
              <a:t>%-100% </a:t>
            </a:r>
            <a:r>
              <a:rPr>
                <a:solidFill>
                  <a:srgbClr val="FF0000"/>
                </a:solidFill>
                <a:latin typeface="FreesiaUPC"/>
                <a:ea typeface="FreesiaUPC"/>
                <a:cs typeface="FreesiaUPC"/>
                <a:sym typeface="FreesiaUPC"/>
              </a:rPr>
              <a:t>เช่น </a:t>
            </a:r>
            <a:r>
              <a:rPr>
                <a:solidFill>
                  <a:srgbClr val="FF0000"/>
                </a:solidFill>
              </a:rPr>
              <a:t>rgb(0%,80%,0%)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ค่าสี (Color Unit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ค่าสี </a:t>
            </a:r>
            <a:r>
              <a:t>(</a:t>
            </a:r>
            <a:r>
              <a:t>Color Units)</a:t>
            </a:r>
          </a:p>
        </p:txBody>
      </p:sp>
      <p:sp>
        <p:nvSpPr>
          <p:cNvPr id="289" name="Body"/>
          <p:cNvSpPr txBox="1"/>
          <p:nvPr>
            <p:ph type="body" sz="half" idx="1"/>
          </p:nvPr>
        </p:nvSpPr>
        <p:spPr>
          <a:xfrm>
            <a:off x="1729522" y="1166274"/>
            <a:ext cx="5452054" cy="3408081"/>
          </a:xfrm>
          <a:prstGeom prst="rect">
            <a:avLst/>
          </a:prstGeom>
        </p:spPr>
        <p:txBody>
          <a:bodyPr/>
          <a:lstStyle/>
          <a:p>
            <a:pPr marL="91440" indent="-91440" defTabSz="365760">
              <a:spcBef>
                <a:spcPts val="400"/>
              </a:spcBef>
              <a:defRPr sz="1120"/>
            </a:pPr>
          </a:p>
        </p:txBody>
      </p:sp>
      <p:pic>
        <p:nvPicPr>
          <p:cNvPr id="290" name="รูปภาพ 4" descr="รูปภาพ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9522" y="1166274"/>
            <a:ext cx="5251153" cy="3302509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</p:pic>
      <p:sp>
        <p:nvSpPr>
          <p:cNvPr id="2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ค่าสี -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ค่าสี </a:t>
            </a:r>
            <a:r>
              <a:t>-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294" name="Body"/>
          <p:cNvSpPr txBox="1"/>
          <p:nvPr>
            <p:ph type="body" idx="1"/>
          </p:nvPr>
        </p:nvSpPr>
        <p:spPr>
          <a:xfrm>
            <a:off x="835293" y="957942"/>
            <a:ext cx="7251931" cy="340808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295" name="Table"/>
          <p:cNvGraphicFramePr/>
          <p:nvPr/>
        </p:nvGraphicFramePr>
        <p:xfrm>
          <a:off x="891877" y="984250"/>
          <a:ext cx="7177684" cy="36957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582491"/>
                <a:gridCol w="3582491"/>
              </a:tblGrid>
              <a:tr h="508000">
                <a:tc gridSpan="2">
                  <a:txBody>
                    <a:bodyPr/>
                    <a:lstStyle/>
                    <a:p>
                      <a:pPr algn="ctr">
                        <a:defRPr sz="3200">
                          <a:latin typeface="FreesiaUPC"/>
                          <a:ea typeface="FreesiaUPC"/>
                          <a:cs typeface="FreesiaUPC"/>
                          <a:sym typeface="FreesiaUPC"/>
                        </a:defRPr>
                      </a:pPr>
                      <a:r>
                        <a:t>/* </a:t>
                      </a:r>
                      <a:r>
                        <a:t>ตัวอย่างการใช้ </a:t>
                      </a:r>
                      <a:r>
                        <a:t>Length Units */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444500">
                <a:tc>
                  <a:txBody>
                    <a:bodyPr/>
                    <a:lstStyle/>
                    <a:p>
                      <a:pPr algn="l">
                        <a:defRPr sz="2400">
                          <a:latin typeface="FreesiaUPC"/>
                          <a:ea typeface="FreesiaUPC"/>
                          <a:cs typeface="FreesiaUPC"/>
                          <a:sym typeface="FreesiaUPC"/>
                        </a:defRPr>
                      </a:pPr>
                      <a:r>
                        <a:t>สีจาก </a:t>
                      </a:r>
                      <a:r>
                        <a:t>Windows VGA Palette 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800">
                          <a:latin typeface="FreesiaUPC"/>
                          <a:ea typeface="FreesiaUPC"/>
                          <a:cs typeface="FreesiaUPC"/>
                          <a:sym typeface="FreesiaUPC"/>
                        </a:rPr>
                        <a:t>h1{ background-color:  yellow; }</a:t>
                      </a:r>
                    </a:p>
                  </a:txBody>
                  <a:tcPr marL="0" marR="0" marT="0" marB="0" anchor="t" anchorCtr="0" horzOverflow="overflow"/>
                </a:tc>
              </a:tr>
              <a:tr h="723900">
                <a:tc>
                  <a:txBody>
                    <a:bodyPr/>
                    <a:lstStyle/>
                    <a:p>
                      <a:pPr algn="l">
                        <a:defRPr sz="2400">
                          <a:latin typeface="FreesiaUPC"/>
                          <a:ea typeface="FreesiaUPC"/>
                          <a:cs typeface="FreesiaUPC"/>
                          <a:sym typeface="FreesiaUPC"/>
                        </a:defRPr>
                      </a:pPr>
                      <a:r>
                        <a:t>ใช้สี </a:t>
                      </a:r>
                      <a:r>
                        <a:t>RGB </a:t>
                      </a:r>
                      <a:r>
                        <a:t>แบบเลขฐาน 16 จำนวน 6 หลัก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800">
                          <a:latin typeface="FreesiaUPC"/>
                          <a:ea typeface="FreesiaUPC"/>
                          <a:cs typeface="FreesiaUPC"/>
                          <a:sym typeface="FreesiaUPC"/>
                        </a:rPr>
                        <a:t>p { color:  #0011bb; }</a:t>
                      </a:r>
                    </a:p>
                  </a:txBody>
                  <a:tcPr marL="0" marR="0" marT="0" marB="0" anchor="t" anchorCtr="0" horzOverflow="overflow"/>
                </a:tc>
              </a:tr>
              <a:tr h="850900">
                <a:tc>
                  <a:txBody>
                    <a:bodyPr/>
                    <a:lstStyle/>
                    <a:p>
                      <a:pPr lvl="1" indent="0" algn="l">
                        <a:defRPr sz="2400">
                          <a:latin typeface="FreesiaUPC"/>
                          <a:ea typeface="FreesiaUPC"/>
                          <a:cs typeface="FreesiaUPC"/>
                          <a:sym typeface="FreesiaUPC"/>
                        </a:defRPr>
                      </a:pPr>
                      <a:r>
                        <a:t>ใช้สี </a:t>
                      </a:r>
                      <a:r>
                        <a:t>RGB </a:t>
                      </a:r>
                      <a:r>
                        <a:t>แบบเลขฐาน 16 จำนวน 3 หลัก</a:t>
                      </a:r>
                      <a:r>
                        <a:t> 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lvl="1" indent="0" algn="l">
                        <a:defRPr sz="2800">
                          <a:latin typeface="FreesiaUPC"/>
                          <a:ea typeface="FreesiaUPC"/>
                          <a:cs typeface="FreesiaUPC"/>
                          <a:sym typeface="FreesiaUPC"/>
                        </a:defRPr>
                      </a:pPr>
                      <a:r>
                        <a:t>div#content { background-color:  #01b; }</a:t>
                      </a:r>
                    </a:p>
                  </a:txBody>
                  <a:tcPr marL="0" marR="0" marT="0" marB="0" anchor="t" anchorCtr="0" horzOverflow="overflow"/>
                </a:tc>
              </a:tr>
              <a:tr h="850900">
                <a:tc>
                  <a:txBody>
                    <a:bodyPr/>
                    <a:lstStyle/>
                    <a:p>
                      <a:pPr lvl="1" indent="0" algn="l">
                        <a:defRPr sz="2400">
                          <a:latin typeface="FreesiaUPC"/>
                          <a:ea typeface="FreesiaUPC"/>
                          <a:cs typeface="FreesiaUPC"/>
                          <a:sym typeface="FreesiaUPC"/>
                        </a:defRPr>
                      </a:pPr>
                      <a:r>
                        <a:t>ใช้สี </a:t>
                      </a:r>
                      <a:r>
                        <a:t>RGB </a:t>
                      </a:r>
                      <a:r>
                        <a:t>แบบตัวเลข 3 ชุด </a:t>
                      </a:r>
                      <a:r>
                        <a:t>(0-255) 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lvl="1" indent="0" algn="l">
                        <a:defRPr sz="2800">
                          <a:latin typeface="FreesiaUPC"/>
                          <a:ea typeface="FreesiaUPC"/>
                          <a:cs typeface="FreesiaUPC"/>
                          <a:sym typeface="FreesiaUPC"/>
                        </a:defRPr>
                      </a:pPr>
                      <a:r>
                        <a:t>span.news  { color:  rgb(34, 45, 255); }</a:t>
                      </a:r>
                    </a:p>
                  </a:txBody>
                  <a:tcPr marL="0" marR="0" marT="0" marB="0" anchor="t" anchorCtr="0" horzOverflow="overflow"/>
                </a:tc>
              </a:tr>
              <a:tr h="298224">
                <a:tc>
                  <a:txBody>
                    <a:bodyPr/>
                    <a:lstStyle/>
                    <a:p>
                      <a:pPr lvl="1" indent="0" algn="l">
                        <a:defRPr sz="2400">
                          <a:latin typeface="FreesiaUPC"/>
                          <a:ea typeface="FreesiaUPC"/>
                          <a:cs typeface="FreesiaUPC"/>
                          <a:sym typeface="FreesiaUPC"/>
                        </a:defRPr>
                      </a:pPr>
                      <a:r>
                        <a:t>ใช้สี </a:t>
                      </a:r>
                      <a:r>
                        <a:t>RGB </a:t>
                      </a:r>
                      <a:r>
                        <a:t>แบบตัวเลข 3 ชุด </a:t>
                      </a:r>
                      <a:r>
                        <a:t>(0% - 100%) 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lvl="1" indent="0" algn="l">
                        <a:defRPr sz="2800">
                          <a:latin typeface="FreesiaUPC"/>
                          <a:ea typeface="FreesiaUPC"/>
                          <a:cs typeface="FreesiaUPC"/>
                          <a:sym typeface="FreesiaUPC"/>
                        </a:defRPr>
                      </a:pPr>
                      <a:r>
                        <a:t>img { background-color:  rgb(2%, 30%, 100%); }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2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UR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rdia New"/>
                <a:ea typeface="Cordia New"/>
                <a:cs typeface="Cordia New"/>
                <a:sym typeface="Cordia New"/>
              </a:defRPr>
            </a:lvl1pPr>
          </a:lstStyle>
          <a:p>
            <a:pPr/>
            <a:r>
              <a:t>URL</a:t>
            </a:r>
          </a:p>
        </p:txBody>
      </p:sp>
      <p:sp>
        <p:nvSpPr>
          <p:cNvPr id="299" name="/* CSS Document *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8109" indent="-168981" defTabSz="768095">
              <a:lnSpc>
                <a:spcPct val="100000"/>
              </a:lnSpc>
              <a:spcBef>
                <a:spcPts val="600"/>
              </a:spcBef>
              <a:buSzTx/>
              <a:buFont typeface="Arial"/>
              <a:buNone/>
              <a:defRPr sz="2688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/* CSS Document */</a:t>
            </a:r>
          </a:p>
          <a:p>
            <a:pPr marL="238109" indent="-168981" defTabSz="768095">
              <a:lnSpc>
                <a:spcPct val="100000"/>
              </a:lnSpc>
              <a:spcBef>
                <a:spcPts val="600"/>
              </a:spcBef>
              <a:buSzTx/>
              <a:buFont typeface="Arial"/>
              <a:buNone/>
              <a:defRPr sz="2688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body</a:t>
            </a:r>
            <a:r>
              <a:rPr>
                <a:solidFill>
                  <a:srgbClr val="4D4D4D"/>
                </a:solidFill>
              </a:rPr>
              <a:t> { </a:t>
            </a:r>
            <a:r>
              <a:rPr>
                <a:solidFill>
                  <a:srgbClr val="7030A0"/>
                </a:solidFill>
              </a:rPr>
              <a:t>background: </a:t>
            </a:r>
            <a:r>
              <a:rPr>
                <a:solidFill>
                  <a:srgbClr val="4D4D4D"/>
                </a:solidFill>
              </a:rPr>
              <a:t>url(stripe.gif) }</a:t>
            </a:r>
            <a:endParaRPr>
              <a:solidFill>
                <a:srgbClr val="4D4D4D"/>
              </a:solidFill>
            </a:endParaRPr>
          </a:p>
          <a:p>
            <a:pPr marL="238109" indent="-168981" defTabSz="768095">
              <a:lnSpc>
                <a:spcPct val="100000"/>
              </a:lnSpc>
              <a:spcBef>
                <a:spcPts val="600"/>
              </a:spcBef>
              <a:buSzTx/>
              <a:buFont typeface="Arial"/>
              <a:buNone/>
              <a:defRPr sz="2688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body</a:t>
            </a:r>
            <a:r>
              <a:rPr>
                <a:solidFill>
                  <a:srgbClr val="4D4D4D"/>
                </a:solidFill>
              </a:rPr>
              <a:t> { </a:t>
            </a:r>
            <a:r>
              <a:rPr>
                <a:solidFill>
                  <a:srgbClr val="7030A0"/>
                </a:solidFill>
              </a:rPr>
              <a:t>background: </a:t>
            </a:r>
            <a:r>
              <a:rPr>
                <a:solidFill>
                  <a:srgbClr val="4D4D4D"/>
                </a:solidFill>
              </a:rPr>
              <a:t>url(http://www.htmlhelp.com/stripe.gif) }</a:t>
            </a:r>
            <a:endParaRPr>
              <a:solidFill>
                <a:srgbClr val="4D4D4D"/>
              </a:solidFill>
            </a:endParaRPr>
          </a:p>
          <a:p>
            <a:pPr marL="238109" indent="-168981" defTabSz="768095">
              <a:lnSpc>
                <a:spcPct val="100000"/>
              </a:lnSpc>
              <a:spcBef>
                <a:spcPts val="600"/>
              </a:spcBef>
              <a:buSzTx/>
              <a:buFont typeface="Arial"/>
              <a:buNone/>
              <a:defRPr sz="2688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body</a:t>
            </a:r>
            <a:r>
              <a:rPr>
                <a:solidFill>
                  <a:srgbClr val="4D4D4D"/>
                </a:solidFill>
              </a:rPr>
              <a:t> { </a:t>
            </a:r>
            <a:r>
              <a:rPr>
                <a:solidFill>
                  <a:srgbClr val="7030A0"/>
                </a:solidFill>
              </a:rPr>
              <a:t>background: </a:t>
            </a:r>
            <a:r>
              <a:rPr>
                <a:solidFill>
                  <a:srgbClr val="4D4D4D"/>
                </a:solidFill>
              </a:rPr>
              <a:t>url( stripe.gif ) }</a:t>
            </a:r>
            <a:endParaRPr>
              <a:solidFill>
                <a:srgbClr val="4D4D4D"/>
              </a:solidFill>
            </a:endParaRPr>
          </a:p>
          <a:p>
            <a:pPr marL="238109" indent="-168981" defTabSz="768095">
              <a:lnSpc>
                <a:spcPct val="100000"/>
              </a:lnSpc>
              <a:spcBef>
                <a:spcPts val="600"/>
              </a:spcBef>
              <a:buSzTx/>
              <a:buFont typeface="Arial"/>
              <a:buNone/>
              <a:defRPr sz="2688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body</a:t>
            </a:r>
            <a:r>
              <a:rPr>
                <a:solidFill>
                  <a:srgbClr val="4D4D4D"/>
                </a:solidFill>
              </a:rPr>
              <a:t> { </a:t>
            </a:r>
            <a:r>
              <a:rPr>
                <a:solidFill>
                  <a:srgbClr val="7030A0"/>
                </a:solidFill>
              </a:rPr>
              <a:t>background: </a:t>
            </a:r>
            <a:r>
              <a:rPr>
                <a:solidFill>
                  <a:srgbClr val="4D4D4D"/>
                </a:solidFill>
              </a:rPr>
              <a:t>url("stripe.gif") }</a:t>
            </a:r>
            <a:endParaRPr>
              <a:solidFill>
                <a:srgbClr val="4D4D4D"/>
              </a:solidFill>
            </a:endParaRPr>
          </a:p>
          <a:p>
            <a:pPr marL="238109" indent="-168981" defTabSz="768095">
              <a:lnSpc>
                <a:spcPct val="100000"/>
              </a:lnSpc>
              <a:spcBef>
                <a:spcPts val="600"/>
              </a:spcBef>
              <a:buSzTx/>
              <a:buFont typeface="Arial"/>
              <a:buNone/>
              <a:defRPr sz="2688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body</a:t>
            </a:r>
            <a:r>
              <a:rPr>
                <a:solidFill>
                  <a:srgbClr val="4D4D4D"/>
                </a:solidFill>
              </a:rPr>
              <a:t> { </a:t>
            </a:r>
            <a:r>
              <a:rPr>
                <a:solidFill>
                  <a:srgbClr val="7030A0"/>
                </a:solidFill>
              </a:rPr>
              <a:t>background: </a:t>
            </a:r>
            <a:r>
              <a:rPr>
                <a:solidFill>
                  <a:srgbClr val="4D4D4D"/>
                </a:solidFill>
              </a:rPr>
              <a:t>url(\"Ulalume\".png) }</a:t>
            </a:r>
            <a:endParaRPr>
              <a:solidFill>
                <a:srgbClr val="4D4D4D"/>
              </a:solidFill>
            </a:endParaRPr>
          </a:p>
          <a:p>
            <a:pPr marL="238109" indent="-168981" defTabSz="768095">
              <a:lnSpc>
                <a:spcPct val="100000"/>
              </a:lnSpc>
              <a:spcBef>
                <a:spcPts val="600"/>
              </a:spcBef>
              <a:buSzTx/>
              <a:buFont typeface="Arial"/>
              <a:buNone/>
              <a:defRPr sz="2688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@import url(mycss.css);</a:t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SS Sel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rdia New"/>
                <a:ea typeface="Cordia New"/>
                <a:cs typeface="Cordia New"/>
                <a:sym typeface="Cordia New"/>
              </a:defRPr>
            </a:lvl1pPr>
          </a:lstStyle>
          <a:p>
            <a:pPr/>
            <a:r>
              <a:t>CSS Selector</a:t>
            </a:r>
          </a:p>
        </p:txBody>
      </p:sp>
      <p:sp>
        <p:nvSpPr>
          <p:cNvPr id="303" name="CSS Selector กำหนด Element ที่จะทำงานด้วย เช่น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58951">
              <a:lnSpc>
                <a:spcPct val="100000"/>
              </a:lnSpc>
              <a:spcBef>
                <a:spcPts val="600"/>
              </a:spcBef>
              <a:buSzTx/>
              <a:buFont typeface="Arial"/>
              <a:buNone/>
              <a:defRPr i="1" sz="2656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CSS Selector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กำหนด </a:t>
            </a:r>
            <a:r>
              <a:t>Element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ที่จะทำงานด้วย เช่น</a:t>
            </a:r>
            <a:endParaRPr>
              <a:latin typeface="FreesiaUPC"/>
              <a:ea typeface="FreesiaUPC"/>
              <a:cs typeface="FreesiaUPC"/>
              <a:sym typeface="FreesiaUPC"/>
            </a:endParaRPr>
          </a:p>
          <a:p>
            <a:pPr marL="187870" indent="-426910" defTabSz="758951">
              <a:lnSpc>
                <a:spcPct val="100000"/>
              </a:lnSpc>
              <a:spcBef>
                <a:spcPts val="500"/>
              </a:spcBef>
              <a:buAutoNum type="arabicPeriod" startAt="1"/>
              <a:defRPr sz="2324"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ทำงานกับแท็กใดแท็กหนึ่ง เช่น </a:t>
            </a:r>
            <a:r>
              <a:t>h1, p, ul, li, em</a:t>
            </a:r>
            <a:r>
              <a:t>,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ฯลฯ</a:t>
            </a:r>
            <a:endParaRPr>
              <a:latin typeface="FreesiaUPC"/>
              <a:ea typeface="FreesiaUPC"/>
              <a:cs typeface="FreesiaUPC"/>
              <a:sym typeface="FreesiaUPC"/>
            </a:endParaRPr>
          </a:p>
          <a:p>
            <a:pPr marL="187870" indent="-426910" defTabSz="758951">
              <a:lnSpc>
                <a:spcPct val="100000"/>
              </a:lnSpc>
              <a:spcBef>
                <a:spcPts val="500"/>
              </a:spcBef>
              <a:buAutoNum type="arabicPeriod" startAt="1"/>
              <a:defRPr sz="2324"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ทำงานกับแท็กที่ใช้แอททริบิวต์ </a:t>
            </a:r>
            <a:r>
              <a:t>class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 เท่ากับค่าใดค่าหนึ่ง</a:t>
            </a:r>
            <a:endParaRPr>
              <a:latin typeface="FreesiaUPC"/>
              <a:ea typeface="FreesiaUPC"/>
              <a:cs typeface="FreesiaUPC"/>
              <a:sym typeface="FreesiaUPC"/>
            </a:endParaRPr>
          </a:p>
          <a:p>
            <a:pPr marL="187870" indent="-426910" defTabSz="758951">
              <a:lnSpc>
                <a:spcPct val="100000"/>
              </a:lnSpc>
              <a:spcBef>
                <a:spcPts val="500"/>
              </a:spcBef>
              <a:buAutoNum type="arabicPeriod" startAt="1"/>
              <a:defRPr sz="2324"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ทำงานกับแท็กที่ใช้แอททริบิวต์ </a:t>
            </a:r>
            <a:r>
              <a:t>id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เท่ากับค่าใดค่าหนึ่ง</a:t>
            </a:r>
            <a:endParaRPr>
              <a:latin typeface="FreesiaUPC"/>
              <a:ea typeface="FreesiaUPC"/>
              <a:cs typeface="FreesiaUPC"/>
              <a:sym typeface="FreesiaUPC"/>
            </a:endParaRPr>
          </a:p>
          <a:p>
            <a:pPr marL="187870" indent="-426910" defTabSz="758951">
              <a:lnSpc>
                <a:spcPct val="100000"/>
              </a:lnSpc>
              <a:spcBef>
                <a:spcPts val="500"/>
              </a:spcBef>
              <a:buAutoNum type="arabicPeriod" startAt="1"/>
              <a:defRPr sz="2324"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ทำงานกับแท็กที่ใช้แอทริบิวต์บางอย่าง</a:t>
            </a:r>
            <a:endParaRPr>
              <a:latin typeface="FreesiaUPC"/>
              <a:ea typeface="FreesiaUPC"/>
              <a:cs typeface="FreesiaUPC"/>
              <a:sym typeface="FreesiaUPC"/>
            </a:endParaRPr>
          </a:p>
          <a:p>
            <a:pPr marL="187870" indent="-426910" defTabSz="758951">
              <a:lnSpc>
                <a:spcPct val="100000"/>
              </a:lnSpc>
              <a:spcBef>
                <a:spcPts val="500"/>
              </a:spcBef>
              <a:buAutoNum type="arabicPeriod" startAt="1"/>
              <a:defRPr sz="2324"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ทำงานกับแท็กที่ติดกับแท็กใดแท็กหนึ่ง</a:t>
            </a:r>
            <a:endParaRPr>
              <a:latin typeface="FreesiaUPC"/>
              <a:ea typeface="FreesiaUPC"/>
              <a:cs typeface="FreesiaUPC"/>
              <a:sym typeface="FreesiaUPC"/>
            </a:endParaRPr>
          </a:p>
          <a:p>
            <a:pPr marL="187870" indent="-426910" defTabSz="758951">
              <a:lnSpc>
                <a:spcPct val="100000"/>
              </a:lnSpc>
              <a:spcBef>
                <a:spcPts val="500"/>
              </a:spcBef>
              <a:buAutoNum type="arabicPeriod" startAt="1"/>
              <a:defRPr sz="2324"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ทำงานกับแท็กที่เป็น </a:t>
            </a:r>
            <a:r>
              <a:t>Element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ลูกของแท็กใดแท็กหนึ่ง</a:t>
            </a:r>
            <a:endParaRPr>
              <a:latin typeface="FreesiaUPC"/>
              <a:ea typeface="FreesiaUPC"/>
              <a:cs typeface="FreesiaUPC"/>
              <a:sym typeface="FreesiaUPC"/>
            </a:endParaRPr>
          </a:p>
          <a:p>
            <a:pPr marL="187870" indent="-426910" defTabSz="758951">
              <a:lnSpc>
                <a:spcPct val="100000"/>
              </a:lnSpc>
              <a:spcBef>
                <a:spcPts val="500"/>
              </a:spcBef>
              <a:buAutoNum type="arabicPeriod" startAt="1"/>
              <a:defRPr sz="2324"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ทำงานกับแท็กโดยมีเงื่อนไขมากกว่า </a:t>
            </a:r>
            <a:r>
              <a:t>1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เงื่อนไขข้างต้น ฯลฯ</a:t>
            </a:r>
          </a:p>
        </p:txBody>
      </p:sp>
      <p:sp>
        <p:nvSpPr>
          <p:cNvPr id="3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SS Selector -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rdia New"/>
                <a:ea typeface="Cordia New"/>
                <a:cs typeface="Cordia New"/>
                <a:sym typeface="Cordia New"/>
              </a:defRPr>
            </a:pPr>
            <a:r>
              <a:t>CSS Selector -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307" name="Element Selector (ใช้แท็กเป็นตัวเลือก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8275" indent="-4572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defRPr sz="3600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Element Selector </a:t>
            </a:r>
            <a:r>
              <a:t>(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ใช้แท็กเป็นตัวเลือก</a:t>
            </a:r>
            <a:r>
              <a:t>)</a:t>
            </a:r>
          </a:p>
          <a:p>
            <a:pPr marL="168275" indent="-4572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defRPr sz="3600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ID Selector </a:t>
            </a:r>
            <a:r>
              <a:t>(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ใช้ </a:t>
            </a:r>
            <a:r>
              <a:t>ID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เป็นตัวเลือก</a:t>
            </a:r>
            <a:r>
              <a:t>)</a:t>
            </a:r>
          </a:p>
          <a:p>
            <a:pPr marL="168275" indent="-4572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defRPr sz="3600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Class Selector </a:t>
            </a:r>
            <a:r>
              <a:t>(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ใช้ </a:t>
            </a:r>
            <a:r>
              <a:t>Class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เป็นตัวเลือก</a:t>
            </a:r>
            <a:r>
              <a:t>)</a:t>
            </a:r>
          </a:p>
          <a:p>
            <a:pPr marL="168275" indent="-4572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defRPr sz="3600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Selector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ของลิงค์ </a:t>
            </a:r>
            <a:r>
              <a:t>(a-anchor)</a:t>
            </a:r>
          </a:p>
          <a:p>
            <a:pPr marL="168275" indent="-4572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defRPr sz="3600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Select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แบบผสม</a:t>
            </a:r>
          </a:p>
        </p:txBody>
      </p:sp>
      <p:sp>
        <p:nvSpPr>
          <p:cNvPr id="3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"/>
          <p:cNvSpPr/>
          <p:nvPr/>
        </p:nvSpPr>
        <p:spPr>
          <a:xfrm>
            <a:off x="837406" y="3055689"/>
            <a:ext cx="5485954" cy="166007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1" name="Rectangle"/>
          <p:cNvSpPr/>
          <p:nvPr/>
        </p:nvSpPr>
        <p:spPr>
          <a:xfrm>
            <a:off x="916781" y="1224855"/>
            <a:ext cx="5431930" cy="166007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2" name="Element Selector (ใช้แท็กเป็นตัวเลือก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81591" indent="-563182" defTabSz="896111">
              <a:lnSpc>
                <a:spcPct val="100000"/>
              </a:lnSpc>
              <a:spcBef>
                <a:spcPts val="500"/>
              </a:spcBef>
              <a:defRPr sz="4704">
                <a:latin typeface="Cordia New"/>
                <a:ea typeface="Cordia New"/>
                <a:cs typeface="Cordia New"/>
                <a:sym typeface="Cordia New"/>
              </a:defRPr>
            </a:pPr>
            <a:r>
              <a:t>Element Selector </a:t>
            </a:r>
            <a:r>
              <a:t>(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ใช้แท็กเป็นตัวเลือก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)</a:t>
            </a:r>
          </a:p>
        </p:txBody>
      </p:sp>
      <p:sp>
        <p:nvSpPr>
          <p:cNvPr id="313" name="/* CSS document *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6160" indent="-472320" defTabSz="74980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9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/* CSS document */</a:t>
            </a:r>
          </a:p>
          <a:p>
            <a:pPr marL="236160" indent="-472320" defTabSz="74980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96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h1</a:t>
            </a:r>
            <a:r>
              <a:rPr>
                <a:solidFill>
                  <a:srgbClr val="4D4D4D"/>
                </a:solidFill>
              </a:rPr>
              <a:t>	{</a:t>
            </a:r>
            <a:endParaRPr>
              <a:solidFill>
                <a:srgbClr val="4D4D4D"/>
              </a:solidFill>
            </a:endParaRPr>
          </a:p>
          <a:p>
            <a:pPr marL="236160" indent="-472320" defTabSz="74980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9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4E0040"/>
                </a:solidFill>
              </a:rPr>
              <a:t>text-align: </a:t>
            </a:r>
            <a:r>
              <a:t>center;</a:t>
            </a:r>
          </a:p>
          <a:p>
            <a:pPr marL="236160" indent="-472320" defTabSz="74980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9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4E0040"/>
                </a:solidFill>
              </a:rPr>
              <a:t>font-size: </a:t>
            </a:r>
            <a:r>
              <a:t>2em;</a:t>
            </a:r>
          </a:p>
          <a:p>
            <a:pPr marL="236160" indent="-472320" defTabSz="74980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9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  <a:p>
            <a:pPr marL="236160" indent="-472320" defTabSz="74980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9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marL="236160" indent="-472320" defTabSz="74980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9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&lt;!-- HTML Document --&gt;</a:t>
            </a:r>
          </a:p>
          <a:p>
            <a:pPr marL="236160" indent="-472320" defTabSz="749808">
              <a:lnSpc>
                <a:spcPct val="100000"/>
              </a:lnSpc>
              <a:spcBef>
                <a:spcPts val="0"/>
              </a:spcBef>
              <a:buSzTx/>
              <a:buNone/>
              <a:defRPr sz="2296">
                <a:latin typeface="Cordia New"/>
                <a:ea typeface="Cordia New"/>
                <a:cs typeface="Cordia New"/>
                <a:sym typeface="Cordia New"/>
              </a:defRPr>
            </a:pPr>
            <a:r>
              <a:t>&lt;body&gt;</a:t>
            </a:r>
          </a:p>
          <a:p>
            <a:pPr marL="236160" indent="-472320" defTabSz="749808">
              <a:lnSpc>
                <a:spcPct val="100000"/>
              </a:lnSpc>
              <a:spcBef>
                <a:spcPts val="0"/>
              </a:spcBef>
              <a:buSzTx/>
              <a:buNone/>
              <a:defRPr sz="2296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&lt;h1&gt;</a:t>
            </a:r>
            <a:r>
              <a:t> </a:t>
            </a:r>
            <a:r>
              <a:rPr>
                <a:solidFill>
                  <a:srgbClr val="000000"/>
                </a:solidFill>
              </a:rPr>
              <a:t>หัวเรื่องลำดับที่ 1</a:t>
            </a:r>
            <a:r>
              <a:rPr>
                <a:solidFill>
                  <a:srgbClr val="000000"/>
                </a:solidFill>
              </a:rPr>
              <a:t> </a:t>
            </a:r>
            <a:r>
              <a:t>&lt;/h1&gt;</a:t>
            </a:r>
          </a:p>
          <a:p>
            <a:pPr marL="236160" indent="-472320" defTabSz="749808">
              <a:lnSpc>
                <a:spcPct val="100000"/>
              </a:lnSpc>
              <a:spcBef>
                <a:spcPts val="0"/>
              </a:spcBef>
              <a:buSzTx/>
              <a:buNone/>
              <a:defRPr sz="2296">
                <a:latin typeface="Cordia New"/>
                <a:ea typeface="Cordia New"/>
                <a:cs typeface="Cordia New"/>
                <a:sym typeface="Cordia New"/>
              </a:defRPr>
            </a:pPr>
            <a:r>
              <a:t>&lt;/body&gt;</a:t>
            </a:r>
          </a:p>
        </p:txBody>
      </p:sp>
      <p:sp>
        <p:nvSpPr>
          <p:cNvPr id="3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angle"/>
          <p:cNvSpPr/>
          <p:nvPr/>
        </p:nvSpPr>
        <p:spPr>
          <a:xfrm>
            <a:off x="843905" y="3048887"/>
            <a:ext cx="3475187" cy="144961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7" name="Rectangle"/>
          <p:cNvSpPr/>
          <p:nvPr/>
        </p:nvSpPr>
        <p:spPr>
          <a:xfrm>
            <a:off x="866179" y="1289049"/>
            <a:ext cx="3430638" cy="161560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8" name="Element Selector -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87338" indent="-574676">
              <a:lnSpc>
                <a:spcPct val="100000"/>
              </a:lnSpc>
              <a:spcBef>
                <a:spcPts val="600"/>
              </a:spcBef>
              <a:defRPr sz="4800">
                <a:latin typeface="Cordia New"/>
                <a:ea typeface="Cordia New"/>
                <a:cs typeface="Cordia New"/>
                <a:sym typeface="Cordia New"/>
              </a:defRPr>
            </a:pPr>
            <a:r>
              <a:t>Element Selector </a:t>
            </a:r>
            <a:r>
              <a:t>-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319" name="/* CSS document *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1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/* CSS document */</a:t>
            </a: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1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p</a:t>
            </a:r>
            <a:r>
              <a:rPr>
                <a:solidFill>
                  <a:srgbClr val="4D4D4D"/>
                </a:solidFill>
              </a:rPr>
              <a:t>	{</a:t>
            </a:r>
            <a:endParaRPr>
              <a:solidFill>
                <a:srgbClr val="4D4D4D"/>
              </a:solidFill>
            </a:endParaRP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1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4E0040"/>
                </a:solidFill>
              </a:rPr>
              <a:t>text-align: </a:t>
            </a:r>
            <a:r>
              <a:t>justify;</a:t>
            </a: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1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4E0040"/>
                </a:solidFill>
              </a:rPr>
              <a:t>padding: </a:t>
            </a:r>
            <a:r>
              <a:t>0.5em</a:t>
            </a:r>
            <a:r>
              <a:rPr>
                <a:solidFill>
                  <a:srgbClr val="4E0040"/>
                </a:solidFill>
              </a:rPr>
              <a:t>;</a:t>
            </a: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1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1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1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None/>
              <a:defRPr sz="1871">
                <a:latin typeface="Cordia New"/>
                <a:ea typeface="Cordia New"/>
                <a:cs typeface="Cordia New"/>
                <a:sym typeface="Cordia New"/>
              </a:defRPr>
            </a:pPr>
            <a:r>
              <a:t>&lt;!-- HTML Document --&gt;</a:t>
            </a: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None/>
              <a:defRPr sz="1871">
                <a:latin typeface="Cordia New"/>
                <a:ea typeface="Cordia New"/>
                <a:cs typeface="Cordia New"/>
                <a:sym typeface="Cordia New"/>
              </a:defRPr>
            </a:pPr>
            <a:r>
              <a:t>&lt;body&gt;</a:t>
            </a:r>
          </a:p>
          <a:p>
            <a:pPr lvl="2" marL="224639" indent="263951" defTabSz="713231">
              <a:lnSpc>
                <a:spcPct val="100000"/>
              </a:lnSpc>
              <a:spcBef>
                <a:spcPts val="0"/>
              </a:spcBef>
              <a:buSzTx/>
              <a:buNone/>
              <a:defRPr sz="1871">
                <a:latin typeface="Cordia New"/>
                <a:ea typeface="Cordia New"/>
                <a:cs typeface="Cordia New"/>
                <a:sym typeface="Cordia New"/>
              </a:defRPr>
            </a:pPr>
            <a:r>
              <a:t>&lt;h1&gt;</a:t>
            </a:r>
            <a:r>
              <a:t> หัวเรื่องลำดับที่ 1 </a:t>
            </a:r>
            <a:r>
              <a:t>&lt;/h1&gt;</a:t>
            </a:r>
          </a:p>
          <a:p>
            <a:pPr lvl="2" marL="224639" indent="263951" defTabSz="713231">
              <a:lnSpc>
                <a:spcPct val="100000"/>
              </a:lnSpc>
              <a:spcBef>
                <a:spcPts val="0"/>
              </a:spcBef>
              <a:buSzTx/>
              <a:buNone/>
              <a:defRPr sz="1871">
                <a:latin typeface="Cordia New"/>
                <a:ea typeface="Cordia New"/>
                <a:cs typeface="Cordia New"/>
                <a:sym typeface="Cordia New"/>
              </a:defRPr>
            </a:pPr>
            <a:r>
              <a:t>&lt;p&gt;</a:t>
            </a:r>
            <a:r>
              <a:t> ย่อหน้าที่หนึ่ง</a:t>
            </a:r>
            <a:r>
              <a:t>&lt;/p&gt;</a:t>
            </a: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None/>
              <a:defRPr sz="1871">
                <a:latin typeface="Cordia New"/>
                <a:ea typeface="Cordia New"/>
                <a:cs typeface="Cordia New"/>
                <a:sym typeface="Cordia New"/>
              </a:defRPr>
            </a:pPr>
            <a:r>
              <a:t>&lt;/body&gt;</a:t>
            </a:r>
          </a:p>
        </p:txBody>
      </p:sp>
      <p:sp>
        <p:nvSpPr>
          <p:cNvPr id="3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/>
          <p:nvPr>
            <p:ph type="title"/>
          </p:nvPr>
        </p:nvSpPr>
        <p:spPr>
          <a:xfrm>
            <a:off x="940928" y="328951"/>
            <a:ext cx="7029242" cy="822214"/>
          </a:xfrm>
          <a:prstGeom prst="rect">
            <a:avLst/>
          </a:prstGeom>
        </p:spPr>
        <p:txBody>
          <a:bodyPr/>
          <a:lstStyle/>
          <a:p>
            <a:pPr defTabSz="850391">
              <a:lnSpc>
                <a:spcPct val="100000"/>
              </a:lnSpc>
              <a:defRPr sz="5022">
                <a:latin typeface="FreesiaUPC"/>
                <a:ea typeface="FreesiaUPC"/>
                <a:cs typeface="FreesiaUPC"/>
                <a:sym typeface="FreesiaUPC"/>
              </a:defRPr>
            </a:pPr>
            <a:r>
              <a:t>ประโยชน์ของภาษา </a:t>
            </a:r>
            <a:r>
              <a:t>CSS</a:t>
            </a:r>
          </a:p>
        </p:txBody>
      </p:sp>
      <p:sp>
        <p:nvSpPr>
          <p:cNvPr id="188" name="Content Placeholder 2"/>
          <p:cNvSpPr txBox="1"/>
          <p:nvPr>
            <p:ph type="body" idx="1"/>
          </p:nvPr>
        </p:nvSpPr>
        <p:spPr>
          <a:xfrm>
            <a:off x="940930" y="1224643"/>
            <a:ext cx="7251932" cy="340808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defRPr sz="2600">
                <a:solidFill>
                  <a:srgbClr val="4D4D4D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จะช่วยลดการใช้ภาษา </a:t>
            </a:r>
            <a:r>
              <a:t>HTML </a:t>
            </a:r>
            <a:r>
              <a:t>ในการตกแต่งเอกสารเว็บเพจ ทำให้ </a:t>
            </a:r>
            <a:r>
              <a:t>  code </a:t>
            </a:r>
            <a:r>
              <a:t>เหลือเพียงส่วนเนื้อหา ทำให้เข้าใจง่ายขึ้น การแก้ไขเอกสารทำได้ง่ายและรวดเร็ว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defRPr sz="2600">
                <a:solidFill>
                  <a:srgbClr val="4D4D4D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ทำให้ขนาดไฟล์เล็กลง จึงดาวน์โหลดได้เร็ว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defRPr sz="2600">
                <a:solidFill>
                  <a:srgbClr val="4D4D4D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สามารถกำหนดรูปแบบการแสดงผลจากคำสั่ง </a:t>
            </a:r>
            <a:r>
              <a:t>style sheet </a:t>
            </a:r>
            <a:r>
              <a:t>ชุดเดียวกัน ให้มีผลกับเอกสาร </a:t>
            </a:r>
            <a:r>
              <a:t>HTML </a:t>
            </a:r>
            <a:r>
              <a:t>ทั้งหน้าหรือทุกหน้าได้ ทำให้เวลาแก้ไขหรือปรับปรุงทำได้ง่าย ไม่ต้องไล่ตามแก้ที่ </a:t>
            </a:r>
            <a:r>
              <a:t>HTML tag </a:t>
            </a:r>
            <a:r>
              <a:t>ต่างๆ ทั่วทั้งเอกสาร 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tangle"/>
          <p:cNvSpPr/>
          <p:nvPr/>
        </p:nvSpPr>
        <p:spPr>
          <a:xfrm>
            <a:off x="785862" y="3085311"/>
            <a:ext cx="3847456" cy="15163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3" name="Rectangle"/>
          <p:cNvSpPr/>
          <p:nvPr/>
        </p:nvSpPr>
        <p:spPr>
          <a:xfrm>
            <a:off x="774352" y="1238249"/>
            <a:ext cx="3870475" cy="176088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4" name="ID Sel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287338" indent="-574676">
              <a:lnSpc>
                <a:spcPct val="100000"/>
              </a:lnSpc>
              <a:spcBef>
                <a:spcPts val="600"/>
              </a:spcBef>
              <a:defRPr sz="4800">
                <a:latin typeface="Cordia New"/>
                <a:ea typeface="Cordia New"/>
                <a:cs typeface="Cordia New"/>
                <a:sym typeface="Cordia New"/>
              </a:defRPr>
            </a:lvl1pPr>
          </a:lstStyle>
          <a:p>
            <a:pPr/>
            <a:r>
              <a:t>ID Selector</a:t>
            </a:r>
          </a:p>
        </p:txBody>
      </p:sp>
      <p:sp>
        <p:nvSpPr>
          <p:cNvPr id="325" name="/* CSS document *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144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/* CSS document */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144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#content</a:t>
            </a:r>
            <a:r>
              <a:rPr>
                <a:solidFill>
                  <a:srgbClr val="4D4D4D"/>
                </a:solidFill>
              </a:rPr>
              <a:t>	{</a:t>
            </a:r>
            <a:endParaRPr>
              <a:solidFill>
                <a:srgbClr val="4D4D4D"/>
              </a:solidFill>
            </a:endParaRP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144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4E0040"/>
                </a:solidFill>
              </a:rPr>
              <a:t>background-color: </a:t>
            </a:r>
            <a:r>
              <a:t>rgb(0, 34, 50);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144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4E0040"/>
                </a:solidFill>
              </a:rPr>
              <a:t>color: </a:t>
            </a:r>
            <a:r>
              <a:t>#00cc00</a:t>
            </a:r>
            <a:r>
              <a:rPr>
                <a:solidFill>
                  <a:srgbClr val="4E0040"/>
                </a:solidFill>
              </a:rPr>
              <a:t>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144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144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876">
                <a:latin typeface="Cordia New"/>
                <a:ea typeface="Cordia New"/>
                <a:cs typeface="Cordia New"/>
                <a:sym typeface="Cordia New"/>
              </a:defRPr>
            </a:pPr>
            <a:r>
              <a:t>&lt;!-- HTML Document --&gt;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876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&lt;div id=“content”&gt;</a:t>
            </a:r>
          </a:p>
          <a:p>
            <a:pPr lvl="3" marL="192960" indent="533051" defTabSz="612648">
              <a:lnSpc>
                <a:spcPct val="100000"/>
              </a:lnSpc>
              <a:spcBef>
                <a:spcPts val="0"/>
              </a:spcBef>
              <a:buSzTx/>
              <a:buNone/>
              <a:defRPr sz="1876">
                <a:latin typeface="Cordia New"/>
                <a:ea typeface="Cordia New"/>
                <a:cs typeface="Cordia New"/>
                <a:sym typeface="Cordia New"/>
              </a:defRPr>
            </a:pPr>
            <a:r>
              <a:t>&lt;h1&gt;</a:t>
            </a:r>
            <a:r>
              <a:t> หัวเรื่องลำดับที่ 1 </a:t>
            </a:r>
            <a:r>
              <a:t>&lt;/h1&gt;</a:t>
            </a:r>
          </a:p>
          <a:p>
            <a:pPr lvl="3" marL="192960" indent="533051" defTabSz="612648">
              <a:lnSpc>
                <a:spcPct val="100000"/>
              </a:lnSpc>
              <a:spcBef>
                <a:spcPts val="0"/>
              </a:spcBef>
              <a:buSzTx/>
              <a:buNone/>
              <a:defRPr sz="1876">
                <a:latin typeface="Cordia New"/>
                <a:ea typeface="Cordia New"/>
                <a:cs typeface="Cordia New"/>
                <a:sym typeface="Cordia New"/>
              </a:defRPr>
            </a:pPr>
            <a:r>
              <a:t>&lt;p&gt;</a:t>
            </a:r>
            <a:r>
              <a:t> ย่อหน้าที่หนึ่ง</a:t>
            </a:r>
            <a:r>
              <a:t> &lt;/p&gt;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876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&lt;/div&gt;</a:t>
            </a:r>
          </a:p>
        </p:txBody>
      </p:sp>
      <p:sp>
        <p:nvSpPr>
          <p:cNvPr id="3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ectangle"/>
          <p:cNvSpPr/>
          <p:nvPr/>
        </p:nvSpPr>
        <p:spPr>
          <a:xfrm>
            <a:off x="785663" y="2980933"/>
            <a:ext cx="3406924" cy="152870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9" name="Rectangle"/>
          <p:cNvSpPr/>
          <p:nvPr/>
        </p:nvSpPr>
        <p:spPr>
          <a:xfrm>
            <a:off x="802580" y="1149349"/>
            <a:ext cx="3466307" cy="174540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0" name="ID Selector -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87338" indent="-574676">
              <a:lnSpc>
                <a:spcPct val="100000"/>
              </a:lnSpc>
              <a:spcBef>
                <a:spcPts val="600"/>
              </a:spcBef>
              <a:defRPr sz="4800">
                <a:latin typeface="Cordia New"/>
                <a:ea typeface="Cordia New"/>
                <a:cs typeface="Cordia New"/>
                <a:sym typeface="Cordia New"/>
              </a:defRPr>
            </a:pPr>
            <a:r>
              <a:t>ID Selector -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331" name="/* CSS document *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9040" indent="-478080" defTabSz="75895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992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/* CSS document */</a:t>
            </a:r>
          </a:p>
          <a:p>
            <a:pPr marL="239040" indent="-478080" defTabSz="75895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992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div#content</a:t>
            </a:r>
            <a:r>
              <a:rPr>
                <a:solidFill>
                  <a:srgbClr val="4D4D4D"/>
                </a:solidFill>
              </a:rPr>
              <a:t>	{ </a:t>
            </a:r>
            <a:r>
              <a:rPr>
                <a:solidFill>
                  <a:srgbClr val="595959"/>
                </a:solidFill>
              </a:rPr>
              <a:t>/* </a:t>
            </a:r>
            <a:r>
              <a:rPr>
                <a:solidFill>
                  <a:srgbClr val="595959"/>
                </a:solidFill>
                <a:latin typeface="FreesiaUPC"/>
                <a:ea typeface="FreesiaUPC"/>
                <a:cs typeface="FreesiaUPC"/>
                <a:sym typeface="FreesiaUPC"/>
              </a:rPr>
              <a:t>เขียนชื่อแท็กกำกับไว้ได้ </a:t>
            </a:r>
            <a:r>
              <a:rPr>
                <a:solidFill>
                  <a:srgbClr val="595959"/>
                </a:solidFill>
              </a:rPr>
              <a:t>*/</a:t>
            </a:r>
          </a:p>
          <a:p>
            <a:pPr marL="239040" indent="-478080" defTabSz="75895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992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4E0040"/>
                </a:solidFill>
              </a:rPr>
              <a:t>background-color: </a:t>
            </a:r>
            <a:r>
              <a:t>rgb(0, 34, 50);</a:t>
            </a:r>
          </a:p>
          <a:p>
            <a:pPr marL="239040" indent="-478080" defTabSz="75895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992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4E0040"/>
                </a:solidFill>
              </a:rPr>
              <a:t>color: </a:t>
            </a:r>
            <a:r>
              <a:t>#00cc00</a:t>
            </a:r>
            <a:r>
              <a:rPr>
                <a:solidFill>
                  <a:srgbClr val="4E0040"/>
                </a:solidFill>
              </a:rPr>
              <a:t>;</a:t>
            </a:r>
          </a:p>
          <a:p>
            <a:pPr marL="239040" indent="-478080" defTabSz="75895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992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  <a:p>
            <a:pPr marL="239040" indent="-478080" defTabSz="75895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992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marL="239040" indent="-478080" defTabSz="758951">
              <a:lnSpc>
                <a:spcPct val="100000"/>
              </a:lnSpc>
              <a:spcBef>
                <a:spcPts val="0"/>
              </a:spcBef>
              <a:buSzTx/>
              <a:buNone/>
              <a:defRPr sz="1992">
                <a:latin typeface="Cordia New"/>
                <a:ea typeface="Cordia New"/>
                <a:cs typeface="Cordia New"/>
                <a:sym typeface="Cordia New"/>
              </a:defRPr>
            </a:pPr>
            <a:r>
              <a:t>&lt;!-- HTML Document --&gt;</a:t>
            </a:r>
          </a:p>
          <a:p>
            <a:pPr marL="239040" indent="-478080" defTabSz="758951">
              <a:lnSpc>
                <a:spcPct val="100000"/>
              </a:lnSpc>
              <a:spcBef>
                <a:spcPts val="0"/>
              </a:spcBef>
              <a:buSzTx/>
              <a:buNone/>
              <a:defRPr sz="1992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&lt;div id=“content”&gt;</a:t>
            </a:r>
          </a:p>
          <a:p>
            <a:pPr lvl="2" marL="239040" indent="280871" defTabSz="758951">
              <a:lnSpc>
                <a:spcPct val="100000"/>
              </a:lnSpc>
              <a:spcBef>
                <a:spcPts val="0"/>
              </a:spcBef>
              <a:buSzTx/>
              <a:buNone/>
              <a:defRPr sz="1992">
                <a:latin typeface="Cordia New"/>
                <a:ea typeface="Cordia New"/>
                <a:cs typeface="Cordia New"/>
                <a:sym typeface="Cordia New"/>
              </a:defRPr>
            </a:pPr>
            <a:r>
              <a:t>&lt;h1&gt;</a:t>
            </a:r>
            <a:r>
              <a:t> หัวเรื่องลำดับที่ 1 </a:t>
            </a:r>
            <a:r>
              <a:t>&lt;/h1&gt;</a:t>
            </a:r>
          </a:p>
          <a:p>
            <a:pPr lvl="2" marL="239040" indent="280871" defTabSz="758951">
              <a:lnSpc>
                <a:spcPct val="100000"/>
              </a:lnSpc>
              <a:spcBef>
                <a:spcPts val="0"/>
              </a:spcBef>
              <a:buSzTx/>
              <a:buNone/>
              <a:defRPr sz="1992">
                <a:latin typeface="Cordia New"/>
                <a:ea typeface="Cordia New"/>
                <a:cs typeface="Cordia New"/>
                <a:sym typeface="Cordia New"/>
              </a:defRPr>
            </a:pPr>
            <a:r>
              <a:t>&lt;p&gt;</a:t>
            </a:r>
            <a:r>
              <a:t> ย่อหน้าที่หนึ่ง</a:t>
            </a:r>
            <a:r>
              <a:t> &lt;/p&gt;</a:t>
            </a:r>
          </a:p>
          <a:p>
            <a:pPr marL="239040" indent="-478080" defTabSz="758951">
              <a:lnSpc>
                <a:spcPct val="100000"/>
              </a:lnSpc>
              <a:spcBef>
                <a:spcPts val="0"/>
              </a:spcBef>
              <a:buSzTx/>
              <a:buNone/>
              <a:defRPr sz="1992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&lt;/div&gt;</a:t>
            </a:r>
          </a:p>
        </p:txBody>
      </p:sp>
      <p:sp>
        <p:nvSpPr>
          <p:cNvPr id="3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ectangle"/>
          <p:cNvSpPr/>
          <p:nvPr/>
        </p:nvSpPr>
        <p:spPr>
          <a:xfrm>
            <a:off x="764877" y="2910854"/>
            <a:ext cx="4038551" cy="139953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5" name="Rectangle"/>
          <p:cNvSpPr/>
          <p:nvPr/>
        </p:nvSpPr>
        <p:spPr>
          <a:xfrm>
            <a:off x="807888" y="1263650"/>
            <a:ext cx="4038552" cy="162852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6" name="Class Selector -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87338" indent="-574676">
              <a:lnSpc>
                <a:spcPct val="100000"/>
              </a:lnSpc>
              <a:spcBef>
                <a:spcPts val="600"/>
              </a:spcBef>
              <a:defRPr sz="4800">
                <a:latin typeface="Cordia New"/>
                <a:ea typeface="Cordia New"/>
                <a:cs typeface="Cordia New"/>
                <a:sym typeface="Cordia New"/>
              </a:defRPr>
            </a:pPr>
            <a:r>
              <a:t>Class Selector -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337" name="/* CSS document */…"/>
          <p:cNvSpPr txBox="1"/>
          <p:nvPr>
            <p:ph type="body" idx="1"/>
          </p:nvPr>
        </p:nvSpPr>
        <p:spPr>
          <a:xfrm>
            <a:off x="946034" y="1166274"/>
            <a:ext cx="7251932" cy="3408081"/>
          </a:xfrm>
          <a:prstGeom prst="rect">
            <a:avLst/>
          </a:prstGeom>
        </p:spPr>
        <p:txBody>
          <a:bodyPr/>
          <a:lstStyle/>
          <a:p>
            <a:pPr marL="204480" indent="-408960" defTabSz="649223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987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/* CSS document */</a:t>
            </a:r>
          </a:p>
          <a:p>
            <a:pPr marL="204480" indent="-408960" defTabSz="649223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987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.news</a:t>
            </a:r>
            <a:r>
              <a:rPr>
                <a:solidFill>
                  <a:srgbClr val="4D4D4D"/>
                </a:solidFill>
              </a:rPr>
              <a:t>	{ </a:t>
            </a:r>
            <a:endParaRPr>
              <a:solidFill>
                <a:srgbClr val="4D4D4D"/>
              </a:solidFill>
            </a:endParaRPr>
          </a:p>
          <a:p>
            <a:pPr marL="204480" indent="-408960" defTabSz="649223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987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4E0040"/>
                </a:solidFill>
              </a:rPr>
              <a:t>background-color: </a:t>
            </a:r>
            <a:r>
              <a:t>rgb(0, 34, 50);</a:t>
            </a:r>
          </a:p>
          <a:p>
            <a:pPr marL="204480" indent="-408960" defTabSz="649223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987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4E0040"/>
                </a:solidFill>
              </a:rPr>
              <a:t>color: </a:t>
            </a:r>
            <a:r>
              <a:t>#00cc00</a:t>
            </a:r>
            <a:r>
              <a:rPr>
                <a:solidFill>
                  <a:srgbClr val="4E0040"/>
                </a:solidFill>
              </a:rPr>
              <a:t>;</a:t>
            </a:r>
          </a:p>
          <a:p>
            <a:pPr marL="204480" indent="-408960" defTabSz="649223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987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  <a:p>
            <a:pPr marL="204480" indent="-408960" defTabSz="649223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987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marL="204480" indent="-408960" defTabSz="649223">
              <a:lnSpc>
                <a:spcPct val="100000"/>
              </a:lnSpc>
              <a:spcBef>
                <a:spcPts val="0"/>
              </a:spcBef>
              <a:buSzTx/>
              <a:buNone/>
              <a:defRPr sz="1703">
                <a:latin typeface="Cordia New"/>
                <a:ea typeface="Cordia New"/>
                <a:cs typeface="Cordia New"/>
                <a:sym typeface="Cordia New"/>
              </a:defRPr>
            </a:pPr>
            <a:r>
              <a:t>&lt;!-- HTML Document --&gt;</a:t>
            </a:r>
          </a:p>
          <a:p>
            <a:pPr marL="204480" indent="-408960" defTabSz="649223">
              <a:lnSpc>
                <a:spcPct val="100000"/>
              </a:lnSpc>
              <a:spcBef>
                <a:spcPts val="0"/>
              </a:spcBef>
              <a:buSzTx/>
              <a:buNone/>
              <a:defRPr sz="1703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&lt;div id=“content”&gt;</a:t>
            </a:r>
          </a:p>
          <a:p>
            <a:pPr marL="204480" indent="-408960" defTabSz="649223">
              <a:lnSpc>
                <a:spcPct val="100000"/>
              </a:lnSpc>
              <a:spcBef>
                <a:spcPts val="0"/>
              </a:spcBef>
              <a:buSzTx/>
              <a:buNone/>
              <a:defRPr sz="1703">
                <a:latin typeface="Cordia New"/>
                <a:ea typeface="Cordia New"/>
                <a:cs typeface="Cordia New"/>
                <a:sym typeface="Cordia New"/>
              </a:defRPr>
            </a:pPr>
            <a:r>
              <a:t>&lt;h1&gt;</a:t>
            </a:r>
            <a:r>
              <a:t> หัวเรื่องลำดับที่ 1</a:t>
            </a:r>
            <a:r>
              <a:t> &lt;/h1&gt;</a:t>
            </a:r>
          </a:p>
          <a:p>
            <a:pPr marL="204480" indent="-408960" defTabSz="649223">
              <a:lnSpc>
                <a:spcPct val="100000"/>
              </a:lnSpc>
              <a:spcBef>
                <a:spcPts val="0"/>
              </a:spcBef>
              <a:buSzTx/>
              <a:buNone/>
              <a:defRPr sz="1703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&lt;p class=“news”&gt;</a:t>
            </a:r>
            <a:r>
              <a:t> </a:t>
            </a:r>
            <a:r>
              <a:rPr>
                <a:solidFill>
                  <a:srgbClr val="000000"/>
                </a:solidFill>
              </a:rPr>
              <a:t>ย่อหน้าที่หนึ่ง</a:t>
            </a:r>
            <a:r>
              <a:rPr>
                <a:solidFill>
                  <a:srgbClr val="000000"/>
                </a:solidFill>
              </a:rPr>
              <a:t> </a:t>
            </a:r>
            <a:r>
              <a:t>&lt;/p&gt;</a:t>
            </a:r>
          </a:p>
          <a:p>
            <a:pPr marL="204480" indent="-408960" defTabSz="649223">
              <a:lnSpc>
                <a:spcPct val="100000"/>
              </a:lnSpc>
              <a:spcBef>
                <a:spcPts val="0"/>
              </a:spcBef>
              <a:buSzTx/>
              <a:buNone/>
              <a:defRPr sz="1703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&lt;/div&gt;…</a:t>
            </a:r>
          </a:p>
        </p:txBody>
      </p:sp>
      <p:sp>
        <p:nvSpPr>
          <p:cNvPr id="338" name="TextBox 4"/>
          <p:cNvSpPr txBox="1"/>
          <p:nvPr/>
        </p:nvSpPr>
        <p:spPr>
          <a:xfrm>
            <a:off x="866775" y="4241800"/>
            <a:ext cx="7715250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2000">
                <a:latin typeface="Cordia New"/>
                <a:ea typeface="Cordia New"/>
                <a:cs typeface="Cordia New"/>
                <a:sym typeface="Cordia New"/>
              </a:defRPr>
            </a:pPr>
            <a:r>
              <a:t>ในหน้าเว็บเพจเดียวกันจะใช้ </a:t>
            </a:r>
            <a:r>
              <a:t>ID </a:t>
            </a:r>
            <a:r>
              <a:t>ชื่อซ้ำกันไม่ได้ การตั้งชื่อ </a:t>
            </a:r>
            <a:r>
              <a:t>ID </a:t>
            </a:r>
            <a:r>
              <a:t>ต้องไม่มีช่องว่าง ไม่ขึ้นต้นด้วยตัวเลข 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Rectangle"/>
          <p:cNvSpPr/>
          <p:nvPr/>
        </p:nvSpPr>
        <p:spPr>
          <a:xfrm>
            <a:off x="812800" y="2839511"/>
            <a:ext cx="3747046" cy="142503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2" name="Class Selector -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87338" indent="-574676">
              <a:lnSpc>
                <a:spcPct val="100000"/>
              </a:lnSpc>
              <a:spcBef>
                <a:spcPts val="600"/>
              </a:spcBef>
              <a:defRPr sz="4800">
                <a:latin typeface="Cordia New"/>
                <a:ea typeface="Cordia New"/>
                <a:cs typeface="Cordia New"/>
                <a:sym typeface="Cordia New"/>
              </a:defRPr>
            </a:pPr>
            <a:r>
              <a:t>Class Selector -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343" name="/* CSS document *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/* CSS document */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p.news</a:t>
            </a:r>
            <a:r>
              <a:rPr>
                <a:solidFill>
                  <a:srgbClr val="4D4D4D"/>
                </a:solidFill>
              </a:rPr>
              <a:t>	{ </a:t>
            </a:r>
            <a:endParaRPr>
              <a:solidFill>
                <a:srgbClr val="4D4D4D"/>
              </a:solidFill>
            </a:endParaRP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4E0040"/>
                </a:solidFill>
              </a:rPr>
              <a:t>background-color: </a:t>
            </a:r>
            <a:r>
              <a:t>rgb(0, 34, 50);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4E0040"/>
                </a:solidFill>
              </a:rPr>
              <a:t>color: </a:t>
            </a:r>
            <a:r>
              <a:t>#00cc00</a:t>
            </a:r>
            <a:r>
              <a:rPr>
                <a:solidFill>
                  <a:srgbClr val="4E0040"/>
                </a:solidFill>
              </a:rPr>
              <a:t>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latin typeface="Cordia New"/>
                <a:ea typeface="Cordia New"/>
                <a:cs typeface="Cordia New"/>
                <a:sym typeface="Cordia New"/>
              </a:defRPr>
            </a:pPr>
            <a:r>
              <a:t>&lt;!-- HTML Document --&gt;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&lt;div id=“content”&gt;</a:t>
            </a:r>
          </a:p>
          <a:p>
            <a:pPr lvl="2" marL="192960" indent="226727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latin typeface="Cordia New"/>
                <a:ea typeface="Cordia New"/>
                <a:cs typeface="Cordia New"/>
                <a:sym typeface="Cordia New"/>
              </a:defRPr>
            </a:pPr>
            <a:r>
              <a:t>&lt;h1&gt;</a:t>
            </a:r>
            <a:r>
              <a:t> หัวเรื่องลำดับที่ 1</a:t>
            </a:r>
            <a:r>
              <a:t> &lt;/h1&gt;</a:t>
            </a:r>
          </a:p>
          <a:p>
            <a:pPr lvl="2" marL="192960" indent="226727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&lt;p class=“news”&gt;</a:t>
            </a:r>
            <a:r>
              <a:t> </a:t>
            </a:r>
            <a:r>
              <a:rPr>
                <a:solidFill>
                  <a:srgbClr val="000000"/>
                </a:solidFill>
              </a:rPr>
              <a:t>ย่อหน้าที่หนึ่ง</a:t>
            </a:r>
            <a:r>
              <a:rPr>
                <a:solidFill>
                  <a:srgbClr val="000000"/>
                </a:solidFill>
              </a:rPr>
              <a:t> </a:t>
            </a:r>
            <a:r>
              <a:t>&lt;/p&gt;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&lt;/div&gt;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</a:p>
        </p:txBody>
      </p:sp>
      <p:sp>
        <p:nvSpPr>
          <p:cNvPr id="344" name="TextBox 4"/>
          <p:cNvSpPr txBox="1"/>
          <p:nvPr/>
        </p:nvSpPr>
        <p:spPr>
          <a:xfrm>
            <a:off x="3905051" y="2233930"/>
            <a:ext cx="7715251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2000">
                <a:latin typeface="Cordia New"/>
                <a:ea typeface="Cordia New"/>
                <a:cs typeface="Cordia New"/>
                <a:sym typeface="Cordia New"/>
              </a:defRPr>
            </a:pPr>
            <a:r>
              <a:t>ในหน้าเว็บเพจเดียวกันสามารถเรียกใช้คลาสเดียวกันได้มากกว่า 1 ครั้ง </a:t>
            </a:r>
            <a:endParaRPr>
              <a:solidFill>
                <a:srgbClr val="666666"/>
              </a:solidFill>
            </a:endParaRPr>
          </a:p>
          <a:p>
            <a:pPr>
              <a:defRPr i="1" sz="2000">
                <a:latin typeface="Cordia New"/>
                <a:ea typeface="Cordia New"/>
                <a:cs typeface="Cordia New"/>
                <a:sym typeface="Cordia New"/>
              </a:defRPr>
            </a:pPr>
            <a:r>
              <a:t>ชื่อคลาสต้องไม่มีช่องว่าง ไม่ขึ้นต้นด้วยตัวเลข</a:t>
            </a:r>
          </a:p>
        </p:txBody>
      </p:sp>
      <p:sp>
        <p:nvSpPr>
          <p:cNvPr id="3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Rectangle"/>
          <p:cNvSpPr/>
          <p:nvPr/>
        </p:nvSpPr>
        <p:spPr>
          <a:xfrm>
            <a:off x="901700" y="3135907"/>
            <a:ext cx="6139558" cy="146362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8" name="Selector ของลิงค์ (แท็ก a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87338" indent="-574676">
              <a:lnSpc>
                <a:spcPct val="100000"/>
              </a:lnSpc>
              <a:spcBef>
                <a:spcPts val="600"/>
              </a:spcBef>
              <a:defRPr sz="4800">
                <a:latin typeface="Cordia New"/>
                <a:ea typeface="Cordia New"/>
                <a:cs typeface="Cordia New"/>
                <a:sym typeface="Cordia New"/>
              </a:defRPr>
            </a:pPr>
            <a:r>
              <a:t>Selector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ของลิงค์ </a:t>
            </a:r>
            <a:r>
              <a:t>(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แท็ก</a:t>
            </a:r>
            <a:r>
              <a:t> </a:t>
            </a:r>
            <a:r>
              <a:t>a)</a:t>
            </a:r>
          </a:p>
        </p:txBody>
      </p:sp>
      <p:sp>
        <p:nvSpPr>
          <p:cNvPr id="349" name="/* CSS document *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4480" indent="-408960" defTabSz="649223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72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/* CSS document */</a:t>
            </a:r>
          </a:p>
          <a:p>
            <a:pPr marL="204480" indent="-408960" defTabSz="649223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72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a:link	</a:t>
            </a:r>
            <a:r>
              <a:rPr>
                <a:solidFill>
                  <a:srgbClr val="4D4D4D"/>
                </a:solidFill>
              </a:rPr>
              <a:t>{ </a:t>
            </a:r>
            <a:r>
              <a:rPr>
                <a:solidFill>
                  <a:srgbClr val="4E0040"/>
                </a:solidFill>
              </a:rPr>
              <a:t>color: </a:t>
            </a:r>
            <a:r>
              <a:rPr>
                <a:solidFill>
                  <a:srgbClr val="4D4D4D"/>
                </a:solidFill>
              </a:rPr>
              <a:t>blue; }</a:t>
            </a:r>
            <a:endParaRPr>
              <a:solidFill>
                <a:srgbClr val="4D4D4D"/>
              </a:solidFill>
            </a:endParaRPr>
          </a:p>
          <a:p>
            <a:pPr marL="204480" indent="-408960" defTabSz="649223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72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a:visited	</a:t>
            </a:r>
            <a:r>
              <a:rPr>
                <a:solidFill>
                  <a:srgbClr val="4D4D4D"/>
                </a:solidFill>
              </a:rPr>
              <a:t>{ </a:t>
            </a:r>
            <a:r>
              <a:rPr>
                <a:solidFill>
                  <a:srgbClr val="4E0040"/>
                </a:solidFill>
              </a:rPr>
              <a:t>color: </a:t>
            </a:r>
            <a:r>
              <a:rPr>
                <a:solidFill>
                  <a:srgbClr val="4D4D4D"/>
                </a:solidFill>
              </a:rPr>
              <a:t>gray; }</a:t>
            </a:r>
            <a:endParaRPr>
              <a:solidFill>
                <a:srgbClr val="4D4D4D"/>
              </a:solidFill>
            </a:endParaRPr>
          </a:p>
          <a:p>
            <a:pPr marL="204480" indent="-408960" defTabSz="649223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72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a:hover	</a:t>
            </a:r>
            <a:r>
              <a:rPr>
                <a:solidFill>
                  <a:srgbClr val="4D4D4D"/>
                </a:solidFill>
              </a:rPr>
              <a:t>{ </a:t>
            </a:r>
            <a:r>
              <a:rPr>
                <a:solidFill>
                  <a:srgbClr val="4E0040"/>
                </a:solidFill>
              </a:rPr>
              <a:t>color: </a:t>
            </a:r>
            <a:r>
              <a:rPr>
                <a:solidFill>
                  <a:srgbClr val="4D4D4D"/>
                </a:solidFill>
              </a:rPr>
              <a:t>red; }</a:t>
            </a:r>
            <a:endParaRPr>
              <a:solidFill>
                <a:srgbClr val="4D4D4D"/>
              </a:solidFill>
            </a:endParaRPr>
          </a:p>
          <a:p>
            <a:pPr marL="204480" indent="-408960" defTabSz="649223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72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a:active	</a:t>
            </a:r>
            <a:r>
              <a:rPr>
                <a:solidFill>
                  <a:srgbClr val="4D4D4D"/>
                </a:solidFill>
              </a:rPr>
              <a:t>{ </a:t>
            </a:r>
            <a:r>
              <a:rPr>
                <a:solidFill>
                  <a:srgbClr val="4E0040"/>
                </a:solidFill>
              </a:rPr>
              <a:t>color: </a:t>
            </a:r>
            <a:r>
              <a:rPr>
                <a:solidFill>
                  <a:srgbClr val="4D4D4D"/>
                </a:solidFill>
              </a:rPr>
              <a:t>green; }</a:t>
            </a:r>
            <a:endParaRPr>
              <a:solidFill>
                <a:srgbClr val="4D4D4D"/>
              </a:solidFill>
            </a:endParaRPr>
          </a:p>
          <a:p>
            <a:pPr marL="204480" indent="-408960" defTabSz="649223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272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endParaRPr>
              <a:solidFill>
                <a:srgbClr val="4D4D4D"/>
              </a:solidFill>
            </a:endParaRPr>
          </a:p>
          <a:p>
            <a:pPr marL="204480" indent="-408960" defTabSz="649223">
              <a:lnSpc>
                <a:spcPct val="100000"/>
              </a:lnSpc>
              <a:spcBef>
                <a:spcPts val="0"/>
              </a:spcBef>
              <a:buSzTx/>
              <a:buNone/>
              <a:defRPr sz="1703">
                <a:latin typeface="Cordia New"/>
                <a:ea typeface="Cordia New"/>
                <a:cs typeface="Cordia New"/>
                <a:sym typeface="Cordia New"/>
              </a:defRPr>
            </a:pPr>
            <a:r>
              <a:t>&lt;!-- HTML Document --&gt;</a:t>
            </a:r>
          </a:p>
          <a:p>
            <a:pPr marL="204480" indent="-408960" defTabSz="649223">
              <a:lnSpc>
                <a:spcPct val="100000"/>
              </a:lnSpc>
              <a:spcBef>
                <a:spcPts val="0"/>
              </a:spcBef>
              <a:buSzTx/>
              <a:buNone/>
              <a:defRPr sz="1703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&lt;div id=“content”&gt;</a:t>
            </a:r>
          </a:p>
          <a:p>
            <a:pPr lvl="2" marL="204480" indent="240263" defTabSz="649223">
              <a:lnSpc>
                <a:spcPct val="100000"/>
              </a:lnSpc>
              <a:spcBef>
                <a:spcPts val="0"/>
              </a:spcBef>
              <a:buSzTx/>
              <a:buNone/>
              <a:defRPr sz="1703">
                <a:latin typeface="Cordia New"/>
                <a:ea typeface="Cordia New"/>
                <a:cs typeface="Cordia New"/>
                <a:sym typeface="Cordia New"/>
              </a:defRPr>
            </a:pPr>
            <a:r>
              <a:t>&lt;h1&gt;</a:t>
            </a:r>
            <a:r>
              <a:t>หัวเรื่องลำดับที่ 1</a:t>
            </a:r>
            <a:r>
              <a:t>&lt;/h1&gt;</a:t>
            </a:r>
          </a:p>
          <a:p>
            <a:pPr lvl="2" marL="204480" indent="240263" defTabSz="649223">
              <a:lnSpc>
                <a:spcPct val="100000"/>
              </a:lnSpc>
              <a:spcBef>
                <a:spcPts val="0"/>
              </a:spcBef>
              <a:buSzTx/>
              <a:buNone/>
              <a:defRPr sz="1703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&lt;p&gt;…</a:t>
            </a:r>
            <a:r>
              <a:rPr>
                <a:solidFill>
                  <a:srgbClr val="FF0000"/>
                </a:solidFill>
              </a:rPr>
              <a:t>&lt;a href=“http://www.firefox.com”&gt;</a:t>
            </a:r>
            <a:r>
              <a:rPr>
                <a:solidFill>
                  <a:srgbClr val="000000"/>
                </a:solidFill>
              </a:rPr>
              <a:t>ดาวน์โหลดโปรแกรม </a:t>
            </a:r>
            <a:r>
              <a:rPr>
                <a:solidFill>
                  <a:srgbClr val="000000"/>
                </a:solidFill>
              </a:rPr>
              <a:t>Firefox</a:t>
            </a:r>
            <a:r>
              <a:rPr>
                <a:solidFill>
                  <a:srgbClr val="FF0000"/>
                </a:solidFill>
              </a:rPr>
              <a:t>&lt;/a&gt;</a:t>
            </a:r>
            <a:r>
              <a:rPr>
                <a:solidFill>
                  <a:srgbClr val="000000"/>
                </a:solidFill>
              </a:rPr>
              <a:t>…</a:t>
            </a:r>
            <a:r>
              <a:t>&lt;/p&gt;</a:t>
            </a:r>
          </a:p>
          <a:p>
            <a:pPr marL="204480" indent="-408960" defTabSz="649223">
              <a:lnSpc>
                <a:spcPct val="100000"/>
              </a:lnSpc>
              <a:spcBef>
                <a:spcPts val="0"/>
              </a:spcBef>
              <a:buSzTx/>
              <a:buNone/>
              <a:defRPr sz="1703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&lt;/div&gt;</a:t>
            </a:r>
          </a:p>
        </p:txBody>
      </p:sp>
      <p:sp>
        <p:nvSpPr>
          <p:cNvPr id="3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"/>
          <p:cNvSpPr/>
          <p:nvPr/>
        </p:nvSpPr>
        <p:spPr>
          <a:xfrm>
            <a:off x="836810" y="2774950"/>
            <a:ext cx="4417468" cy="179258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3" name="Selector แบบผส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87338" indent="-574676">
              <a:lnSpc>
                <a:spcPct val="100000"/>
              </a:lnSpc>
              <a:spcBef>
                <a:spcPts val="600"/>
              </a:spcBef>
              <a:defRPr sz="4800">
                <a:latin typeface="Cordia New"/>
                <a:ea typeface="Cordia New"/>
                <a:cs typeface="Cordia New"/>
                <a:sym typeface="Cordia New"/>
              </a:defRPr>
            </a:pPr>
            <a:r>
              <a:t>Selector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แบบผสม</a:t>
            </a:r>
          </a:p>
        </p:txBody>
      </p:sp>
      <p:sp>
        <p:nvSpPr>
          <p:cNvPr id="354" name="/* CSS document *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184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/* CSS document */</a:t>
            </a: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184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p span </a:t>
            </a:r>
            <a:r>
              <a:rPr>
                <a:solidFill>
                  <a:srgbClr val="4D4D4D"/>
                </a:solidFill>
              </a:rPr>
              <a:t>{ /* </a:t>
            </a:r>
            <a:r>
              <a:rPr>
                <a:solidFill>
                  <a:srgbClr val="4D4D4D"/>
                </a:solidFill>
                <a:latin typeface="FreesiaUPC"/>
                <a:ea typeface="FreesiaUPC"/>
                <a:cs typeface="FreesiaUPC"/>
                <a:sym typeface="FreesiaUPC"/>
              </a:rPr>
              <a:t>แท็ก </a:t>
            </a:r>
            <a:r>
              <a:rPr>
                <a:solidFill>
                  <a:srgbClr val="4D4D4D"/>
                </a:solidFill>
              </a:rPr>
              <a:t>span </a:t>
            </a:r>
            <a:r>
              <a:rPr>
                <a:solidFill>
                  <a:srgbClr val="4D4D4D"/>
                </a:solidFill>
                <a:latin typeface="FreesiaUPC"/>
                <a:ea typeface="FreesiaUPC"/>
                <a:cs typeface="FreesiaUPC"/>
                <a:sym typeface="FreesiaUPC"/>
              </a:rPr>
              <a:t>ที่อยู่ในแท็ก </a:t>
            </a:r>
            <a:r>
              <a:rPr>
                <a:solidFill>
                  <a:srgbClr val="4D4D4D"/>
                </a:solidFill>
              </a:rPr>
              <a:t>p */</a:t>
            </a:r>
            <a:endParaRPr>
              <a:solidFill>
                <a:srgbClr val="4D4D4D"/>
              </a:solidFill>
            </a:endParaRP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184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4E0040"/>
                </a:solidFill>
              </a:rPr>
              <a:t>text-decoration:</a:t>
            </a:r>
            <a:r>
              <a:t> underline;</a:t>
            </a: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184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184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None/>
              <a:defRPr sz="1871">
                <a:latin typeface="Cordia New"/>
                <a:ea typeface="Cordia New"/>
                <a:cs typeface="Cordia New"/>
                <a:sym typeface="Cordia New"/>
              </a:defRPr>
            </a:pPr>
            <a:r>
              <a:t>&lt;!-- HTML Document --&gt;</a:t>
            </a: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None/>
              <a:defRPr sz="1871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&lt;div id=“content”&gt;</a:t>
            </a:r>
          </a:p>
          <a:p>
            <a:pPr lvl="2" marL="224639" indent="263951" defTabSz="713231">
              <a:lnSpc>
                <a:spcPct val="100000"/>
              </a:lnSpc>
              <a:spcBef>
                <a:spcPts val="0"/>
              </a:spcBef>
              <a:buSzTx/>
              <a:buNone/>
              <a:defRPr sz="1871">
                <a:latin typeface="Cordia New"/>
                <a:ea typeface="Cordia New"/>
                <a:cs typeface="Cordia New"/>
                <a:sym typeface="Cordia New"/>
              </a:defRPr>
            </a:pPr>
            <a:r>
              <a:t>&lt;h1&gt;</a:t>
            </a:r>
            <a:r>
              <a:t>หัวเรื่องลำดับที่ 1</a:t>
            </a:r>
            <a:r>
              <a:t>&lt;/h1&gt;</a:t>
            </a:r>
          </a:p>
          <a:p>
            <a:pPr lvl="2" marL="224639" indent="263951" defTabSz="713231">
              <a:lnSpc>
                <a:spcPct val="100000"/>
              </a:lnSpc>
              <a:spcBef>
                <a:spcPts val="0"/>
              </a:spcBef>
              <a:buSzTx/>
              <a:buNone/>
              <a:defRPr sz="1871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&lt;p&gt;…</a:t>
            </a:r>
            <a:r>
              <a:rPr>
                <a:solidFill>
                  <a:srgbClr val="FF0000"/>
                </a:solidFill>
              </a:rPr>
              <a:t>&lt;span&gt;</a:t>
            </a:r>
            <a:r>
              <a:rPr>
                <a:solidFill>
                  <a:srgbClr val="000000"/>
                </a:solidFill>
              </a:rPr>
              <a:t>ข้อความ</a:t>
            </a:r>
            <a:r>
              <a:rPr>
                <a:solidFill>
                  <a:srgbClr val="FF0000"/>
                </a:solidFill>
              </a:rPr>
              <a:t>&lt;/span&gt;</a:t>
            </a:r>
            <a:r>
              <a:rPr>
                <a:solidFill>
                  <a:srgbClr val="000000"/>
                </a:solidFill>
              </a:rPr>
              <a:t>…</a:t>
            </a:r>
            <a:r>
              <a:t>&lt;/p&gt;</a:t>
            </a:r>
          </a:p>
          <a:p>
            <a:pPr lvl="2" marL="224639" indent="263951" defTabSz="713231">
              <a:lnSpc>
                <a:spcPct val="100000"/>
              </a:lnSpc>
              <a:spcBef>
                <a:spcPts val="0"/>
              </a:spcBef>
              <a:buSzTx/>
              <a:buNone/>
              <a:defRPr sz="1871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&lt;h2&gt;&lt;span&gt;</a:t>
            </a:r>
            <a:r>
              <a:t>หัวเรื่องลำดับที่ 2</a:t>
            </a:r>
            <a:r>
              <a:t>&lt;/span&gt;&lt;/h2&gt;</a:t>
            </a: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None/>
              <a:defRPr sz="1871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&lt;/div&gt;</a:t>
            </a:r>
          </a:p>
        </p:txBody>
      </p:sp>
      <p:sp>
        <p:nvSpPr>
          <p:cNvPr id="3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Rectangle"/>
          <p:cNvSpPr/>
          <p:nvPr/>
        </p:nvSpPr>
        <p:spPr>
          <a:xfrm>
            <a:off x="850899" y="3028949"/>
            <a:ext cx="7016544" cy="154205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8" name="Selector แบบผสม -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87338" indent="-574676">
              <a:lnSpc>
                <a:spcPct val="100000"/>
              </a:lnSpc>
              <a:spcBef>
                <a:spcPts val="600"/>
              </a:spcBef>
              <a:defRPr sz="4800">
                <a:latin typeface="Cordia New"/>
                <a:ea typeface="Cordia New"/>
                <a:cs typeface="Cordia New"/>
                <a:sym typeface="Cordia New"/>
              </a:defRPr>
            </a:pPr>
            <a:r>
              <a:t>Selector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แบบผสม </a:t>
            </a:r>
            <a:r>
              <a:t>-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359" name="/* CSS document *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184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/* CSS document */</a:t>
            </a: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184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p span.underline</a:t>
            </a:r>
            <a:r>
              <a:rPr>
                <a:solidFill>
                  <a:srgbClr val="4D4D4D"/>
                </a:solidFill>
              </a:rPr>
              <a:t>	{ </a:t>
            </a:r>
            <a:endParaRPr>
              <a:solidFill>
                <a:srgbClr val="4D4D4D"/>
              </a:solidFill>
            </a:endParaRP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184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/*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แท็ก </a:t>
            </a:r>
            <a:r>
              <a:t>span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ที่ใช้ </a:t>
            </a:r>
            <a:r>
              <a:t>class=“underline”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ที่อยู่ในแท็ก </a:t>
            </a:r>
            <a:r>
              <a:t>p */</a:t>
            </a: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184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4E0040"/>
                </a:solidFill>
              </a:rPr>
              <a:t>text-decoration:</a:t>
            </a:r>
            <a:r>
              <a:t> underline;</a:t>
            </a: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184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2184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None/>
              <a:defRPr sz="1871">
                <a:latin typeface="Cordia New"/>
                <a:ea typeface="Cordia New"/>
                <a:cs typeface="Cordia New"/>
                <a:sym typeface="Cordia New"/>
              </a:defRPr>
            </a:pPr>
            <a:r>
              <a:t>&lt;!-- HTML Document --&gt;</a:t>
            </a: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None/>
              <a:defRPr sz="1871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&lt;div id=“content”&gt;</a:t>
            </a:r>
          </a:p>
          <a:p>
            <a:pPr lvl="1" marL="224639" indent="131975" defTabSz="713231">
              <a:lnSpc>
                <a:spcPct val="100000"/>
              </a:lnSpc>
              <a:spcBef>
                <a:spcPts val="0"/>
              </a:spcBef>
              <a:buSzTx/>
              <a:buNone/>
              <a:defRPr sz="1871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&lt;h1&gt;</a:t>
            </a:r>
            <a:r>
              <a:t>หัวเรื่องลำดับที่ 1</a:t>
            </a:r>
            <a:r>
              <a:t>&lt;/h1&gt;</a:t>
            </a:r>
          </a:p>
          <a:p>
            <a:pPr lvl="1" marL="224639" indent="131975" defTabSz="713231">
              <a:lnSpc>
                <a:spcPct val="100000"/>
              </a:lnSpc>
              <a:spcBef>
                <a:spcPts val="0"/>
              </a:spcBef>
              <a:buSzTx/>
              <a:buNone/>
              <a:defRPr sz="1871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&lt;p&gt;…</a:t>
            </a:r>
            <a:r>
              <a:rPr>
                <a:solidFill>
                  <a:srgbClr val="FF0000"/>
                </a:solidFill>
              </a:rPr>
              <a:t>&lt;span class=“underline”&gt;</a:t>
            </a:r>
            <a:r>
              <a:rPr>
                <a:solidFill>
                  <a:srgbClr val="000000"/>
                </a:solidFill>
              </a:rPr>
              <a:t>ข้อความ</a:t>
            </a:r>
            <a:r>
              <a:rPr>
                <a:solidFill>
                  <a:srgbClr val="FF0000"/>
                </a:solidFill>
              </a:rPr>
              <a:t>&lt;/span&gt;</a:t>
            </a:r>
            <a:r>
              <a:rPr>
                <a:solidFill>
                  <a:srgbClr val="000000"/>
                </a:solidFill>
              </a:rPr>
              <a:t>…&lt;span&gt;</a:t>
            </a:r>
            <a:r>
              <a:rPr>
                <a:solidFill>
                  <a:srgbClr val="000000"/>
                </a:solidFill>
              </a:rPr>
              <a:t>ข้อความถัดไป</a:t>
            </a:r>
            <a:r>
              <a:rPr>
                <a:solidFill>
                  <a:srgbClr val="000000"/>
                </a:solidFill>
              </a:rPr>
              <a:t>&lt;/span&gt;…</a:t>
            </a:r>
            <a:r>
              <a:t>&lt;/p&gt;</a:t>
            </a:r>
          </a:p>
          <a:p>
            <a:pPr marL="224639" indent="-449279" defTabSz="713231">
              <a:lnSpc>
                <a:spcPct val="100000"/>
              </a:lnSpc>
              <a:spcBef>
                <a:spcPts val="0"/>
              </a:spcBef>
              <a:buSzTx/>
              <a:buNone/>
              <a:defRPr sz="1871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&lt;/div&gt;</a:t>
            </a:r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ctangle"/>
          <p:cNvSpPr/>
          <p:nvPr/>
        </p:nvSpPr>
        <p:spPr>
          <a:xfrm>
            <a:off x="825500" y="2787650"/>
            <a:ext cx="4788693" cy="184680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3" name="Selector แบบผสม -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87338" indent="-574676">
              <a:lnSpc>
                <a:spcPct val="100000"/>
              </a:lnSpc>
              <a:spcBef>
                <a:spcPts val="600"/>
              </a:spcBef>
              <a:defRPr sz="4800">
                <a:latin typeface="Cordia New"/>
                <a:ea typeface="Cordia New"/>
                <a:cs typeface="Cordia New"/>
                <a:sym typeface="Cordia New"/>
              </a:defRPr>
            </a:pPr>
            <a:r>
              <a:t>Selector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แบบผสม </a:t>
            </a:r>
            <a:r>
              <a:t>-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364" name="/* CSS document *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/* CSS document */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div#content ul li</a:t>
            </a:r>
            <a:r>
              <a:rPr>
                <a:solidFill>
                  <a:srgbClr val="4D4D4D"/>
                </a:solidFill>
              </a:rPr>
              <a:t>	{ </a:t>
            </a:r>
            <a:endParaRPr>
              <a:solidFill>
                <a:srgbClr val="4D4D4D"/>
              </a:solidFill>
            </a:endParaRP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/*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แท็ก </a:t>
            </a:r>
            <a:r>
              <a:t>li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ที่อยู่ใน </a:t>
            </a:r>
            <a:r>
              <a:t>ul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ที่อยู่ใน </a:t>
            </a:r>
            <a:r>
              <a:t>div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ที่ใช้</a:t>
            </a:r>
            <a:r>
              <a:t> id=“content” */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4E0040"/>
                </a:solidFill>
              </a:rPr>
              <a:t>list-style-type:</a:t>
            </a:r>
            <a:r>
              <a:t> upper-roman;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latin typeface="Cordia New"/>
                <a:ea typeface="Cordia New"/>
                <a:cs typeface="Cordia New"/>
                <a:sym typeface="Cordia New"/>
              </a:defRPr>
            </a:pPr>
            <a:r>
              <a:t>&lt;!-- HTML Document --&gt;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&lt;div id=“content”&gt;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latin typeface="Cordia New"/>
                <a:ea typeface="Cordia New"/>
                <a:cs typeface="Cordia New"/>
                <a:sym typeface="Cordia New"/>
              </a:defRPr>
            </a:pPr>
            <a:r>
              <a:t>&lt;ul&gt;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FF0000"/>
                </a:solidFill>
              </a:rPr>
              <a:t>&lt;li&gt;</a:t>
            </a:r>
            <a:r>
              <a:t>Item A</a:t>
            </a:r>
            <a:r>
              <a:rPr>
                <a:solidFill>
                  <a:srgbClr val="FF0000"/>
                </a:solidFill>
              </a:rPr>
              <a:t>&lt;/li&gt;</a:t>
            </a:r>
            <a:endParaRPr>
              <a:solidFill>
                <a:srgbClr val="FF0000"/>
              </a:solidFill>
            </a:endParaRP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FF0000"/>
                </a:solidFill>
              </a:rPr>
              <a:t>&lt;li&gt;</a:t>
            </a:r>
            <a:r>
              <a:t>Item B</a:t>
            </a:r>
            <a:r>
              <a:rPr>
                <a:solidFill>
                  <a:srgbClr val="FF0000"/>
                </a:solidFill>
              </a:rPr>
              <a:t>&lt;/li&gt;</a:t>
            </a:r>
            <a:endParaRPr>
              <a:solidFill>
                <a:srgbClr val="FF0000"/>
              </a:solidFill>
            </a:endParaRP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&lt;/ul&gt;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&lt;/div&gt;</a:t>
            </a:r>
          </a:p>
        </p:txBody>
      </p:sp>
      <p:sp>
        <p:nvSpPr>
          <p:cNvPr id="3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ctangle"/>
          <p:cNvSpPr/>
          <p:nvPr/>
        </p:nvSpPr>
        <p:spPr>
          <a:xfrm>
            <a:off x="850899" y="2800350"/>
            <a:ext cx="4858545" cy="183976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8" name="Selector แบบผสม -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87338" indent="-574676">
              <a:lnSpc>
                <a:spcPct val="100000"/>
              </a:lnSpc>
              <a:spcBef>
                <a:spcPts val="600"/>
              </a:spcBef>
              <a:defRPr sz="4800">
                <a:latin typeface="Cordia New"/>
                <a:ea typeface="Cordia New"/>
                <a:cs typeface="Cordia New"/>
                <a:sym typeface="Cordia New"/>
              </a:defRPr>
            </a:pPr>
            <a:r>
              <a:t>Selector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แบบผสม </a:t>
            </a:r>
            <a:r>
              <a:t>-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369" name="/* CSS document *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/* CSS document */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div#mainmenu a:hover </a:t>
            </a:r>
            <a:r>
              <a:rPr>
                <a:solidFill>
                  <a:srgbClr val="4D4D4D"/>
                </a:solidFill>
              </a:rPr>
              <a:t>	{ </a:t>
            </a:r>
            <a:endParaRPr>
              <a:solidFill>
                <a:srgbClr val="4D4D4D"/>
              </a:solidFill>
            </a:endParaRP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/*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แท็ก </a:t>
            </a:r>
            <a:r>
              <a:t>a (hover action)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ที่อยู่ใน </a:t>
            </a:r>
            <a:r>
              <a:t>div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ที่ใช้</a:t>
            </a:r>
            <a:r>
              <a:t> id=“mainmenu” */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4E0040"/>
                </a:solidFill>
              </a:rPr>
              <a:t>font-weight:</a:t>
            </a:r>
            <a:r>
              <a:t> bold;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latin typeface="Cordia New"/>
                <a:ea typeface="Cordia New"/>
                <a:cs typeface="Cordia New"/>
                <a:sym typeface="Cordia New"/>
              </a:defRPr>
            </a:pPr>
            <a:r>
              <a:t>&lt;!-- HTML Document --&gt;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&lt;div id=“mainmenu”&gt;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latin typeface="Cordia New"/>
                <a:ea typeface="Cordia New"/>
                <a:cs typeface="Cordia New"/>
                <a:sym typeface="Cordia New"/>
              </a:defRPr>
            </a:pPr>
            <a:r>
              <a:t>&lt;ul&gt;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&lt;li&gt;</a:t>
            </a:r>
            <a:r>
              <a:rPr>
                <a:solidFill>
                  <a:srgbClr val="FF0000"/>
                </a:solidFill>
              </a:rPr>
              <a:t>&lt;a href=“www.somewhere.com”&gt;</a:t>
            </a:r>
            <a:r>
              <a:t>Item A</a:t>
            </a:r>
            <a:r>
              <a:rPr>
                <a:solidFill>
                  <a:srgbClr val="FF0000"/>
                </a:solidFill>
              </a:rPr>
              <a:t>&lt;/a</a:t>
            </a:r>
            <a:r>
              <a:t>&gt;</a:t>
            </a:r>
            <a:r>
              <a:rPr>
                <a:solidFill>
                  <a:srgbClr val="000000"/>
                </a:solidFill>
              </a:rPr>
              <a:t>&lt;/li&gt;</a:t>
            </a:r>
            <a:endParaRPr>
              <a:solidFill>
                <a:srgbClr val="000000"/>
              </a:solidFill>
            </a:endParaRP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&lt;li&gt;</a:t>
            </a:r>
            <a:r>
              <a:rPr>
                <a:solidFill>
                  <a:srgbClr val="FF0000"/>
                </a:solidFill>
              </a:rPr>
              <a:t>&lt;a href=“www.something.com”&gt;</a:t>
            </a:r>
            <a:r>
              <a:t>Item B</a:t>
            </a:r>
            <a:r>
              <a:rPr>
                <a:solidFill>
                  <a:srgbClr val="FF0000"/>
                </a:solidFill>
              </a:rPr>
              <a:t>&lt;/a&gt;</a:t>
            </a:r>
            <a:r>
              <a:rPr>
                <a:solidFill>
                  <a:srgbClr val="000000"/>
                </a:solidFill>
              </a:rPr>
              <a:t>&lt;/li&gt;</a:t>
            </a:r>
            <a:endParaRPr>
              <a:solidFill>
                <a:srgbClr val="000000"/>
              </a:solidFill>
            </a:endParaRP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&lt;/ul&gt;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&lt;/div&gt;</a:t>
            </a:r>
          </a:p>
        </p:txBody>
      </p:sp>
      <p:sp>
        <p:nvSpPr>
          <p:cNvPr id="3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ctangle"/>
          <p:cNvSpPr/>
          <p:nvPr/>
        </p:nvSpPr>
        <p:spPr>
          <a:xfrm>
            <a:off x="896491" y="2787650"/>
            <a:ext cx="4088111" cy="181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3" name="Selector แบบผสม -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87338" indent="-574676">
              <a:lnSpc>
                <a:spcPct val="100000"/>
              </a:lnSpc>
              <a:spcBef>
                <a:spcPts val="600"/>
              </a:spcBef>
              <a:defRPr sz="4800">
                <a:latin typeface="Cordia New"/>
                <a:ea typeface="Cordia New"/>
                <a:cs typeface="Cordia New"/>
                <a:sym typeface="Cordia New"/>
              </a:defRPr>
            </a:pPr>
            <a:r>
              <a:t>Selector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แบบผสม </a:t>
            </a:r>
            <a:r>
              <a:t>-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374" name="/* CSS document *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/* CSS document */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h1, h2, h3, h4</a:t>
            </a:r>
            <a:r>
              <a:rPr>
                <a:solidFill>
                  <a:srgbClr val="4D4D4D"/>
                </a:solidFill>
              </a:rPr>
              <a:t>	{ </a:t>
            </a:r>
            <a:endParaRPr>
              <a:solidFill>
                <a:srgbClr val="4D4D4D"/>
              </a:solidFill>
            </a:endParaRP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/*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กำหนดการแสดงผลหลายแท็กพร้อมกัน </a:t>
            </a:r>
            <a:r>
              <a:t>*/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  <a:r>
              <a:rPr>
                <a:solidFill>
                  <a:srgbClr val="4E0040"/>
                </a:solidFill>
              </a:rPr>
              <a:t>font-weight:</a:t>
            </a:r>
            <a:r>
              <a:t> bold;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Font typeface="Arial"/>
              <a:buNone/>
              <a:defRPr sz="1876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latin typeface="Cordia New"/>
                <a:ea typeface="Cordia New"/>
                <a:cs typeface="Cordia New"/>
                <a:sym typeface="Cordia New"/>
              </a:defRPr>
            </a:pPr>
            <a:r>
              <a:t>&lt;!-- HTML Document --&gt;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&lt;div id=“mainmenu”&gt;</a:t>
            </a:r>
          </a:p>
          <a:p>
            <a:pPr lvl="2" marL="192960" indent="226727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&lt;h1&gt;</a:t>
            </a:r>
            <a:r>
              <a:rPr>
                <a:solidFill>
                  <a:srgbClr val="000000"/>
                </a:solidFill>
              </a:rPr>
              <a:t>Heading 1</a:t>
            </a:r>
            <a:r>
              <a:t>&lt;/h1&gt;</a:t>
            </a:r>
          </a:p>
          <a:p>
            <a:pPr lvl="2" marL="192960" indent="226727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&lt;h2&gt;</a:t>
            </a:r>
            <a:r>
              <a:rPr>
                <a:solidFill>
                  <a:srgbClr val="000000"/>
                </a:solidFill>
              </a:rPr>
              <a:t>Heading 2</a:t>
            </a:r>
            <a:r>
              <a:t>&lt;/h2&gt;</a:t>
            </a:r>
          </a:p>
          <a:p>
            <a:pPr lvl="2" marL="192960" indent="226727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&lt;h3&gt;</a:t>
            </a:r>
            <a:r>
              <a:rPr>
                <a:solidFill>
                  <a:srgbClr val="000000"/>
                </a:solidFill>
              </a:rPr>
              <a:t>Heading 3</a:t>
            </a:r>
            <a:r>
              <a:t>&lt;/h3&gt;</a:t>
            </a:r>
          </a:p>
          <a:p>
            <a:pPr lvl="2" marL="192960" indent="226727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&lt;h4&gt;</a:t>
            </a:r>
            <a:r>
              <a:rPr>
                <a:solidFill>
                  <a:srgbClr val="000000"/>
                </a:solidFill>
              </a:rPr>
              <a:t>Heading 1</a:t>
            </a:r>
            <a:r>
              <a:t>&lt;/h4&gt;</a:t>
            </a:r>
          </a:p>
          <a:p>
            <a:pPr marL="192960" indent="-385920" defTabSz="612648">
              <a:lnSpc>
                <a:spcPct val="100000"/>
              </a:lnSpc>
              <a:spcBef>
                <a:spcPts val="0"/>
              </a:spcBef>
              <a:buSzTx/>
              <a:buNone/>
              <a:defRPr sz="1608">
                <a:solidFill>
                  <a:srgbClr val="0D0D0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&lt;/div&gt;</a:t>
            </a:r>
          </a:p>
        </p:txBody>
      </p:sp>
      <p:sp>
        <p:nvSpPr>
          <p:cNvPr id="3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ประโยชน์ของภาษา C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50391">
              <a:lnSpc>
                <a:spcPct val="100000"/>
              </a:lnSpc>
              <a:defRPr sz="5022">
                <a:latin typeface="FreesiaUPC"/>
                <a:ea typeface="FreesiaUPC"/>
                <a:cs typeface="FreesiaUPC"/>
                <a:sym typeface="FreesiaUPC"/>
              </a:defRPr>
            </a:pPr>
            <a:r>
              <a:t>ประโยชน์ของภาษา </a:t>
            </a:r>
            <a:r>
              <a:t>CSS</a:t>
            </a:r>
          </a:p>
        </p:txBody>
      </p:sp>
      <p:sp>
        <p:nvSpPr>
          <p:cNvPr id="192" name="สามารถควบคุมการแสดงผลให้เหมือนกัน หรือใกล้เคียงกัน ได้ในหลาย Web Brows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5180" indent="-305180" defTabSz="813816">
              <a:spcBef>
                <a:spcPts val="800"/>
              </a:spcBef>
              <a:buClr>
                <a:srgbClr val="17BBFD"/>
              </a:buClr>
              <a:buFont typeface="Arial"/>
              <a:buChar char="•"/>
              <a:defRPr sz="2314">
                <a:latin typeface="FreesiaUPC"/>
                <a:ea typeface="FreesiaUPC"/>
                <a:cs typeface="FreesiaUPC"/>
                <a:sym typeface="FreesiaUPC"/>
              </a:defRPr>
            </a:pPr>
            <a:r>
              <a:t>สามารถควบคุมการแสดงผลให้เหมือนกัน หรือใกล้เคียงกัน ได้ในหลาย Web Browser</a:t>
            </a:r>
          </a:p>
          <a:p>
            <a:pPr marL="305180" indent="-305180" defTabSz="813816">
              <a:spcBef>
                <a:spcPts val="800"/>
              </a:spcBef>
              <a:buClr>
                <a:srgbClr val="17BBFD"/>
              </a:buClr>
              <a:buFont typeface="Arial"/>
              <a:buChar char="•"/>
              <a:defRPr sz="2314">
                <a:latin typeface="FreesiaUPC"/>
                <a:ea typeface="FreesiaUPC"/>
                <a:cs typeface="FreesiaUPC"/>
                <a:sym typeface="FreesiaUPC"/>
              </a:defRPr>
            </a:pPr>
            <a:r>
              <a:t>สามารถกำหนดการแสดงผลในรูปแบบที่เหมาะกับสื่อชนิดต่าง ๆ ไม่ว่าจะเป็นการแสดงผลบนหน้าจอ, บนกระดาษเมื่อสั่งพิมพ์, บนมือถือ หรือบน PDA โดยที่เป็นเนื้อหาเดียวกัน</a:t>
            </a:r>
          </a:p>
          <a:p>
            <a:pPr marL="305180" indent="-305180" defTabSz="813816">
              <a:spcBef>
                <a:spcPts val="800"/>
              </a:spcBef>
              <a:buClr>
                <a:srgbClr val="17BBFD"/>
              </a:buClr>
              <a:buFont typeface="Arial"/>
              <a:buChar char="•"/>
              <a:defRPr sz="2314">
                <a:latin typeface="FreesiaUPC"/>
                <a:ea typeface="FreesiaUPC"/>
                <a:cs typeface="FreesiaUPC"/>
                <a:sym typeface="FreesiaUPC"/>
              </a:defRPr>
            </a:pPr>
            <a:r>
              <a:t>ทำให้เป็นเว็บไซต์ที่มีมาตรฐาน หากใช้ CSS กับเอกสาร HTML จะทำให้เข้ากับเว็บเบราเซอร์ในอนาคตได้ดี</a:t>
            </a:r>
          </a:p>
          <a:p>
            <a:pPr marL="0" indent="0" defTabSz="813816">
              <a:lnSpc>
                <a:spcPct val="100000"/>
              </a:lnSpc>
              <a:spcBef>
                <a:spcPts val="500"/>
              </a:spcBef>
              <a:buSzTx/>
              <a:buNone/>
              <a:defRPr sz="2314">
                <a:solidFill>
                  <a:srgbClr val="666666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เมื่อใดต้องใช้ Selector แบบไห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87338" indent="-574676">
              <a:lnSpc>
                <a:spcPct val="100000"/>
              </a:lnSpc>
              <a:spcBef>
                <a:spcPts val="600"/>
              </a:spcBef>
              <a:defRPr sz="4800"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เมื่อใดต้องใช้ </a:t>
            </a:r>
            <a:r>
              <a:t>Selector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แบบไหน</a:t>
            </a:r>
          </a:p>
        </p:txBody>
      </p:sp>
      <p:sp>
        <p:nvSpPr>
          <p:cNvPr id="378" name="Element Selector (การใช้ชื่อแท็กเป็นตัวเลือก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700"/>
              </a:spcBef>
              <a:buSzTx/>
              <a:buFont typeface="Arial"/>
              <a:buNone/>
              <a:defRPr b="1" i="1" sz="3200" u="sng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Element Selector </a:t>
            </a:r>
            <a:r>
              <a:t>(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การใช้ชื่อแท็กเป็นตัวเลือก</a:t>
            </a:r>
            <a:r>
              <a:t>)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SzTx/>
              <a:buFont typeface="Arial"/>
              <a:buNone/>
              <a:defRPr sz="3200"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วิธีการนี้ เหมาะสำหรับการ </a:t>
            </a:r>
            <a:r>
              <a:t>”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กำหนดการแสดงผลทั่ว ๆ ไปให้กับแท็กนั้น ๆ</a:t>
            </a:r>
            <a:r>
              <a:t>”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 หมายถึงว่า ไม่ว่าจะเรียกใช้แท็กนั้นเมื่อไร ก็จะแสดงผลในรูปแบบที่กำหนดไว้เสมอ ทุกหน้า ทุกเอกสาร</a:t>
            </a:r>
          </a:p>
        </p:txBody>
      </p:sp>
      <p:sp>
        <p:nvSpPr>
          <p:cNvPr id="3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เมื่อใดต้องใช้ Selector แบบไหน -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87338" indent="-574676">
              <a:lnSpc>
                <a:spcPct val="100000"/>
              </a:lnSpc>
              <a:spcBef>
                <a:spcPts val="600"/>
              </a:spcBef>
              <a:defRPr sz="4800"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เมื่อใดต้องใช้ </a:t>
            </a:r>
            <a:r>
              <a:t>Selector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แบบไหน </a:t>
            </a:r>
            <a:r>
              <a:t>-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382" name="Element Selector (การใช้ชื่อแท็กเป็นตัวเลือก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700"/>
              </a:spcBef>
              <a:buSzTx/>
              <a:buFont typeface="Arial"/>
              <a:buNone/>
              <a:defRPr b="1" i="1" sz="3200" u="sng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Element Selector </a:t>
            </a:r>
            <a:r>
              <a:t>(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การใช้ชื่อแท็กเป็นตัวเลือก</a:t>
            </a:r>
            <a: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defRPr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วิธีการนี้ เหมาะสำหรับการ </a:t>
            </a:r>
            <a:r>
              <a:t>”</a:t>
            </a:r>
            <a:r>
              <a:rPr u="sng">
                <a:latin typeface="FreesiaUPC"/>
                <a:ea typeface="FreesiaUPC"/>
                <a:cs typeface="FreesiaUPC"/>
                <a:sym typeface="FreesiaUPC"/>
              </a:rPr>
              <a:t>กำหนดการแสดงผลทั่ว ๆ ไปให้กับแท็กนั้น ๆ</a:t>
            </a:r>
            <a:r>
              <a:t>”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 หมายถึงว่า ไม่ว่าจะเรียกใช้แท็กนั้นเมื่อไร ก็จะแสดงผลในรูปแบบที่กำหนดไว้เสมอ ทุกหน้า ทุกเอกสาร </a:t>
            </a:r>
            <a:r>
              <a:rPr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เช่น ต้องการให้แท็ก </a:t>
            </a:r>
            <a:r>
              <a:rPr>
                <a:solidFill>
                  <a:srgbClr val="C00000"/>
                </a:solidFill>
              </a:rPr>
              <a:t>&lt;h1&gt; </a:t>
            </a:r>
            <a:r>
              <a:rPr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อยู่ตรงกลางในทุก ๆ หน้าเอกสาร</a:t>
            </a:r>
            <a:r>
              <a:rPr>
                <a:solidFill>
                  <a:srgbClr val="C00000"/>
                </a:solidFill>
              </a:rPr>
              <a:t>, </a:t>
            </a:r>
            <a:r>
              <a:rPr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ต้องการให้ตัวอักษรในแท็ก </a:t>
            </a:r>
            <a:r>
              <a:rPr>
                <a:solidFill>
                  <a:srgbClr val="C00000"/>
                </a:solidFill>
              </a:rPr>
              <a:t>&lt;p&gt; </a:t>
            </a:r>
            <a:r>
              <a:rPr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ในทุกเอกสารใช้ตัวอักษรสีเทาเข้ม เป็นต้น</a:t>
            </a:r>
          </a:p>
        </p:txBody>
      </p:sp>
      <p:sp>
        <p:nvSpPr>
          <p:cNvPr id="3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เมื่อใดต้องใช้ Selector แบบไหน -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87338" indent="-574676">
              <a:lnSpc>
                <a:spcPct val="100000"/>
              </a:lnSpc>
              <a:spcBef>
                <a:spcPts val="600"/>
              </a:spcBef>
              <a:defRPr sz="4800"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เมื่อใดต้องใช้ </a:t>
            </a:r>
            <a:r>
              <a:t>Selector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แบบไหน </a:t>
            </a:r>
            <a:r>
              <a:t>-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386" name="Class Selector (การใช้คลาสเป็นตัวเลือก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700"/>
              </a:spcBef>
              <a:buSzTx/>
              <a:buFont typeface="Arial"/>
              <a:buNone/>
              <a:defRPr b="1" i="1" sz="3200" u="sng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Class Selector (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การใช้คลาสเป็นตัวเลือก</a:t>
            </a:r>
            <a: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defRPr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เหมาะสำหรับการ</a:t>
            </a:r>
            <a:r>
              <a:rPr u="sng">
                <a:latin typeface="FreesiaUPC"/>
                <a:ea typeface="FreesiaUPC"/>
                <a:cs typeface="FreesiaUPC"/>
                <a:sym typeface="FreesiaUPC"/>
              </a:rPr>
              <a:t>สร้างการแสดงผลบางอย่างให้กับ </a:t>
            </a:r>
            <a:r>
              <a:rPr u="sng"/>
              <a:t>Element </a:t>
            </a:r>
            <a:r>
              <a:rPr u="sng">
                <a:latin typeface="FreesiaUPC"/>
                <a:ea typeface="FreesiaUPC"/>
                <a:cs typeface="FreesiaUPC"/>
                <a:sym typeface="FreesiaUPC"/>
              </a:rPr>
              <a:t>เป็นครั้งคราว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 โดยจะมีผลกับเฉพาะอิลิเมนต์ที่เรียกใช้คลาสเท่านั้น หากไม่ได้เรียกใช้ก็จะแสดงผลตามค่าปกติที่กำหนดไว้ และสามารถเรียกใช้ได้มากกว่า </a:t>
            </a:r>
            <a:r>
              <a:t>1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ครั้ง </a:t>
            </a:r>
            <a:r>
              <a:rPr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เช่น ต้องการขีดเส้นใต้ข้อความ</a:t>
            </a:r>
            <a:r>
              <a:rPr>
                <a:solidFill>
                  <a:srgbClr val="C00000"/>
                </a:solidFill>
              </a:rPr>
              <a:t>, </a:t>
            </a:r>
            <a:r>
              <a:rPr>
                <a:solidFill>
                  <a:srgbClr val="C00000"/>
                </a:solidFill>
                <a:latin typeface="FreesiaUPC"/>
                <a:ea typeface="FreesiaUPC"/>
                <a:cs typeface="FreesiaUPC"/>
                <a:sym typeface="FreesiaUPC"/>
              </a:rPr>
              <a:t>ต้องการให้ตัวหนังสือเป็นสีแดง เป็นต้น</a:t>
            </a:r>
          </a:p>
        </p:txBody>
      </p:sp>
      <p:sp>
        <p:nvSpPr>
          <p:cNvPr id="3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เมื่อใดต้องใช้ Selector แบบไหน -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87338" indent="-574676">
              <a:lnSpc>
                <a:spcPct val="100000"/>
              </a:lnSpc>
              <a:spcBef>
                <a:spcPts val="600"/>
              </a:spcBef>
              <a:defRPr sz="4800"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เมื่อใดต้องใช้ </a:t>
            </a:r>
            <a:r>
              <a:t>Selector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แบบไหน </a:t>
            </a:r>
            <a:r>
              <a:t>-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390" name="ID Selector (การใช้ ID เป็นตัวเลือก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700"/>
              </a:spcBef>
              <a:buSzTx/>
              <a:buFont typeface="Arial"/>
              <a:buNone/>
              <a:defRPr b="1" i="1" sz="3200" u="sng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ID Selector (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การใช้ </a:t>
            </a:r>
            <a:r>
              <a:t>ID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เป็นตัวเลือก</a:t>
            </a:r>
            <a: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defRPr>
                <a:solidFill>
                  <a:srgbClr val="4D4D4D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วิธีการนี้</a:t>
            </a:r>
            <a:r>
              <a:rPr u="sng">
                <a:latin typeface="FreesiaUPC"/>
                <a:ea typeface="FreesiaUPC"/>
                <a:cs typeface="FreesiaUPC"/>
                <a:sym typeface="FreesiaUPC"/>
              </a:rPr>
              <a:t>เหมาะกับการวางเลย์เอาท์เอกสาร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 เพื่อให้ง่ายต่อการกำหนดการแสดงผลให้กับแต่ละส่วนโดยไม่กระทบกับส่วนอื่น ๆ มักใช้แท็ก</a:t>
            </a:r>
            <a:r>
              <a:t> </a:t>
            </a:r>
            <a:r>
              <a:t>div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พร้อมกับกำหนดแอททริบิวต์</a:t>
            </a:r>
            <a:r>
              <a:t> </a:t>
            </a:r>
            <a:r>
              <a:t>id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ด้วยเพื่อตั้งชื่อให้กับส่วนนั้น ๆ สิ่งที่ต้องพึงระวังคือ อย่าใช้ </a:t>
            </a:r>
            <a:r>
              <a:t>ID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ชื่อเดียวกันในเอกสารเดียวกัน เนื่องจากหากมีการเขียนสคริปต์เพื่อให้มีผลกับ </a:t>
            </a:r>
            <a:r>
              <a:t>ID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แล้วจะเกิดข้อผิดพลาดได้ </a:t>
            </a:r>
            <a:r>
              <a:t>(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สามารถเรียกใช้ </a:t>
            </a:r>
            <a:r>
              <a:t>ID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เดิมได้เพียงครั้งเดียวเท่านั้น</a:t>
            </a:r>
            <a:r>
              <a:t>)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ตัวอย่างการใช้งาน</a:t>
            </a:r>
          </a:p>
        </p:txBody>
      </p:sp>
      <p:sp>
        <p:nvSpPr>
          <p:cNvPr id="3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21208">
              <a:defRPr sz="2508"/>
            </a:pPr>
          </a:p>
        </p:txBody>
      </p:sp>
      <p:grpSp>
        <p:nvGrpSpPr>
          <p:cNvPr id="396" name="Rectangle 4"/>
          <p:cNvGrpSpPr/>
          <p:nvPr/>
        </p:nvGrpSpPr>
        <p:grpSpPr>
          <a:xfrm>
            <a:off x="2020428" y="407778"/>
            <a:ext cx="5309520" cy="1232568"/>
            <a:chOff x="0" y="0"/>
            <a:chExt cx="5309519" cy="1232567"/>
          </a:xfrm>
        </p:grpSpPr>
        <p:sp>
          <p:nvSpPr>
            <p:cNvPr id="394" name="Rectangle"/>
            <p:cNvSpPr/>
            <p:nvPr/>
          </p:nvSpPr>
          <p:spPr>
            <a:xfrm>
              <a:off x="0" y="0"/>
              <a:ext cx="5309520" cy="123256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388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ts val="2200"/>
                </a:lnSpc>
                <a:defRPr sz="3200">
                  <a:latin typeface="Cordia New"/>
                  <a:ea typeface="Cordia New"/>
                  <a:cs typeface="Cordia New"/>
                  <a:sym typeface="Cordia New"/>
                </a:defRPr>
              </a:pPr>
            </a:p>
          </p:txBody>
        </p:sp>
        <p:sp>
          <p:nvSpPr>
            <p:cNvPr id="395" name="&lt;div id=“mainmenu”&gt;…"/>
            <p:cNvSpPr txBox="1"/>
            <p:nvPr/>
          </p:nvSpPr>
          <p:spPr>
            <a:xfrm>
              <a:off x="0" y="227359"/>
              <a:ext cx="5309520" cy="777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2">
                <a:lnSpc>
                  <a:spcPts val="2200"/>
                </a:lnSpc>
                <a:defRPr sz="3200">
                  <a:latin typeface="Cordia New"/>
                  <a:ea typeface="Cordia New"/>
                  <a:cs typeface="Cordia New"/>
                  <a:sym typeface="Cordia New"/>
                </a:defRPr>
              </a:pPr>
              <a:r>
                <a:t>&lt;div id=“mainmenu”&gt;</a:t>
              </a:r>
            </a:p>
            <a:p>
              <a:pPr lvl="2">
                <a:lnSpc>
                  <a:spcPts val="2200"/>
                </a:lnSpc>
                <a:defRPr sz="3200">
                  <a:latin typeface="Cordia New"/>
                  <a:ea typeface="Cordia New"/>
                  <a:cs typeface="Cordia New"/>
                  <a:sym typeface="Cordia New"/>
                </a:defRPr>
              </a:pPr>
              <a:r>
                <a:t>width: auto;</a:t>
              </a:r>
            </a:p>
            <a:p>
              <a:pPr lvl="2">
                <a:lnSpc>
                  <a:spcPts val="2200"/>
                </a:lnSpc>
                <a:defRPr sz="3200">
                  <a:latin typeface="Cordia New"/>
                  <a:ea typeface="Cordia New"/>
                  <a:cs typeface="Cordia New"/>
                  <a:sym typeface="Cordia New"/>
                </a:defRPr>
              </a:pPr>
              <a:r>
                <a:t>margin: 0;</a:t>
              </a:r>
            </a:p>
            <a:p>
              <a:pPr lvl="2">
                <a:lnSpc>
                  <a:spcPts val="2200"/>
                </a:lnSpc>
                <a:defRPr sz="3200">
                  <a:latin typeface="Cordia New"/>
                  <a:ea typeface="Cordia New"/>
                  <a:cs typeface="Cordia New"/>
                  <a:sym typeface="Cordia New"/>
                </a:defRPr>
              </a:pPr>
              <a:r>
                <a:t>padding: 1em;</a:t>
              </a:r>
            </a:p>
          </p:txBody>
        </p:sp>
      </p:grpSp>
      <p:grpSp>
        <p:nvGrpSpPr>
          <p:cNvPr id="399" name="Rectangle 5"/>
          <p:cNvGrpSpPr/>
          <p:nvPr/>
        </p:nvGrpSpPr>
        <p:grpSpPr>
          <a:xfrm>
            <a:off x="2033091" y="1668735"/>
            <a:ext cx="2373958" cy="2052551"/>
            <a:chOff x="0" y="0"/>
            <a:chExt cx="2373957" cy="2052550"/>
          </a:xfrm>
        </p:grpSpPr>
        <p:sp>
          <p:nvSpPr>
            <p:cNvPr id="397" name="Rectangle"/>
            <p:cNvSpPr/>
            <p:nvPr/>
          </p:nvSpPr>
          <p:spPr>
            <a:xfrm>
              <a:off x="0" y="-1"/>
              <a:ext cx="2373958" cy="2052552"/>
            </a:xfrm>
            <a:prstGeom prst="rect">
              <a:avLst/>
            </a:prstGeom>
            <a:gradFill flip="none" rotWithShape="1">
              <a:gsLst>
                <a:gs pos="0">
                  <a:srgbClr val="CBA9DD"/>
                </a:gs>
                <a:gs pos="35000">
                  <a:srgbClr val="DAC3E6"/>
                </a:gs>
                <a:gs pos="100000">
                  <a:srgbClr val="F1E8F6"/>
                </a:gs>
              </a:gsLst>
              <a:lin ang="16200000" scaled="0"/>
            </a:gradFill>
            <a:ln w="9525" cap="flat">
              <a:solidFill>
                <a:srgbClr val="66007C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ordia New"/>
                  <a:ea typeface="Cordia New"/>
                  <a:cs typeface="Cordia New"/>
                  <a:sym typeface="Cordia New"/>
                </a:defRPr>
              </a:pPr>
            </a:p>
          </p:txBody>
        </p:sp>
        <p:sp>
          <p:nvSpPr>
            <p:cNvPr id="398" name="&lt;div id=“localmenu”&gt;…"/>
            <p:cNvSpPr txBox="1"/>
            <p:nvPr/>
          </p:nvSpPr>
          <p:spPr>
            <a:xfrm>
              <a:off x="0" y="295631"/>
              <a:ext cx="2373958" cy="1461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1">
                <a:defRPr>
                  <a:latin typeface="Cordia New"/>
                  <a:ea typeface="Cordia New"/>
                  <a:cs typeface="Cordia New"/>
                  <a:sym typeface="Cordia New"/>
                </a:defRPr>
              </a:pPr>
              <a:r>
                <a:t>&lt;div id=“localmenu”&gt;</a:t>
              </a:r>
            </a:p>
            <a:p>
              <a:pPr lvl="1">
                <a:defRPr>
                  <a:latin typeface="Cordia New"/>
                  <a:ea typeface="Cordia New"/>
                  <a:cs typeface="Cordia New"/>
                  <a:sym typeface="Cordia New"/>
                </a:defRPr>
              </a:pPr>
              <a:r>
                <a:t>float: left;</a:t>
              </a:r>
            </a:p>
            <a:p>
              <a:pPr lvl="1">
                <a:defRPr>
                  <a:latin typeface="Cordia New"/>
                  <a:ea typeface="Cordia New"/>
                  <a:cs typeface="Cordia New"/>
                  <a:sym typeface="Cordia New"/>
                </a:defRPr>
              </a:pPr>
              <a:r>
                <a:t>width:  14em;</a:t>
              </a:r>
            </a:p>
            <a:p>
              <a:pPr lvl="1">
                <a:defRPr>
                  <a:latin typeface="Cordia New"/>
                  <a:ea typeface="Cordia New"/>
                  <a:cs typeface="Cordia New"/>
                  <a:sym typeface="Cordia New"/>
                </a:defRPr>
              </a:pPr>
              <a:r>
                <a:t>margin: 0;</a:t>
              </a:r>
            </a:p>
            <a:p>
              <a:pPr lvl="1">
                <a:defRPr>
                  <a:latin typeface="Cordia New"/>
                  <a:ea typeface="Cordia New"/>
                  <a:cs typeface="Cordia New"/>
                  <a:sym typeface="Cordia New"/>
                </a:defRPr>
              </a:pPr>
              <a:r>
                <a:t>padding: 1em;</a:t>
              </a:r>
            </a:p>
          </p:txBody>
        </p:sp>
      </p:grpSp>
      <p:grpSp>
        <p:nvGrpSpPr>
          <p:cNvPr id="402" name="Rectangle 6"/>
          <p:cNvGrpSpPr/>
          <p:nvPr/>
        </p:nvGrpSpPr>
        <p:grpSpPr>
          <a:xfrm>
            <a:off x="4434881" y="1661284"/>
            <a:ext cx="3352797" cy="2067453"/>
            <a:chOff x="0" y="0"/>
            <a:chExt cx="3352796" cy="2067451"/>
          </a:xfrm>
        </p:grpSpPr>
        <p:sp>
          <p:nvSpPr>
            <p:cNvPr id="400" name="Rectangle"/>
            <p:cNvSpPr/>
            <p:nvPr/>
          </p:nvSpPr>
          <p:spPr>
            <a:xfrm>
              <a:off x="0" y="-1"/>
              <a:ext cx="3352797" cy="2067453"/>
            </a:xfrm>
            <a:prstGeom prst="rect">
              <a:avLst/>
            </a:prstGeom>
            <a:gradFill flip="none" rotWithShape="1">
              <a:gsLst>
                <a:gs pos="0">
                  <a:srgbClr val="FFADB9"/>
                </a:gs>
                <a:gs pos="35000">
                  <a:srgbClr val="FFC5CD"/>
                </a:gs>
                <a:gs pos="100000">
                  <a:srgbClr val="FFE9EC"/>
                </a:gs>
              </a:gsLst>
              <a:lin ang="16200000" scaled="0"/>
            </a:gradFill>
            <a:ln w="9525" cap="flat">
              <a:solidFill>
                <a:srgbClr val="DF0057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3200">
                  <a:latin typeface="Cordia New"/>
                  <a:ea typeface="Cordia New"/>
                  <a:cs typeface="Cordia New"/>
                  <a:sym typeface="Cordia New"/>
                </a:defRPr>
              </a:pPr>
            </a:p>
          </p:txBody>
        </p:sp>
        <p:sp>
          <p:nvSpPr>
            <p:cNvPr id="401" name="&lt;div id=“content”&gt;…"/>
            <p:cNvSpPr txBox="1"/>
            <p:nvPr/>
          </p:nvSpPr>
          <p:spPr>
            <a:xfrm>
              <a:off x="0" y="353336"/>
              <a:ext cx="3352797" cy="1360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1">
                <a:defRPr sz="3200">
                  <a:latin typeface="Cordia New"/>
                  <a:ea typeface="Cordia New"/>
                  <a:cs typeface="Cordia New"/>
                  <a:sym typeface="Cordia New"/>
                </a:defRPr>
              </a:pPr>
              <a:r>
                <a:t>&lt;div id=“content”&gt;</a:t>
              </a:r>
            </a:p>
            <a:p>
              <a:pPr lvl="1">
                <a:defRPr sz="3200">
                  <a:latin typeface="Cordia New"/>
                  <a:ea typeface="Cordia New"/>
                  <a:cs typeface="Cordia New"/>
                  <a:sym typeface="Cordia New"/>
                </a:defRPr>
              </a:pPr>
              <a:r>
                <a:t>width: auto;</a:t>
              </a:r>
            </a:p>
            <a:p>
              <a:pPr lvl="1">
                <a:defRPr sz="3200">
                  <a:latin typeface="Cordia New"/>
                  <a:ea typeface="Cordia New"/>
                  <a:cs typeface="Cordia New"/>
                  <a:sym typeface="Cordia New"/>
                </a:defRPr>
              </a:pPr>
              <a:r>
                <a:t>margin-left: 16em;</a:t>
              </a:r>
            </a:p>
            <a:p>
              <a:pPr lvl="1">
                <a:defRPr sz="3200">
                  <a:latin typeface="Cordia New"/>
                  <a:ea typeface="Cordia New"/>
                  <a:cs typeface="Cordia New"/>
                  <a:sym typeface="Cordia New"/>
                </a:defRPr>
              </a:pPr>
              <a:r>
                <a:t>padding: 1em;</a:t>
              </a:r>
            </a:p>
          </p:txBody>
        </p:sp>
      </p:grpSp>
      <p:grpSp>
        <p:nvGrpSpPr>
          <p:cNvPr id="405" name="Rectangle 10"/>
          <p:cNvGrpSpPr/>
          <p:nvPr/>
        </p:nvGrpSpPr>
        <p:grpSpPr>
          <a:xfrm>
            <a:off x="2038796" y="3749674"/>
            <a:ext cx="5733887" cy="922585"/>
            <a:chOff x="0" y="0"/>
            <a:chExt cx="5733885" cy="922583"/>
          </a:xfrm>
        </p:grpSpPr>
        <p:sp>
          <p:nvSpPr>
            <p:cNvPr id="403" name="Rectangle"/>
            <p:cNvSpPr/>
            <p:nvPr/>
          </p:nvSpPr>
          <p:spPr>
            <a:xfrm>
              <a:off x="0" y="-1"/>
              <a:ext cx="5733886" cy="92258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9C007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ts val="2200"/>
                </a:lnSpc>
                <a:defRPr sz="2400">
                  <a:latin typeface="Cordia New"/>
                  <a:ea typeface="Cordia New"/>
                  <a:cs typeface="Cordia New"/>
                  <a:sym typeface="Cordia New"/>
                </a:defRPr>
              </a:pPr>
            </a:p>
          </p:txBody>
        </p:sp>
        <p:sp>
          <p:nvSpPr>
            <p:cNvPr id="404" name="&lt;div id=“footer”&gt;…"/>
            <p:cNvSpPr txBox="1"/>
            <p:nvPr/>
          </p:nvSpPr>
          <p:spPr>
            <a:xfrm>
              <a:off x="0" y="49440"/>
              <a:ext cx="5733886" cy="823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2">
                <a:lnSpc>
                  <a:spcPts val="2200"/>
                </a:lnSpc>
                <a:defRPr sz="2400">
                  <a:latin typeface="Cordia New"/>
                  <a:ea typeface="Cordia New"/>
                  <a:cs typeface="Cordia New"/>
                  <a:sym typeface="Cordia New"/>
                </a:defRPr>
              </a:pPr>
              <a:r>
                <a:t>&lt;div id=“footer”&gt;</a:t>
              </a:r>
            </a:p>
            <a:p>
              <a:pPr lvl="2">
                <a:lnSpc>
                  <a:spcPts val="2200"/>
                </a:lnSpc>
                <a:defRPr sz="2400">
                  <a:latin typeface="Cordia New"/>
                  <a:ea typeface="Cordia New"/>
                  <a:cs typeface="Cordia New"/>
                  <a:sym typeface="Cordia New"/>
                </a:defRPr>
              </a:pPr>
              <a:r>
                <a:t>width: auto;</a:t>
              </a:r>
            </a:p>
            <a:p>
              <a:pPr lvl="2">
                <a:lnSpc>
                  <a:spcPts val="2200"/>
                </a:lnSpc>
                <a:defRPr sz="2400">
                  <a:latin typeface="Cordia New"/>
                  <a:ea typeface="Cordia New"/>
                  <a:cs typeface="Cordia New"/>
                  <a:sym typeface="Cordia New"/>
                </a:defRPr>
              </a:pPr>
              <a:r>
                <a:t>margin: 0;</a:t>
              </a:r>
            </a:p>
            <a:p>
              <a:pPr lvl="2">
                <a:lnSpc>
                  <a:spcPts val="2200"/>
                </a:lnSpc>
                <a:defRPr sz="2400">
                  <a:latin typeface="Cordia New"/>
                  <a:ea typeface="Cordia New"/>
                  <a:cs typeface="Cordia New"/>
                  <a:sym typeface="Cordia New"/>
                </a:defRPr>
              </a:pPr>
              <a:r>
                <a:t>padding: 0;</a:t>
              </a:r>
            </a:p>
          </p:txBody>
        </p:sp>
      </p:grpSp>
      <p:sp>
        <p:nvSpPr>
          <p:cNvPr id="4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SS Layout –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88000" indent="-576000">
              <a:lnSpc>
                <a:spcPct val="100000"/>
              </a:lnSpc>
              <a:spcBef>
                <a:spcPts val="600"/>
              </a:spcBef>
              <a:defRPr sz="4800">
                <a:solidFill>
                  <a:srgbClr val="666666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CSS Layout </a:t>
            </a:r>
            <a:r>
              <a:t>–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409" name="……"/>
          <p:cNvSpPr txBox="1"/>
          <p:nvPr>
            <p:ph type="body" sz="quarter" idx="1"/>
          </p:nvPr>
        </p:nvSpPr>
        <p:spPr>
          <a:xfrm>
            <a:off x="1423531" y="1224642"/>
            <a:ext cx="1561388" cy="3408081"/>
          </a:xfrm>
          <a:prstGeom prst="rect">
            <a:avLst/>
          </a:prstGeom>
        </p:spPr>
        <p:txBody>
          <a:bodyPr/>
          <a:lstStyle/>
          <a:p>
            <a:pPr marL="0" indent="0" defTabSz="768095">
              <a:lnSpc>
                <a:spcPts val="1800"/>
              </a:lnSpc>
              <a:spcBef>
                <a:spcPts val="0"/>
              </a:spcBef>
              <a:buSzTx/>
              <a:buNone/>
              <a:defRPr sz="2016">
                <a:latin typeface="Cordia New"/>
                <a:ea typeface="Cordia New"/>
                <a:cs typeface="Cordia New"/>
                <a:sym typeface="Cordia New"/>
              </a:defRPr>
            </a:pPr>
            <a:r>
              <a:t>…</a:t>
            </a:r>
          </a:p>
          <a:p>
            <a:pPr marL="0" indent="0" defTabSz="768095">
              <a:lnSpc>
                <a:spcPts val="1800"/>
              </a:lnSpc>
              <a:spcBef>
                <a:spcPts val="0"/>
              </a:spcBef>
              <a:buSzTx/>
              <a:buNone/>
              <a:defRPr sz="2016">
                <a:latin typeface="Cordia New"/>
                <a:ea typeface="Cordia New"/>
                <a:cs typeface="Cordia New"/>
                <a:sym typeface="Cordia New"/>
              </a:defRPr>
            </a:pPr>
            <a:r>
              <a:t>&lt;body&gt;</a:t>
            </a:r>
          </a:p>
          <a:p>
            <a:pPr marL="0" indent="0" defTabSz="768095">
              <a:lnSpc>
                <a:spcPts val="1800"/>
              </a:lnSpc>
              <a:spcBef>
                <a:spcPts val="0"/>
              </a:spcBef>
              <a:buSzTx/>
              <a:buNone/>
              <a:defRPr sz="2016">
                <a:solidFill>
                  <a:srgbClr val="34004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&lt;!-- Main Menu --&gt;</a:t>
            </a:r>
          </a:p>
          <a:p>
            <a:pPr marL="0" indent="0" defTabSz="768095">
              <a:lnSpc>
                <a:spcPts val="1800"/>
              </a:lnSpc>
              <a:spcBef>
                <a:spcPts val="0"/>
              </a:spcBef>
              <a:buSzTx/>
              <a:buNone/>
              <a:defRPr sz="2016">
                <a:solidFill>
                  <a:srgbClr val="34004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&lt;div id=“mainmenu”&gt;</a:t>
            </a:r>
          </a:p>
          <a:p>
            <a:pPr marL="0" indent="0" defTabSz="768095">
              <a:lnSpc>
                <a:spcPts val="1800"/>
              </a:lnSpc>
              <a:spcBef>
                <a:spcPts val="0"/>
              </a:spcBef>
              <a:buSzTx/>
              <a:buNone/>
              <a:defRPr sz="2016">
                <a:solidFill>
                  <a:srgbClr val="34004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……</a:t>
            </a:r>
          </a:p>
          <a:p>
            <a:pPr marL="0" indent="0" defTabSz="768095">
              <a:lnSpc>
                <a:spcPts val="1800"/>
              </a:lnSpc>
              <a:spcBef>
                <a:spcPts val="0"/>
              </a:spcBef>
              <a:buSzTx/>
              <a:buNone/>
              <a:defRPr sz="2016">
                <a:solidFill>
                  <a:srgbClr val="34004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&lt;/div&gt;</a:t>
            </a:r>
          </a:p>
          <a:p>
            <a:pPr marL="0" indent="0" defTabSz="768095">
              <a:lnSpc>
                <a:spcPts val="1800"/>
              </a:lnSpc>
              <a:spcBef>
                <a:spcPts val="0"/>
              </a:spcBef>
              <a:buSzTx/>
              <a:buNone/>
              <a:defRPr sz="2016">
                <a:solidFill>
                  <a:srgbClr val="0070C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&lt;!-- Local Menu --&gt;</a:t>
            </a:r>
          </a:p>
          <a:p>
            <a:pPr marL="0" indent="0" defTabSz="768095">
              <a:lnSpc>
                <a:spcPts val="1800"/>
              </a:lnSpc>
              <a:spcBef>
                <a:spcPts val="0"/>
              </a:spcBef>
              <a:buSzTx/>
              <a:buNone/>
              <a:defRPr sz="2016">
                <a:solidFill>
                  <a:srgbClr val="0070C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&lt;div id=“localmenu”&gt;</a:t>
            </a:r>
          </a:p>
          <a:p>
            <a:pPr marL="0" indent="0" defTabSz="768095">
              <a:lnSpc>
                <a:spcPts val="1800"/>
              </a:lnSpc>
              <a:spcBef>
                <a:spcPts val="0"/>
              </a:spcBef>
              <a:buSzTx/>
              <a:buNone/>
              <a:defRPr sz="2016">
                <a:solidFill>
                  <a:srgbClr val="0070C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……</a:t>
            </a:r>
          </a:p>
          <a:p>
            <a:pPr marL="0" indent="0" defTabSz="768095">
              <a:lnSpc>
                <a:spcPts val="1800"/>
              </a:lnSpc>
              <a:spcBef>
                <a:spcPts val="0"/>
              </a:spcBef>
              <a:buSzTx/>
              <a:buNone/>
              <a:defRPr sz="2016">
                <a:solidFill>
                  <a:srgbClr val="0070C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&lt;/div&gt;</a:t>
            </a:r>
          </a:p>
        </p:txBody>
      </p:sp>
      <p:sp>
        <p:nvSpPr>
          <p:cNvPr id="410" name="&lt;!-- Content --&gt;…"/>
          <p:cNvSpPr txBox="1"/>
          <p:nvPr/>
        </p:nvSpPr>
        <p:spPr>
          <a:xfrm>
            <a:off x="4525755" y="1120916"/>
            <a:ext cx="1561388" cy="340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859536">
              <a:lnSpc>
                <a:spcPts val="2000"/>
              </a:lnSpc>
              <a:defRPr sz="2256">
                <a:solidFill>
                  <a:srgbClr val="0070C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defTabSz="859536">
              <a:lnSpc>
                <a:spcPts val="2000"/>
              </a:lnSpc>
              <a:defRPr sz="2256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&lt;!-- Content --&gt;</a:t>
            </a:r>
          </a:p>
          <a:p>
            <a:pPr defTabSz="859536">
              <a:lnSpc>
                <a:spcPts val="2000"/>
              </a:lnSpc>
              <a:defRPr sz="2256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&lt;div id=“content”&gt;</a:t>
            </a:r>
          </a:p>
          <a:p>
            <a:pPr defTabSz="859536">
              <a:lnSpc>
                <a:spcPts val="2000"/>
              </a:lnSpc>
              <a:defRPr sz="2256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……</a:t>
            </a:r>
          </a:p>
          <a:p>
            <a:pPr defTabSz="859536">
              <a:lnSpc>
                <a:spcPts val="2000"/>
              </a:lnSpc>
              <a:defRPr sz="2256">
                <a:solidFill>
                  <a:srgbClr val="7030A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&lt;/div&gt;</a:t>
            </a:r>
          </a:p>
          <a:p>
            <a:pPr defTabSz="859536">
              <a:lnSpc>
                <a:spcPts val="2000"/>
              </a:lnSpc>
              <a:defRPr sz="2256">
                <a:solidFill>
                  <a:srgbClr val="C0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&lt;!-- Footer --&gt;</a:t>
            </a:r>
          </a:p>
          <a:p>
            <a:pPr defTabSz="859536">
              <a:lnSpc>
                <a:spcPts val="2000"/>
              </a:lnSpc>
              <a:defRPr sz="2256">
                <a:solidFill>
                  <a:srgbClr val="C0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&lt;div id=“footer”&gt;</a:t>
            </a:r>
          </a:p>
          <a:p>
            <a:pPr defTabSz="859536">
              <a:lnSpc>
                <a:spcPts val="2000"/>
              </a:lnSpc>
              <a:defRPr sz="2256">
                <a:solidFill>
                  <a:srgbClr val="C0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……</a:t>
            </a:r>
          </a:p>
          <a:p>
            <a:pPr defTabSz="859536">
              <a:lnSpc>
                <a:spcPts val="2000"/>
              </a:lnSpc>
              <a:defRPr sz="2256">
                <a:solidFill>
                  <a:srgbClr val="C0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&lt;/div&gt;</a:t>
            </a:r>
          </a:p>
          <a:p>
            <a:pPr defTabSz="859536">
              <a:lnSpc>
                <a:spcPts val="2000"/>
              </a:lnSpc>
              <a:defRPr sz="2256">
                <a:latin typeface="Cordia New"/>
                <a:ea typeface="Cordia New"/>
                <a:cs typeface="Cordia New"/>
                <a:sym typeface="Cordia New"/>
              </a:defRPr>
            </a:pPr>
            <a:r>
              <a:t>&lt;/body&gt;</a:t>
            </a:r>
          </a:p>
          <a:p>
            <a:pPr defTabSz="859536">
              <a:lnSpc>
                <a:spcPts val="2000"/>
              </a:lnSpc>
              <a:defRPr sz="2256">
                <a:latin typeface="Cordia New"/>
                <a:ea typeface="Cordia New"/>
                <a:cs typeface="Cordia New"/>
                <a:sym typeface="Cordia New"/>
              </a:defRPr>
            </a:pPr>
            <a:r>
              <a:t>&lt;/html&gt;</a:t>
            </a:r>
          </a:p>
        </p:txBody>
      </p:sp>
      <p:sp>
        <p:nvSpPr>
          <p:cNvPr id="4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SS Layout – ต่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88000" indent="-576000">
              <a:lnSpc>
                <a:spcPct val="100000"/>
              </a:lnSpc>
              <a:spcBef>
                <a:spcPts val="600"/>
              </a:spcBef>
              <a:defRPr sz="4800">
                <a:solidFill>
                  <a:srgbClr val="666666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CSS Layout </a:t>
            </a:r>
            <a:r>
              <a:t>–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ต่อ</a:t>
            </a:r>
          </a:p>
        </p:txBody>
      </p:sp>
      <p:sp>
        <p:nvSpPr>
          <p:cNvPr id="414" name="html, body {…"/>
          <p:cNvSpPr txBox="1"/>
          <p:nvPr>
            <p:ph type="body" sz="half" idx="1"/>
          </p:nvPr>
        </p:nvSpPr>
        <p:spPr>
          <a:xfrm>
            <a:off x="940931" y="1224642"/>
            <a:ext cx="2830049" cy="3408081"/>
          </a:xfrm>
          <a:prstGeom prst="rect">
            <a:avLst/>
          </a:prstGeom>
        </p:spPr>
        <p:txBody>
          <a:bodyPr/>
          <a:lstStyle/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html, body	{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	margin: 0;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	padding: 0;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	font-size: medium;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	font-family: Sans-serif, Arial;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	background-color: #fff;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	color: #000;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/* Main menu */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div.mainmenu	{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	width: auto;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	margin: 0;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	padding: 1em;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	background-color: blue;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/* Local menu */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div.localmenu	{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	width: 14em;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	height:30em;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	float: left;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	margin: 0;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	padding: 1em;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	background-color: green;</a:t>
            </a:r>
          </a:p>
          <a:p>
            <a:pPr marL="0" indent="0" defTabSz="493776">
              <a:lnSpc>
                <a:spcPts val="1000"/>
              </a:lnSpc>
              <a:spcBef>
                <a:spcPts val="0"/>
              </a:spcBef>
              <a:buSzTx/>
              <a:buNone/>
              <a:defRPr sz="1296"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</p:txBody>
      </p:sp>
      <p:sp>
        <p:nvSpPr>
          <p:cNvPr id="415" name="div.content {…"/>
          <p:cNvSpPr txBox="1"/>
          <p:nvPr/>
        </p:nvSpPr>
        <p:spPr>
          <a:xfrm>
            <a:off x="4128631" y="1224642"/>
            <a:ext cx="2830049" cy="3408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557784">
              <a:lnSpc>
                <a:spcPts val="1200"/>
              </a:lnSpc>
              <a:defRPr sz="1464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div.content	{</a:t>
            </a:r>
          </a:p>
          <a:p>
            <a:pPr defTabSz="557784">
              <a:lnSpc>
                <a:spcPts val="1200"/>
              </a:lnSpc>
              <a:defRPr sz="1464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width: auto;</a:t>
            </a:r>
          </a:p>
          <a:p>
            <a:pPr defTabSz="557784">
              <a:lnSpc>
                <a:spcPts val="1200"/>
              </a:lnSpc>
              <a:defRPr sz="1464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height:30em;</a:t>
            </a:r>
          </a:p>
          <a:p>
            <a:pPr defTabSz="557784">
              <a:lnSpc>
                <a:spcPts val="1200"/>
              </a:lnSpc>
              <a:defRPr sz="1464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margin: 0;</a:t>
            </a:r>
          </a:p>
          <a:p>
            <a:pPr defTabSz="557784">
              <a:lnSpc>
                <a:spcPts val="1200"/>
              </a:lnSpc>
              <a:defRPr sz="1464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padding: 1em;</a:t>
            </a:r>
          </a:p>
          <a:p>
            <a:pPr defTabSz="557784">
              <a:lnSpc>
                <a:spcPts val="1200"/>
              </a:lnSpc>
              <a:defRPr sz="1464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background-color: orange;</a:t>
            </a:r>
          </a:p>
          <a:p>
            <a:pPr defTabSz="557784">
              <a:lnSpc>
                <a:spcPts val="1200"/>
              </a:lnSpc>
              <a:defRPr sz="1464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  <a:p>
            <a:pPr defTabSz="557784">
              <a:lnSpc>
                <a:spcPts val="1200"/>
              </a:lnSpc>
              <a:defRPr sz="1464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defTabSz="557784">
              <a:lnSpc>
                <a:spcPts val="1200"/>
              </a:lnSpc>
              <a:defRPr sz="1464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span.box	{</a:t>
            </a:r>
          </a:p>
          <a:p>
            <a:pPr defTabSz="557784">
              <a:lnSpc>
                <a:spcPts val="1200"/>
              </a:lnSpc>
              <a:defRPr sz="1464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</a:t>
            </a:r>
          </a:p>
          <a:p>
            <a:pPr defTabSz="557784">
              <a:lnSpc>
                <a:spcPts val="1200"/>
              </a:lnSpc>
              <a:defRPr sz="1464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    padding-left: 100px;</a:t>
            </a:r>
          </a:p>
          <a:p>
            <a:pPr defTabSz="557784">
              <a:lnSpc>
                <a:spcPts val="1200"/>
              </a:lnSpc>
              <a:defRPr sz="1464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defTabSz="557784">
              <a:lnSpc>
                <a:spcPts val="1200"/>
              </a:lnSpc>
              <a:defRPr sz="1464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  <a:p>
            <a:pPr defTabSz="557784">
              <a:lnSpc>
                <a:spcPts val="1200"/>
              </a:lnSpc>
              <a:defRPr sz="1464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</a:p>
          <a:p>
            <a:pPr defTabSz="557784">
              <a:lnSpc>
                <a:spcPts val="1200"/>
              </a:lnSpc>
              <a:defRPr sz="1464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/* Footer */</a:t>
            </a:r>
          </a:p>
          <a:p>
            <a:pPr defTabSz="557784">
              <a:lnSpc>
                <a:spcPts val="1200"/>
              </a:lnSpc>
              <a:defRPr sz="1464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div.footer	{</a:t>
            </a:r>
          </a:p>
          <a:p>
            <a:pPr defTabSz="557784">
              <a:lnSpc>
                <a:spcPts val="1200"/>
              </a:lnSpc>
              <a:defRPr sz="1464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width: auto;</a:t>
            </a:r>
          </a:p>
          <a:p>
            <a:pPr defTabSz="557784">
              <a:lnSpc>
                <a:spcPts val="1200"/>
              </a:lnSpc>
              <a:defRPr sz="1464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margin: 0;</a:t>
            </a:r>
          </a:p>
          <a:p>
            <a:pPr defTabSz="557784">
              <a:lnSpc>
                <a:spcPts val="1200"/>
              </a:lnSpc>
              <a:defRPr sz="1464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padding: 1em;</a:t>
            </a:r>
          </a:p>
          <a:p>
            <a:pPr defTabSz="557784">
              <a:lnSpc>
                <a:spcPts val="1200"/>
              </a:lnSpc>
              <a:defRPr sz="1464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	background-color: fuchsia;</a:t>
            </a:r>
          </a:p>
          <a:p>
            <a:pPr defTabSz="557784">
              <a:lnSpc>
                <a:spcPts val="1200"/>
              </a:lnSpc>
              <a:defRPr sz="1464">
                <a:solidFill>
                  <a:srgbClr val="595959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}</a:t>
            </a:r>
          </a:p>
        </p:txBody>
      </p:sp>
      <p:sp>
        <p:nvSpPr>
          <p:cNvPr id="4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ตัวอย่า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lnSpc>
                <a:spcPct val="100000"/>
              </a:lnSpc>
              <a:defRPr sz="5022">
                <a:effectLst>
                  <a:outerShdw sx="100000" sy="100000" kx="0" ky="0" algn="b" rotWithShape="0" blurRad="35433" dist="35433" dir="2700000">
                    <a:srgbClr val="000000">
                      <a:alpha val="43137"/>
                    </a:srgbClr>
                  </a:outerShdw>
                </a:effectLst>
                <a:latin typeface="FreesiaUPC"/>
                <a:ea typeface="FreesiaUPC"/>
                <a:cs typeface="FreesiaUPC"/>
                <a:sym typeface="FreesiaUPC"/>
              </a:defRPr>
            </a:lvl1pPr>
          </a:lstStyle>
          <a:p>
            <a:pPr/>
            <a:r>
              <a:t>ตัวอย่าง</a:t>
            </a:r>
          </a:p>
        </p:txBody>
      </p:sp>
      <p:sp>
        <p:nvSpPr>
          <p:cNvPr id="419" name="ในแต่ละ declarations ต้องจบด้วยเครื่องหมาย ; (semicolon) และกลุ่มของ declaration ต้องอยู่ภายในเครื่องหมาย { }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buClr>
                <a:srgbClr val="17BBFD"/>
              </a:buClr>
              <a:buFont typeface="Arial"/>
              <a:buChar char="•"/>
              <a:defRPr sz="3200">
                <a:solidFill>
                  <a:srgbClr val="666666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ในแต่ละ </a:t>
            </a:r>
            <a:r>
              <a:t>declarations </a:t>
            </a:r>
            <a:r>
              <a:t>ต้องจบด้วยเครื่องหมาย </a:t>
            </a:r>
            <a:r>
              <a:t>; (semicolon) </a:t>
            </a:r>
            <a:r>
              <a:t>และกลุ่มของ </a:t>
            </a:r>
            <a:r>
              <a:t>declaration </a:t>
            </a:r>
            <a:r>
              <a:t>ต้องอยู่ภายในเครื่องหมาย </a:t>
            </a:r>
            <a:r>
              <a:t>{ }</a:t>
            </a:r>
          </a:p>
        </p:txBody>
      </p:sp>
      <p:sp>
        <p:nvSpPr>
          <p:cNvPr id="420" name="TextBox 2"/>
          <p:cNvSpPr txBox="1"/>
          <p:nvPr/>
        </p:nvSpPr>
        <p:spPr>
          <a:xfrm>
            <a:off x="1431925" y="2989579"/>
            <a:ext cx="6889750" cy="586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3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p {color:red; text-align:center;}</a:t>
            </a:r>
          </a:p>
        </p:txBody>
      </p:sp>
      <p:sp>
        <p:nvSpPr>
          <p:cNvPr id="4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Rounded Rectangle"/>
          <p:cNvSpPr/>
          <p:nvPr/>
        </p:nvSpPr>
        <p:spPr>
          <a:xfrm>
            <a:off x="922684" y="1636216"/>
            <a:ext cx="3453756" cy="1079551"/>
          </a:xfrm>
          <a:prstGeom prst="roundRect">
            <a:avLst>
              <a:gd name="adj" fmla="val 17646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4" name="ตัวอย่า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lnSpc>
                <a:spcPct val="100000"/>
              </a:lnSpc>
              <a:defRPr sz="5022">
                <a:effectLst>
                  <a:outerShdw sx="100000" sy="100000" kx="0" ky="0" algn="b" rotWithShape="0" blurRad="35433" dist="35433" dir="2700000">
                    <a:srgbClr val="000000">
                      <a:alpha val="43137"/>
                    </a:srgbClr>
                  </a:outerShdw>
                </a:effectLst>
                <a:latin typeface="FreesiaUPC"/>
                <a:ea typeface="FreesiaUPC"/>
                <a:cs typeface="FreesiaUPC"/>
                <a:sym typeface="FreesiaUPC"/>
              </a:defRPr>
            </a:lvl1pPr>
          </a:lstStyle>
          <a:p>
            <a:pPr/>
            <a:r>
              <a:t>ตัวอย่าง</a:t>
            </a:r>
          </a:p>
        </p:txBody>
      </p:sp>
      <p:sp>
        <p:nvSpPr>
          <p:cNvPr id="425" name="&lt;html&gt;&lt;head&g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685800">
              <a:lnSpc>
                <a:spcPct val="100000"/>
              </a:lnSpc>
              <a:spcBef>
                <a:spcPts val="500"/>
              </a:spcBef>
              <a:buSzTx/>
              <a:buNone/>
              <a:defRPr sz="2100">
                <a:latin typeface="FreesiaUPC"/>
                <a:ea typeface="FreesiaUPC"/>
                <a:cs typeface="FreesiaUPC"/>
                <a:sym typeface="FreesiaUPC"/>
              </a:defRPr>
            </a:pPr>
            <a:r>
              <a:t>&lt;html&gt;&lt;head&gt;</a:t>
            </a:r>
            <a:endParaRPr>
              <a:solidFill>
                <a:srgbClr val="666666"/>
              </a:solidFill>
            </a:endParaRPr>
          </a:p>
          <a:p>
            <a:pPr marL="0" indent="0" defTabSz="685800">
              <a:lnSpc>
                <a:spcPct val="100000"/>
              </a:lnSpc>
              <a:spcBef>
                <a:spcPts val="500"/>
              </a:spcBef>
              <a:buSzTx/>
              <a:buNone/>
              <a:defRPr sz="2100">
                <a:solidFill>
                  <a:srgbClr val="FF0000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&lt;style type="text/css"&gt;</a:t>
            </a:r>
            <a:endParaRPr>
              <a:solidFill>
                <a:srgbClr val="666666"/>
              </a:solidFill>
            </a:endParaRPr>
          </a:p>
          <a:p>
            <a:pPr marL="0" indent="0" defTabSz="685800">
              <a:lnSpc>
                <a:spcPct val="100000"/>
              </a:lnSpc>
              <a:spcBef>
                <a:spcPts val="500"/>
              </a:spcBef>
              <a:buSzTx/>
              <a:buNone/>
              <a:defRPr sz="2100">
                <a:solidFill>
                  <a:srgbClr val="FF0000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P { color:red; text-align:center; } </a:t>
            </a:r>
            <a:endParaRPr>
              <a:solidFill>
                <a:srgbClr val="666666"/>
              </a:solidFill>
            </a:endParaRPr>
          </a:p>
          <a:p>
            <a:pPr marL="0" indent="0" defTabSz="685800">
              <a:lnSpc>
                <a:spcPct val="100000"/>
              </a:lnSpc>
              <a:spcBef>
                <a:spcPts val="500"/>
              </a:spcBef>
              <a:buSzTx/>
              <a:buNone/>
              <a:defRPr sz="2100">
                <a:solidFill>
                  <a:srgbClr val="FF0000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&lt;/style&gt;</a:t>
            </a:r>
            <a:endParaRPr>
              <a:solidFill>
                <a:srgbClr val="666666"/>
              </a:solidFill>
            </a:endParaRPr>
          </a:p>
          <a:p>
            <a:pPr marL="0" indent="0" defTabSz="685800">
              <a:lnSpc>
                <a:spcPct val="100000"/>
              </a:lnSpc>
              <a:spcBef>
                <a:spcPts val="500"/>
              </a:spcBef>
              <a:buSzTx/>
              <a:buNone/>
              <a:defRPr sz="2100">
                <a:latin typeface="FreesiaUPC"/>
                <a:ea typeface="FreesiaUPC"/>
                <a:cs typeface="FreesiaUPC"/>
                <a:sym typeface="FreesiaUPC"/>
              </a:defRPr>
            </a:pPr>
            <a:r>
              <a:t>&lt;/head&gt;&lt;body&gt;</a:t>
            </a:r>
            <a:endParaRPr>
              <a:solidFill>
                <a:srgbClr val="666666"/>
              </a:solidFill>
            </a:endParaRPr>
          </a:p>
          <a:p>
            <a:pPr marL="0" indent="0" defTabSz="685800">
              <a:lnSpc>
                <a:spcPct val="100000"/>
              </a:lnSpc>
              <a:spcBef>
                <a:spcPts val="500"/>
              </a:spcBef>
              <a:buSzTx/>
              <a:buNone/>
              <a:defRPr sz="2100">
                <a:latin typeface="FreesiaUPC"/>
                <a:ea typeface="FreesiaUPC"/>
                <a:cs typeface="FreesiaUPC"/>
                <a:sym typeface="FreesiaUPC"/>
              </a:defRPr>
            </a:pPr>
            <a:r>
              <a:t>        </a:t>
            </a:r>
            <a:r>
              <a:rPr>
                <a:solidFill>
                  <a:srgbClr val="FF0000"/>
                </a:solidFill>
              </a:rPr>
              <a:t>&lt;p&gt; </a:t>
            </a:r>
            <a:r>
              <a:t>hello world!</a:t>
            </a:r>
            <a:r>
              <a:rPr>
                <a:solidFill>
                  <a:srgbClr val="FF0000"/>
                </a:solidFill>
              </a:rPr>
              <a:t> &lt;/p&gt;</a:t>
            </a:r>
            <a:endParaRPr>
              <a:solidFill>
                <a:srgbClr val="666666"/>
              </a:solidFill>
            </a:endParaRPr>
          </a:p>
          <a:p>
            <a:pPr marL="0" indent="0" defTabSz="685800">
              <a:lnSpc>
                <a:spcPct val="100000"/>
              </a:lnSpc>
              <a:spcBef>
                <a:spcPts val="500"/>
              </a:spcBef>
              <a:buSzTx/>
              <a:buNone/>
              <a:defRPr sz="2100">
                <a:latin typeface="FreesiaUPC"/>
                <a:ea typeface="FreesiaUPC"/>
                <a:cs typeface="FreesiaUPC"/>
                <a:sym typeface="FreesiaUPC"/>
              </a:defRPr>
            </a:pPr>
            <a:r>
              <a:t>        </a:t>
            </a:r>
            <a:r>
              <a:rPr>
                <a:solidFill>
                  <a:srgbClr val="FF0000"/>
                </a:solidFill>
              </a:rPr>
              <a:t>&lt;p&gt; </a:t>
            </a:r>
            <a:r>
              <a:t>this paragraph is styled with css. </a:t>
            </a:r>
            <a:r>
              <a:rPr>
                <a:solidFill>
                  <a:srgbClr val="FF0000"/>
                </a:solidFill>
              </a:rPr>
              <a:t>&lt;/p&gt;</a:t>
            </a:r>
            <a:endParaRPr>
              <a:solidFill>
                <a:srgbClr val="666666"/>
              </a:solidFill>
            </a:endParaRPr>
          </a:p>
          <a:p>
            <a:pPr marL="0" indent="0" defTabSz="685800">
              <a:lnSpc>
                <a:spcPct val="100000"/>
              </a:lnSpc>
              <a:spcBef>
                <a:spcPts val="500"/>
              </a:spcBef>
              <a:buSzTx/>
              <a:buNone/>
              <a:defRPr sz="2100">
                <a:latin typeface="FreesiaUPC"/>
                <a:ea typeface="FreesiaUPC"/>
                <a:cs typeface="FreesiaUPC"/>
                <a:sym typeface="FreesiaUPC"/>
              </a:defRPr>
            </a:pPr>
            <a:r>
              <a:t>&lt;/body&gt;</a:t>
            </a:r>
            <a:endParaRPr>
              <a:solidFill>
                <a:srgbClr val="666666"/>
              </a:solidFill>
            </a:endParaRPr>
          </a:p>
          <a:p>
            <a:pPr marL="0" indent="0" defTabSz="685800">
              <a:lnSpc>
                <a:spcPct val="100000"/>
              </a:lnSpc>
              <a:spcBef>
                <a:spcPts val="500"/>
              </a:spcBef>
              <a:buSzTx/>
              <a:buNone/>
              <a:defRPr sz="2100">
                <a:latin typeface="FreesiaUPC"/>
                <a:ea typeface="FreesiaUPC"/>
                <a:cs typeface="FreesiaUPC"/>
                <a:sym typeface="FreesiaUPC"/>
              </a:defRPr>
            </a:pPr>
            <a:r>
              <a:t>&lt;/html&gt;</a:t>
            </a:r>
          </a:p>
        </p:txBody>
      </p:sp>
      <p:pic>
        <p:nvPicPr>
          <p:cNvPr id="426" name="Picture 26" descr="Picture 26"/>
          <p:cNvPicPr>
            <a:picLocks noChangeAspect="1"/>
          </p:cNvPicPr>
          <p:nvPr/>
        </p:nvPicPr>
        <p:blipFill>
          <a:blip r:embed="rId2">
            <a:extLst/>
          </a:blip>
          <a:srcRect l="12794" t="8138" r="63197" b="79871"/>
          <a:stretch>
            <a:fillRect/>
          </a:stretch>
        </p:blipFill>
        <p:spPr>
          <a:xfrm>
            <a:off x="4105275" y="3871912"/>
            <a:ext cx="4876801" cy="1370014"/>
          </a:xfrm>
          <a:prstGeom prst="rect">
            <a:avLst/>
          </a:prstGeom>
          <a:ln w="3175">
            <a:solidFill>
              <a:srgbClr val="000000"/>
            </a:solidFill>
            <a:miter/>
          </a:ln>
        </p:spPr>
      </p:pic>
      <p:sp>
        <p:nvSpPr>
          <p:cNvPr id="4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ตัวอย่า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lnSpc>
                <a:spcPct val="100000"/>
              </a:lnSpc>
              <a:defRPr sz="5022">
                <a:effectLst>
                  <a:outerShdw sx="100000" sy="100000" kx="0" ky="0" algn="b" rotWithShape="0" blurRad="35433" dist="35433" dir="2700000">
                    <a:srgbClr val="000000">
                      <a:alpha val="43137"/>
                    </a:srgbClr>
                  </a:outerShdw>
                </a:effectLst>
                <a:latin typeface="FreesiaUPC"/>
                <a:ea typeface="FreesiaUPC"/>
                <a:cs typeface="FreesiaUPC"/>
                <a:sym typeface="FreesiaUPC"/>
              </a:defRPr>
            </a:lvl1pPr>
          </a:lstStyle>
          <a:p>
            <a:pPr/>
            <a:r>
              <a:t>ตัวอย่าง</a:t>
            </a:r>
          </a:p>
        </p:txBody>
      </p:sp>
      <p:sp>
        <p:nvSpPr>
          <p:cNvPr id="430" name="การกำหนดให้ข้อความที่อยู่ใน Tag&lt;p&gt; เป็นสีดำและวางอยู่กึ่งกลา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700"/>
              </a:spcBef>
              <a:buClr>
                <a:srgbClr val="17BBFD"/>
              </a:buClr>
              <a:buFont typeface="Arial"/>
              <a:buChar char="•"/>
              <a:defRPr sz="3200">
                <a:solidFill>
                  <a:srgbClr val="666666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การกำหนดให้ข้อความที่อยู่ใน </a:t>
            </a:r>
            <a:r>
              <a:t>Tag&lt;p&gt; </a:t>
            </a:r>
            <a:r>
              <a:t>เป็นสีดำและวางอยู่กึ่งกลาง</a:t>
            </a:r>
          </a:p>
        </p:txBody>
      </p:sp>
      <p:pic>
        <p:nvPicPr>
          <p:cNvPr id="431" name="รูปภาพ 10" descr="รูปภาพ 10"/>
          <p:cNvPicPr>
            <a:picLocks noChangeAspect="1"/>
          </p:cNvPicPr>
          <p:nvPr/>
        </p:nvPicPr>
        <p:blipFill>
          <a:blip r:embed="rId2">
            <a:extLst/>
          </a:blip>
          <a:srcRect l="0" t="0" r="23737" b="10531"/>
          <a:stretch>
            <a:fillRect/>
          </a:stretch>
        </p:blipFill>
        <p:spPr>
          <a:xfrm>
            <a:off x="1339849" y="2428980"/>
            <a:ext cx="7445972" cy="1746040"/>
          </a:xfrm>
          <a:prstGeom prst="rect">
            <a:avLst/>
          </a:prstGeom>
          <a:ln w="3175">
            <a:solidFill>
              <a:srgbClr val="000000"/>
            </a:solidFill>
            <a:miter/>
          </a:ln>
        </p:spPr>
      </p:pic>
      <p:sp>
        <p:nvSpPr>
          <p:cNvPr id="4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การทำงานของ C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50391">
              <a:lnSpc>
                <a:spcPct val="100000"/>
              </a:lnSpc>
              <a:defRPr sz="5022">
                <a:effectLst>
                  <a:outerShdw sx="100000" sy="100000" kx="0" ky="0" algn="b" rotWithShape="0" blurRad="35433" dist="35433" dir="2700000">
                    <a:srgbClr val="000000">
                      <a:alpha val="43137"/>
                    </a:srgbClr>
                  </a:outerShdw>
                </a:effectLst>
                <a:latin typeface="FreesiaUPC"/>
                <a:ea typeface="FreesiaUPC"/>
                <a:cs typeface="FreesiaUPC"/>
                <a:sym typeface="FreesiaUPC"/>
              </a:defRPr>
            </a:pPr>
            <a:r>
              <a:t>การทำงานของ </a:t>
            </a:r>
            <a:r>
              <a:t>CSS</a:t>
            </a:r>
          </a:p>
        </p:txBody>
      </p:sp>
      <p:sp>
        <p:nvSpPr>
          <p:cNvPr id="196" name="Body"/>
          <p:cNvSpPr txBox="1"/>
          <p:nvPr>
            <p:ph type="body" idx="1"/>
          </p:nvPr>
        </p:nvSpPr>
        <p:spPr>
          <a:xfrm>
            <a:off x="1762471" y="1166274"/>
            <a:ext cx="5619058" cy="3408081"/>
          </a:xfrm>
          <a:prstGeom prst="rect">
            <a:avLst/>
          </a:prstGeom>
        </p:spPr>
        <p:txBody>
          <a:bodyPr/>
          <a:lstStyle/>
          <a:p>
            <a:pPr marL="91440" indent="-91440" defTabSz="365760">
              <a:spcBef>
                <a:spcPts val="400"/>
              </a:spcBef>
              <a:defRPr sz="1120"/>
            </a:pPr>
          </a:p>
        </p:txBody>
      </p:sp>
      <p:pic>
        <p:nvPicPr>
          <p:cNvPr id="19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22412" t="28702" r="22227" b="12500"/>
          <a:stretch>
            <a:fillRect/>
          </a:stretch>
        </p:blipFill>
        <p:spPr>
          <a:xfrm>
            <a:off x="1762471" y="1166274"/>
            <a:ext cx="5416181" cy="331203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sp>
        <p:nvSpPr>
          <p:cNvPr id="1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5" name="www.tgde.kmutnb.ac.th/upload/bootstrap.html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www.tgde.kmutnb.ac.th/upload/bootstrap.html</a:t>
            </a:r>
          </a:p>
        </p:txBody>
      </p:sp>
      <p:sp>
        <p:nvSpPr>
          <p:cNvPr id="4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ไวยากรณ์ของ c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50391">
              <a:lnSpc>
                <a:spcPct val="100000"/>
              </a:lnSpc>
              <a:defRPr sz="5022">
                <a:effectLst>
                  <a:outerShdw sx="100000" sy="100000" kx="0" ky="0" algn="b" rotWithShape="0" blurRad="35433" dist="35433" dir="2700000">
                    <a:srgbClr val="000000">
                      <a:alpha val="43137"/>
                    </a:srgbClr>
                  </a:outerShdw>
                </a:effectLst>
                <a:latin typeface="FreesiaUPC"/>
                <a:ea typeface="FreesiaUPC"/>
                <a:cs typeface="FreesiaUPC"/>
                <a:sym typeface="FreesiaUPC"/>
              </a:defRPr>
            </a:pPr>
            <a:r>
              <a:t>ไวยากรณ์ของ </a:t>
            </a:r>
            <a:r>
              <a:t>css</a:t>
            </a:r>
          </a:p>
        </p:txBody>
      </p:sp>
      <p:sp>
        <p:nvSpPr>
          <p:cNvPr id="201" name="selector : สามารถเป็น HTML Tag เช่น &lt;body&gt;, &lt;p&gt;หรือเป็น Class name หรือ ID ที่เราตั้งชื่อให้ก็ได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2325" indent="-322325" defTabSz="859536">
              <a:lnSpc>
                <a:spcPct val="100000"/>
              </a:lnSpc>
              <a:spcBef>
                <a:spcPts val="500"/>
              </a:spcBef>
              <a:buClr>
                <a:srgbClr val="17BBFD"/>
              </a:buClr>
              <a:buFont typeface="Arial"/>
              <a:buChar char="•"/>
              <a:defRPr sz="2444">
                <a:solidFill>
                  <a:srgbClr val="FF0000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selector </a:t>
            </a:r>
            <a:r>
              <a:rPr>
                <a:solidFill>
                  <a:srgbClr val="535353"/>
                </a:solidFill>
              </a:rPr>
              <a:t>:</a:t>
            </a:r>
            <a:r>
              <a:rPr>
                <a:solidFill>
                  <a:srgbClr val="666666"/>
                </a:solidFill>
              </a:rPr>
              <a:t> </a:t>
            </a:r>
            <a:r>
              <a:rPr>
                <a:solidFill>
                  <a:srgbClr val="666666"/>
                </a:solidFill>
              </a:rPr>
              <a:t>สามารถเป็น </a:t>
            </a:r>
            <a:r>
              <a:rPr>
                <a:solidFill>
                  <a:srgbClr val="666666"/>
                </a:solidFill>
              </a:rPr>
              <a:t>HTML Tag </a:t>
            </a:r>
            <a:r>
              <a:rPr>
                <a:solidFill>
                  <a:srgbClr val="666666"/>
                </a:solidFill>
              </a:rPr>
              <a:t>เช่น </a:t>
            </a:r>
            <a:r>
              <a:rPr>
                <a:solidFill>
                  <a:srgbClr val="666666"/>
                </a:solidFill>
              </a:rPr>
              <a:t>&lt;b</a:t>
            </a:r>
            <a:r>
              <a:rPr>
                <a:solidFill>
                  <a:srgbClr val="535353"/>
                </a:solidFill>
              </a:rPr>
              <a:t>ody&gt;, &lt;p&gt;หรือเป็น Class name หรือ ID ที่เราตั้งชื่อให้ก็ได้</a:t>
            </a:r>
            <a:r>
              <a:rPr>
                <a:solidFill>
                  <a:srgbClr val="535353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  <a:p>
            <a:pPr marL="322325" indent="-322325" defTabSz="859536">
              <a:lnSpc>
                <a:spcPct val="100000"/>
              </a:lnSpc>
              <a:spcBef>
                <a:spcPts val="500"/>
              </a:spcBef>
              <a:buClr>
                <a:srgbClr val="17BBFD"/>
              </a:buClr>
              <a:buFont typeface="Arial"/>
              <a:buChar char="•"/>
              <a:defRPr sz="2444">
                <a:solidFill>
                  <a:srgbClr val="FF0000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property </a:t>
            </a:r>
            <a:r>
              <a:rPr>
                <a:solidFill>
                  <a:srgbClr val="535353"/>
                </a:solidFill>
              </a:rPr>
              <a:t>:</a:t>
            </a:r>
            <a:r>
              <a:rPr>
                <a:solidFill>
                  <a:srgbClr val="666666"/>
                </a:solidFill>
              </a:rPr>
              <a:t> </a:t>
            </a:r>
            <a:r>
              <a:rPr>
                <a:solidFill>
                  <a:srgbClr val="666666"/>
                </a:solidFill>
              </a:rPr>
              <a:t>คุณสมบัติในการจัดรูปแบบการแสดงผล เช่น </a:t>
            </a:r>
            <a:r>
              <a:rPr>
                <a:solidFill>
                  <a:srgbClr val="666666"/>
                </a:solidFill>
              </a:rPr>
              <a:t>color </a:t>
            </a:r>
            <a:r>
              <a:rPr>
                <a:solidFill>
                  <a:srgbClr val="666666"/>
                </a:solidFill>
              </a:rPr>
              <a:t>สำหรับ กำหนดสี</a:t>
            </a:r>
            <a:r>
              <a:rPr>
                <a:solidFill>
                  <a:srgbClr val="666666"/>
                </a:solidFill>
              </a:rPr>
              <a:t>, font-size </a:t>
            </a:r>
            <a:r>
              <a:rPr>
                <a:solidFill>
                  <a:srgbClr val="666666"/>
                </a:solidFill>
              </a:rPr>
              <a:t>สำหรับกำหนดขนาดตัวอักษร</a:t>
            </a:r>
            <a:r>
              <a:rPr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  <a:p>
            <a:pPr marL="322325" indent="-322325" defTabSz="859536">
              <a:lnSpc>
                <a:spcPct val="100000"/>
              </a:lnSpc>
              <a:spcBef>
                <a:spcPts val="500"/>
              </a:spcBef>
              <a:buClr>
                <a:srgbClr val="17BBFD"/>
              </a:buClr>
              <a:buFont typeface="Arial"/>
              <a:buChar char="•"/>
              <a:defRPr sz="2444">
                <a:solidFill>
                  <a:srgbClr val="FF0000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value</a:t>
            </a:r>
            <a:r>
              <a:rPr>
                <a:solidFill>
                  <a:srgbClr val="666666"/>
                </a:solidFill>
              </a:rPr>
              <a:t> : </a:t>
            </a:r>
            <a:r>
              <a:rPr>
                <a:solidFill>
                  <a:srgbClr val="666666"/>
                </a:solidFill>
              </a:rPr>
              <a:t>เป็นค่าที่กำหนดให้กับ </a:t>
            </a:r>
            <a:r>
              <a:rPr>
                <a:solidFill>
                  <a:srgbClr val="666666"/>
                </a:solidFill>
              </a:rPr>
              <a:t>prop</a:t>
            </a:r>
            <a:r>
              <a:rPr>
                <a:solidFill>
                  <a:srgbClr val="535353"/>
                </a:solidFill>
              </a:rPr>
              <a:t>erty </a:t>
            </a:r>
            <a:r>
              <a:rPr>
                <a:solidFill>
                  <a:srgbClr val="535353"/>
                </a:solidFill>
              </a:rPr>
              <a:t>ต่างๆ </a:t>
            </a:r>
            <a:r>
              <a:rPr>
                <a:solidFill>
                  <a:srgbClr val="535353"/>
                </a:solidFill>
              </a:rPr>
              <a:t>เช่น color:white, font-size:14px</a:t>
            </a:r>
            <a:endParaRPr>
              <a:solidFill>
                <a:srgbClr val="535353"/>
              </a:solidFill>
            </a:endParaRPr>
          </a:p>
          <a:p>
            <a:pPr marL="0" indent="0" defTabSz="859536">
              <a:lnSpc>
                <a:spcPct val="100000"/>
              </a:lnSpc>
              <a:spcBef>
                <a:spcPts val="500"/>
              </a:spcBef>
              <a:buSzTx/>
              <a:buNone/>
              <a:defRPr sz="2444">
                <a:solidFill>
                  <a:srgbClr val="666666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                    </a:t>
            </a:r>
          </a:p>
        </p:txBody>
      </p:sp>
      <p:pic>
        <p:nvPicPr>
          <p:cNvPr id="202" name="Picture 23" descr="Picture 23"/>
          <p:cNvPicPr>
            <a:picLocks noChangeAspect="1"/>
          </p:cNvPicPr>
          <p:nvPr/>
        </p:nvPicPr>
        <p:blipFill>
          <a:blip r:embed="rId2">
            <a:extLst/>
          </a:blip>
          <a:srcRect l="38731" t="32948" r="22150" b="50922"/>
          <a:stretch>
            <a:fillRect/>
          </a:stretch>
        </p:blipFill>
        <p:spPr>
          <a:xfrm>
            <a:off x="940931" y="1224642"/>
            <a:ext cx="4720260" cy="1066016"/>
          </a:xfrm>
          <a:prstGeom prst="rect">
            <a:avLst/>
          </a:prstGeom>
          <a:ln w="3175">
            <a:solidFill>
              <a:srgbClr val="000000"/>
            </a:solidFill>
            <a:miter/>
          </a:ln>
        </p:spPr>
      </p:pic>
      <p:sp>
        <p:nvSpPr>
          <p:cNvPr id="2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การเรียกใช้งาน C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การเรียกใช้งาน </a:t>
            </a:r>
            <a:r>
              <a:t>CSS</a:t>
            </a:r>
          </a:p>
        </p:txBody>
      </p:sp>
      <p:sp>
        <p:nvSpPr>
          <p:cNvPr id="206" name="1. External CSS (เอกสาร CSS ภายนอก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3463" indent="-201168">
              <a:lnSpc>
                <a:spcPct val="100000"/>
              </a:lnSpc>
              <a:spcBef>
                <a:spcPts val="700"/>
              </a:spcBef>
              <a:buSzTx/>
              <a:buFont typeface="Arial"/>
              <a:buNone/>
              <a:defRPr b="1" u="sng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1. External CSS </a:t>
            </a:r>
            <a:r>
              <a:t>(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เอกสาร </a:t>
            </a:r>
            <a:r>
              <a:t>CSS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ภายนอก</a:t>
            </a:r>
            <a:r>
              <a:t>)</a:t>
            </a:r>
          </a:p>
          <a:p>
            <a:pPr marL="539495" indent="-4572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defRPr sz="2600">
                <a:solidFill>
                  <a:srgbClr val="4D4D4D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วิธีการนี้เหมาะกับกรณีที่มี </a:t>
            </a:r>
            <a:r>
              <a:rPr b="1" i="1">
                <a:solidFill>
                  <a:srgbClr val="FF0000"/>
                </a:solidFill>
              </a:rPr>
              <a:t>เพียง 1 </a:t>
            </a:r>
            <a:r>
              <a:rPr b="1" i="1">
                <a:solidFill>
                  <a:srgbClr val="FF0000"/>
                </a:solidFill>
              </a:rPr>
              <a:t>style </a:t>
            </a:r>
            <a:r>
              <a:t>แล้วต้องการนำไปใช้กับเอกสาร </a:t>
            </a:r>
            <a:r>
              <a:t>     HTML </a:t>
            </a:r>
            <a:r>
              <a:t>หลายๆ ไฟล์ </a:t>
            </a:r>
          </a:p>
          <a:p>
            <a:pPr marL="539495" indent="-4572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defRPr sz="2600">
                <a:solidFill>
                  <a:srgbClr val="4D4D4D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โดยนำเอาคำสั่ง </a:t>
            </a:r>
            <a:r>
              <a:t>Style Sheet </a:t>
            </a:r>
            <a:r>
              <a:t>ที่อยู่ใน                                                 &lt;</a:t>
            </a:r>
            <a:r>
              <a:t>style type="text/css"&gt;  ...  &lt;/style&gt; </a:t>
            </a:r>
            <a:r>
              <a:t>มาบันทึกเป็นไฟล์ใหม่ นามสกุล .</a:t>
            </a:r>
            <a:r>
              <a:t>css </a:t>
            </a:r>
            <a:r>
              <a:t>จากนั้นจึงทำการผนวกไฟล์ของ </a:t>
            </a:r>
            <a:r>
              <a:t>Style Sheet </a:t>
            </a:r>
            <a:r>
              <a:t>นี้ลงไปในเอกสาร </a:t>
            </a:r>
            <a:r>
              <a:t>HTML </a:t>
            </a:r>
            <a:r>
              <a:t>ทุกไฟล์ที่ต้องการใช้งาน </a:t>
            </a:r>
            <a:r>
              <a:t>Style Sheet </a:t>
            </a:r>
            <a:r>
              <a:rPr b="1">
                <a:solidFill>
                  <a:srgbClr val="FF0000"/>
                </a:solidFill>
              </a:rPr>
              <a:t>ชุดนี้ ไว้ในส่วน &lt;</a:t>
            </a:r>
            <a:r>
              <a:rPr b="1">
                <a:solidFill>
                  <a:srgbClr val="FF0000"/>
                </a:solidFill>
              </a:rPr>
              <a:t>head&gt;...&lt;/head&gt; </a:t>
            </a:r>
            <a:r>
              <a:t>  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ounded Rectangle"/>
          <p:cNvSpPr/>
          <p:nvPr/>
        </p:nvSpPr>
        <p:spPr>
          <a:xfrm>
            <a:off x="708669" y="3511550"/>
            <a:ext cx="4950868" cy="127000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0" name="Rounded Rectangle"/>
          <p:cNvSpPr/>
          <p:nvPr/>
        </p:nvSpPr>
        <p:spPr>
          <a:xfrm>
            <a:off x="774352" y="1588591"/>
            <a:ext cx="4950868" cy="991841"/>
          </a:xfrm>
          <a:prstGeom prst="roundRect">
            <a:avLst>
              <a:gd name="adj" fmla="val 19207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1" name="การเรียกใช้งาน C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การเรียกใช้งาน </a:t>
            </a:r>
            <a:r>
              <a:t>CSS</a:t>
            </a:r>
          </a:p>
        </p:txBody>
      </p:sp>
      <p:sp>
        <p:nvSpPr>
          <p:cNvPr id="212" name="External CSS (เอกสาร CSS ภายนอก)…"/>
          <p:cNvSpPr txBox="1"/>
          <p:nvPr>
            <p:ph type="body" idx="1"/>
          </p:nvPr>
        </p:nvSpPr>
        <p:spPr>
          <a:xfrm>
            <a:off x="829584" y="1166274"/>
            <a:ext cx="7251931" cy="3408081"/>
          </a:xfrm>
          <a:prstGeom prst="rect">
            <a:avLst/>
          </a:prstGeom>
        </p:spPr>
        <p:txBody>
          <a:bodyPr/>
          <a:lstStyle/>
          <a:p>
            <a:pPr marL="513115" indent="-442340" defTabSz="786384">
              <a:lnSpc>
                <a:spcPct val="100000"/>
              </a:lnSpc>
              <a:spcBef>
                <a:spcPts val="600"/>
              </a:spcBef>
              <a:buAutoNum type="arabicPeriod" startAt="1"/>
              <a:defRPr b="1" sz="2408" u="sng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External CSS </a:t>
            </a:r>
            <a:r>
              <a:t>(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เอกสาร </a:t>
            </a:r>
            <a:r>
              <a:t>CSS 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ภายนอก</a:t>
            </a:r>
            <a:r>
              <a:t>)</a:t>
            </a:r>
          </a:p>
          <a:p>
            <a:pPr marL="0" indent="0" defTabSz="786384">
              <a:lnSpc>
                <a:spcPct val="115000"/>
              </a:lnSpc>
              <a:spcBef>
                <a:spcPts val="0"/>
              </a:spcBef>
              <a:buSzTx/>
              <a:buNone/>
              <a:defRPr sz="1892">
                <a:latin typeface="FreesiaUPC"/>
                <a:ea typeface="FreesiaUPC"/>
                <a:cs typeface="FreesiaUPC"/>
                <a:sym typeface="FreesiaUPC"/>
              </a:defRPr>
            </a:pPr>
            <a:r>
              <a:t>&lt;head&gt;</a:t>
            </a:r>
          </a:p>
          <a:p>
            <a:pPr lvl="2" marL="0" indent="393192" defTabSz="786384">
              <a:lnSpc>
                <a:spcPct val="115000"/>
              </a:lnSpc>
              <a:spcBef>
                <a:spcPts val="0"/>
              </a:spcBef>
              <a:buSzTx/>
              <a:buNone/>
              <a:defRPr sz="1892">
                <a:latin typeface="FreesiaUPC"/>
                <a:ea typeface="FreesiaUPC"/>
                <a:cs typeface="FreesiaUPC"/>
                <a:sym typeface="FreesiaUPC"/>
              </a:defRPr>
            </a:pPr>
            <a:r>
              <a:t>&lt;link rel="stylesheet" type="text/css" href="mystyle.css" /&gt;</a:t>
            </a:r>
          </a:p>
          <a:p>
            <a:pPr marL="0" indent="0" defTabSz="786384">
              <a:lnSpc>
                <a:spcPct val="115000"/>
              </a:lnSpc>
              <a:spcBef>
                <a:spcPts val="0"/>
              </a:spcBef>
              <a:buSzTx/>
              <a:buNone/>
              <a:defRPr sz="1892">
                <a:latin typeface="FreesiaUPC"/>
                <a:ea typeface="FreesiaUPC"/>
                <a:cs typeface="FreesiaUPC"/>
                <a:sym typeface="FreesiaUPC"/>
              </a:defRPr>
            </a:pPr>
            <a:r>
              <a:t>&lt;/head&gt;</a:t>
            </a:r>
          </a:p>
          <a:p>
            <a:pPr marL="0" indent="70774" defTabSz="786384">
              <a:lnSpc>
                <a:spcPct val="100000"/>
              </a:lnSpc>
              <a:spcBef>
                <a:spcPts val="600"/>
              </a:spcBef>
              <a:buSzTx/>
              <a:buFont typeface="Arial"/>
              <a:buNone/>
              <a:defRPr sz="2236">
                <a:solidFill>
                  <a:srgbClr val="4D4D4D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แฟ้ม </a:t>
            </a:r>
            <a:r>
              <a:t>external style sheet </a:t>
            </a:r>
            <a:r>
              <a:t>สร้างด้วย </a:t>
            </a:r>
            <a:r>
              <a:t>text editor</a:t>
            </a:r>
            <a:r>
              <a:t> ชนิดใดก็ได้ แต่ต้องไม่มีแท็กของ </a:t>
            </a:r>
            <a:r>
              <a:t>html </a:t>
            </a:r>
            <a:r>
              <a:t>และจะต้องจัดเก็บในแฟ้มที่มีส่วนขยายเป็น </a:t>
            </a:r>
            <a:r>
              <a:rPr b="1">
                <a:solidFill>
                  <a:srgbClr val="FF0000"/>
                </a:solidFill>
              </a:rPr>
              <a:t>.</a:t>
            </a:r>
            <a:r>
              <a:rPr b="1">
                <a:solidFill>
                  <a:srgbClr val="FF0000"/>
                </a:solidFill>
              </a:rPr>
              <a:t>css </a:t>
            </a:r>
            <a:r>
              <a:t>เท่านั้น ดังตัวอย่างข้างล่าง</a:t>
            </a:r>
          </a:p>
          <a:p>
            <a:pPr marL="0" indent="18567" defTabSz="786384">
              <a:lnSpc>
                <a:spcPct val="115000"/>
              </a:lnSpc>
              <a:spcBef>
                <a:spcPts val="0"/>
              </a:spcBef>
              <a:buSzTx/>
              <a:buNone/>
              <a:defRPr sz="1892">
                <a:solidFill>
                  <a:srgbClr val="535353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</a:p>
          <a:p>
            <a:pPr marL="0" indent="18567" defTabSz="786384">
              <a:lnSpc>
                <a:spcPct val="115000"/>
              </a:lnSpc>
              <a:spcBef>
                <a:spcPts val="0"/>
              </a:spcBef>
              <a:buSzTx/>
              <a:buNone/>
              <a:defRPr sz="1892">
                <a:solidFill>
                  <a:srgbClr val="535353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hr {color:sienna;}</a:t>
            </a:r>
          </a:p>
          <a:p>
            <a:pPr marL="0" indent="18567" defTabSz="786384">
              <a:lnSpc>
                <a:spcPct val="115000"/>
              </a:lnSpc>
              <a:spcBef>
                <a:spcPts val="0"/>
              </a:spcBef>
              <a:buSzTx/>
              <a:buNone/>
              <a:defRPr sz="1892">
                <a:solidFill>
                  <a:srgbClr val="535353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p {margin-left:</a:t>
            </a:r>
            <a:r>
              <a:t>20</a:t>
            </a:r>
            <a:r>
              <a:t>px;}</a:t>
            </a:r>
          </a:p>
          <a:p>
            <a:pPr marL="0" indent="18567" defTabSz="786384">
              <a:lnSpc>
                <a:spcPct val="115000"/>
              </a:lnSpc>
              <a:spcBef>
                <a:spcPts val="0"/>
              </a:spcBef>
              <a:buSzTx/>
              <a:buNone/>
              <a:defRPr sz="1892">
                <a:solidFill>
                  <a:srgbClr val="535353"/>
                </a:solidFill>
                <a:latin typeface="FreesiaUPC"/>
                <a:ea typeface="FreesiaUPC"/>
                <a:cs typeface="FreesiaUPC"/>
                <a:sym typeface="FreesiaUPC"/>
              </a:defRPr>
            </a:pPr>
            <a:r>
              <a:t>body {background-image:url("images/back</a:t>
            </a:r>
            <a:r>
              <a:t>40.</a:t>
            </a:r>
            <a:r>
              <a:t>gif");}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ounded Rectangle"/>
          <p:cNvSpPr/>
          <p:nvPr/>
        </p:nvSpPr>
        <p:spPr>
          <a:xfrm>
            <a:off x="915392" y="1936750"/>
            <a:ext cx="5468541" cy="542925"/>
          </a:xfrm>
          <a:prstGeom prst="roundRect">
            <a:avLst>
              <a:gd name="adj" fmla="val 35088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6" name="การเรียกใช้งาน C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48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ordia New"/>
                <a:ea typeface="Cordia New"/>
                <a:cs typeface="Cordia New"/>
                <a:sym typeface="Cordia New"/>
              </a:defRPr>
            </a:pPr>
            <a:r>
              <a:rPr>
                <a:latin typeface="FreesiaUPC"/>
                <a:ea typeface="FreesiaUPC"/>
                <a:cs typeface="FreesiaUPC"/>
                <a:sym typeface="FreesiaUPC"/>
              </a:rPr>
              <a:t>การเรียกใช้งาน </a:t>
            </a:r>
            <a:r>
              <a:t>CSS</a:t>
            </a:r>
          </a:p>
        </p:txBody>
      </p:sp>
      <p:sp>
        <p:nvSpPr>
          <p:cNvPr id="217" name="&lt;html&g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6613" indent="-175016" defTabSz="795527">
              <a:lnSpc>
                <a:spcPct val="100000"/>
              </a:lnSpc>
              <a:spcBef>
                <a:spcPts val="500"/>
              </a:spcBef>
              <a:buSzTx/>
              <a:buFont typeface="Arial"/>
              <a:buNone/>
              <a:defRPr sz="2088">
                <a:latin typeface="Cordia New"/>
                <a:ea typeface="Cordia New"/>
                <a:cs typeface="Cordia New"/>
                <a:sym typeface="Cordia New"/>
              </a:defRPr>
            </a:pPr>
            <a:r>
              <a:t>&lt;html&gt;</a:t>
            </a:r>
          </a:p>
          <a:p>
            <a:pPr marL="246613" indent="-175016" defTabSz="795527">
              <a:lnSpc>
                <a:spcPct val="100000"/>
              </a:lnSpc>
              <a:spcBef>
                <a:spcPts val="500"/>
              </a:spcBef>
              <a:buSzTx/>
              <a:buFont typeface="Arial"/>
              <a:buNone/>
              <a:defRPr sz="2088">
                <a:latin typeface="Cordia New"/>
                <a:ea typeface="Cordia New"/>
                <a:cs typeface="Cordia New"/>
                <a:sym typeface="Cordia New"/>
              </a:defRPr>
            </a:pPr>
            <a:r>
              <a:t>&lt;head&gt;</a:t>
            </a:r>
          </a:p>
          <a:p>
            <a:pPr marL="246613" indent="-175016" defTabSz="795527">
              <a:lnSpc>
                <a:spcPct val="100000"/>
              </a:lnSpc>
              <a:spcBef>
                <a:spcPts val="500"/>
              </a:spcBef>
              <a:buSzTx/>
              <a:buFont typeface="Arial"/>
              <a:buNone/>
              <a:defRPr b="1" sz="2436">
                <a:solidFill>
                  <a:srgbClr val="FF0000"/>
                </a:solidFill>
                <a:latin typeface="Cordia New"/>
                <a:ea typeface="Cordia New"/>
                <a:cs typeface="Cordia New"/>
                <a:sym typeface="Cordia New"/>
              </a:defRPr>
            </a:pPr>
            <a:r>
              <a:t>&lt;link rel="stylesheet" type="text/css" href="mystyle.css"&gt;</a:t>
            </a:r>
          </a:p>
          <a:p>
            <a:pPr marL="246613" indent="-175016" defTabSz="795527">
              <a:lnSpc>
                <a:spcPct val="100000"/>
              </a:lnSpc>
              <a:spcBef>
                <a:spcPts val="500"/>
              </a:spcBef>
              <a:buSzTx/>
              <a:buFont typeface="Arial"/>
              <a:buNone/>
              <a:defRPr sz="2088">
                <a:latin typeface="Cordia New"/>
                <a:ea typeface="Cordia New"/>
                <a:cs typeface="Cordia New"/>
                <a:sym typeface="Cordia New"/>
              </a:defRPr>
            </a:pPr>
            <a:r>
              <a:t>&lt;/head&gt;</a:t>
            </a:r>
          </a:p>
          <a:p>
            <a:pPr marL="246613" indent="-175016" defTabSz="795527">
              <a:lnSpc>
                <a:spcPct val="100000"/>
              </a:lnSpc>
              <a:spcBef>
                <a:spcPts val="500"/>
              </a:spcBef>
              <a:buSzTx/>
              <a:buFont typeface="Arial"/>
              <a:buNone/>
              <a:defRPr sz="2088">
                <a:latin typeface="Cordia New"/>
                <a:ea typeface="Cordia New"/>
                <a:cs typeface="Cordia New"/>
                <a:sym typeface="Cordia New"/>
              </a:defRPr>
            </a:pPr>
            <a:r>
              <a:t>&lt;body&gt; </a:t>
            </a:r>
          </a:p>
          <a:p>
            <a:pPr marL="246613" indent="-175016" defTabSz="795527">
              <a:lnSpc>
                <a:spcPct val="100000"/>
              </a:lnSpc>
              <a:spcBef>
                <a:spcPts val="500"/>
              </a:spcBef>
              <a:buSzTx/>
              <a:buFont typeface="Arial"/>
              <a:buNone/>
              <a:defRPr sz="2088">
                <a:latin typeface="Cordia New"/>
                <a:ea typeface="Cordia New"/>
                <a:cs typeface="Cordia New"/>
                <a:sym typeface="Cordia New"/>
              </a:defRPr>
            </a:pPr>
            <a:r>
              <a:t>       &lt;h1&gt;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วิธีดูแลรักษาสุขภาพ</a:t>
            </a:r>
            <a:r>
              <a:t>&lt;/</a:t>
            </a:r>
            <a:r>
              <a:t>h1&gt;</a:t>
            </a:r>
          </a:p>
          <a:p>
            <a:pPr marL="246613" indent="-175016" defTabSz="795527">
              <a:lnSpc>
                <a:spcPct val="100000"/>
              </a:lnSpc>
              <a:spcBef>
                <a:spcPts val="500"/>
              </a:spcBef>
              <a:buSzTx/>
              <a:buFont typeface="Arial"/>
              <a:buNone/>
              <a:defRPr sz="2088">
                <a:latin typeface="Cordia New"/>
                <a:ea typeface="Cordia New"/>
                <a:cs typeface="Cordia New"/>
                <a:sym typeface="Cordia New"/>
              </a:defRPr>
            </a:pPr>
            <a:r>
              <a:t>       &lt;p&gt;</a:t>
            </a:r>
            <a:r>
              <a:rPr>
                <a:latin typeface="FreesiaUPC"/>
                <a:ea typeface="FreesiaUPC"/>
                <a:cs typeface="FreesiaUPC"/>
                <a:sym typeface="FreesiaUPC"/>
              </a:rPr>
              <a:t>รับประทานอาหารที่มีประโยชน์  หมั่นออกกำลังกาย และพักผ่อนให้เพียงพอ</a:t>
            </a:r>
            <a:r>
              <a:t>&lt;/</a:t>
            </a:r>
            <a:r>
              <a:t>p&gt;</a:t>
            </a:r>
          </a:p>
          <a:p>
            <a:pPr marL="246613" indent="-175016" defTabSz="795527">
              <a:lnSpc>
                <a:spcPct val="100000"/>
              </a:lnSpc>
              <a:spcBef>
                <a:spcPts val="500"/>
              </a:spcBef>
              <a:buSzTx/>
              <a:buFont typeface="Arial"/>
              <a:buNone/>
              <a:defRPr sz="2088">
                <a:latin typeface="Cordia New"/>
                <a:ea typeface="Cordia New"/>
                <a:cs typeface="Cordia New"/>
                <a:sym typeface="Cordia New"/>
              </a:defRPr>
            </a:pPr>
            <a:r>
              <a:t>&lt;/body&gt;&lt;/html&gt;</a:t>
            </a:r>
          </a:p>
        </p:txBody>
      </p:sp>
      <p:pic>
        <p:nvPicPr>
          <p:cNvPr id="2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50138" t="33209" r="16714" b="45174"/>
          <a:stretch>
            <a:fillRect/>
          </a:stretch>
        </p:blipFill>
        <p:spPr>
          <a:xfrm>
            <a:off x="4777694" y="3910806"/>
            <a:ext cx="4149081" cy="1520974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</p:pic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ชุดรูปแบบของ Office">
  <a:themeElements>
    <a:clrScheme name="ชุดรูปแบบของ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ชุดรูปแบบของ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ชุดรูปแบบของ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Browallia New"/>
            <a:ea typeface="Browallia New"/>
            <a:cs typeface="Browallia New"/>
            <a:sym typeface="Browallia Ne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Browallia New"/>
            <a:ea typeface="Browallia New"/>
            <a:cs typeface="Browallia New"/>
            <a:sym typeface="Browallia Ne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ชุดรูปแบบของ Office">
  <a:themeElements>
    <a:clrScheme name="ชุดรูปแบบของ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ชุดรูปแบบของ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ชุดรูปแบบของ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Browallia New"/>
            <a:ea typeface="Browallia New"/>
            <a:cs typeface="Browallia New"/>
            <a:sym typeface="Browallia Ne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Browallia New"/>
            <a:ea typeface="Browallia New"/>
            <a:cs typeface="Browallia New"/>
            <a:sym typeface="Browallia Ne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