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00000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0" autoAdjust="0"/>
  </p:normalViewPr>
  <p:slideViewPr>
    <p:cSldViewPr snapToGrid="0" snapToObjects="1" showGuides="1">
      <p:cViewPr varScale="1">
        <p:scale>
          <a:sx n="58" d="100"/>
          <a:sy n="58" d="100"/>
        </p:scale>
        <p:origin x="624" y="96"/>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07/04/2020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0" y="1753378"/>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rmAutofit fontScale="90000"/>
          </a:bodyPr>
          <a:lstStyle/>
          <a:p>
            <a:pPr algn="ctr"/>
            <a:r>
              <a:rPr lang="en-GB" dirty="0"/>
              <a:t>Accelerated edge computing with Neural Networks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846889"/>
            <a:ext cx="4023547" cy="18674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roll out of self driving vehicles requires precise position fixing. To aid to lower latency between position measurements and the  calculated position a benchmark is proposed to examine the potential of running Neural Networks (NN) on edge devices like the Nvidia Jetson Nano,  Google Coral Dev and Raspberry Pi 3 or a non-edge device like a PC.</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44579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08049" y="6224904"/>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get a representative benchmark, it is necessary to investigate the performance of different programs on each SBC in an identical manner. In this benchmark X different programs are tested spread across Y categories of Neural Networks as regression and classification. For each program the duration of execution and utilization of the processor unit is measured and stored. To exclude outliers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08060" y="5763927"/>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extraction</a:t>
            </a:r>
          </a:p>
        </p:txBody>
      </p:sp>
      <p:sp>
        <p:nvSpPr>
          <p:cNvPr id="16" name="Rechthoek 15">
            <a:extLst>
              <a:ext uri="{FF2B5EF4-FFF2-40B4-BE49-F238E27FC236}">
                <a16:creationId xmlns:a16="http://schemas.microsoft.com/office/drawing/2014/main" id="{03649268-7BA0-47F1-8FCB-9AACA8C4904C}"/>
              </a:ext>
            </a:extLst>
          </p:cNvPr>
          <p:cNvSpPr/>
          <p:nvPr/>
        </p:nvSpPr>
        <p:spPr>
          <a:xfrm>
            <a:off x="708049" y="10850466"/>
            <a:ext cx="4023541"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err="1">
                <a:solidFill>
                  <a:srgbClr val="000000"/>
                </a:solidFill>
              </a:rPr>
              <a:t>qsdfqfsqdf</a:t>
            </a:r>
            <a:endParaRPr lang="en-GB" sz="1436" dirty="0">
              <a:solidFill>
                <a:srgbClr val="000000"/>
              </a:solidFill>
            </a:endParaRPr>
          </a:p>
        </p:txBody>
      </p:sp>
      <p:sp>
        <p:nvSpPr>
          <p:cNvPr id="17" name="Rechthoek 16">
            <a:extLst>
              <a:ext uri="{FF2B5EF4-FFF2-40B4-BE49-F238E27FC236}">
                <a16:creationId xmlns:a16="http://schemas.microsoft.com/office/drawing/2014/main" id="{0CBED3B9-8581-4684-8357-4BEAA060D841}"/>
              </a:ext>
            </a:extLst>
          </p:cNvPr>
          <p:cNvSpPr/>
          <p:nvPr/>
        </p:nvSpPr>
        <p:spPr>
          <a:xfrm>
            <a:off x="708070" y="10397921"/>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0" y="12045573"/>
            <a:ext cx="3332806" cy="756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2045572"/>
            <a:ext cx="3465270"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708049" y="9182649"/>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equivalence of different SBC, latency data will be compensated for variables like processor usage, clock speed, price and energy usage. The results will be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708070" y="8729676"/>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332805" y="12045572"/>
            <a:ext cx="2803124"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sp>
        <p:nvSpPr>
          <p:cNvPr id="10" name="Rectangle: Rounded Corners 9">
            <a:extLst>
              <a:ext uri="{FF2B5EF4-FFF2-40B4-BE49-F238E27FC236}">
                <a16:creationId xmlns:a16="http://schemas.microsoft.com/office/drawing/2014/main" id="{AE671570-F2C0-446C-B1AE-7AEE092E99C4}"/>
              </a:ext>
            </a:extLst>
          </p:cNvPr>
          <p:cNvSpPr/>
          <p:nvPr/>
        </p:nvSpPr>
        <p:spPr>
          <a:xfrm>
            <a:off x="5752407" y="3640975"/>
            <a:ext cx="1562793" cy="4010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Program setup</a:t>
            </a:r>
            <a:endParaRPr lang="LID4096" sz="1200" dirty="0"/>
          </a:p>
        </p:txBody>
      </p:sp>
      <p:sp>
        <p:nvSpPr>
          <p:cNvPr id="11" name="Rectangle 10">
            <a:extLst>
              <a:ext uri="{FF2B5EF4-FFF2-40B4-BE49-F238E27FC236}">
                <a16:creationId xmlns:a16="http://schemas.microsoft.com/office/drawing/2014/main" id="{3F4EC790-5304-44B6-81FB-E3694B6384B1}"/>
              </a:ext>
            </a:extLst>
          </p:cNvPr>
          <p:cNvSpPr/>
          <p:nvPr/>
        </p:nvSpPr>
        <p:spPr>
          <a:xfrm>
            <a:off x="5752407" y="430214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Start measurement</a:t>
            </a:r>
            <a:endParaRPr lang="LID4096" sz="1200" dirty="0"/>
          </a:p>
        </p:txBody>
      </p:sp>
      <p:sp>
        <p:nvSpPr>
          <p:cNvPr id="31" name="Rectangle 30">
            <a:extLst>
              <a:ext uri="{FF2B5EF4-FFF2-40B4-BE49-F238E27FC236}">
                <a16:creationId xmlns:a16="http://schemas.microsoft.com/office/drawing/2014/main" id="{0EFEFA76-9576-4A45-BACF-FA0B17ECB529}"/>
              </a:ext>
            </a:extLst>
          </p:cNvPr>
          <p:cNvSpPr/>
          <p:nvPr/>
        </p:nvSpPr>
        <p:spPr>
          <a:xfrm>
            <a:off x="5752404" y="4855685"/>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Run NN</a:t>
            </a:r>
            <a:endParaRPr lang="LID4096" sz="1200" dirty="0"/>
          </a:p>
        </p:txBody>
      </p:sp>
      <p:sp>
        <p:nvSpPr>
          <p:cNvPr id="32" name="Rectangle 31">
            <a:extLst>
              <a:ext uri="{FF2B5EF4-FFF2-40B4-BE49-F238E27FC236}">
                <a16:creationId xmlns:a16="http://schemas.microsoft.com/office/drawing/2014/main" id="{FB8DFED7-D372-48C5-92F3-99148B4B6F59}"/>
              </a:ext>
            </a:extLst>
          </p:cNvPr>
          <p:cNvSpPr/>
          <p:nvPr/>
        </p:nvSpPr>
        <p:spPr>
          <a:xfrm>
            <a:off x="5752407" y="541623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End measurement </a:t>
            </a:r>
          </a:p>
          <a:p>
            <a:pPr algn="ctr"/>
            <a:r>
              <a:rPr lang="en-US" sz="1200" dirty="0"/>
              <a:t>iterations +1</a:t>
            </a:r>
            <a:endParaRPr lang="LID4096" sz="1200" dirty="0"/>
          </a:p>
        </p:txBody>
      </p:sp>
      <p:sp>
        <p:nvSpPr>
          <p:cNvPr id="14" name="Diamond 13">
            <a:extLst>
              <a:ext uri="{FF2B5EF4-FFF2-40B4-BE49-F238E27FC236}">
                <a16:creationId xmlns:a16="http://schemas.microsoft.com/office/drawing/2014/main" id="{1EB29D44-138C-4E97-9514-8170E7D8217C}"/>
              </a:ext>
            </a:extLst>
          </p:cNvPr>
          <p:cNvSpPr/>
          <p:nvPr/>
        </p:nvSpPr>
        <p:spPr>
          <a:xfrm>
            <a:off x="5586154" y="5976781"/>
            <a:ext cx="1878676" cy="1097497"/>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#iterations = 20?</a:t>
            </a:r>
            <a:endParaRPr lang="LID4096" sz="1200" dirty="0"/>
          </a:p>
        </p:txBody>
      </p:sp>
      <p:sp>
        <p:nvSpPr>
          <p:cNvPr id="15" name="Rectangle: Rounded Corners 14">
            <a:extLst>
              <a:ext uri="{FF2B5EF4-FFF2-40B4-BE49-F238E27FC236}">
                <a16:creationId xmlns:a16="http://schemas.microsoft.com/office/drawing/2014/main" id="{15F02309-72DF-40D7-BC71-81D79CB9B485}"/>
              </a:ext>
            </a:extLst>
          </p:cNvPr>
          <p:cNvSpPr/>
          <p:nvPr/>
        </p:nvSpPr>
        <p:spPr>
          <a:xfrm>
            <a:off x="5744097" y="7325098"/>
            <a:ext cx="1562790" cy="3708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Next program</a:t>
            </a:r>
            <a:endParaRPr lang="LID4096" sz="1200" dirty="0"/>
          </a:p>
        </p:txBody>
      </p:sp>
      <p:cxnSp>
        <p:nvCxnSpPr>
          <p:cNvPr id="39" name="Connector: Elbow 38">
            <a:extLst>
              <a:ext uri="{FF2B5EF4-FFF2-40B4-BE49-F238E27FC236}">
                <a16:creationId xmlns:a16="http://schemas.microsoft.com/office/drawing/2014/main" id="{222A3B88-8E0B-45C7-9EBC-7FFB924B1E2E}"/>
              </a:ext>
            </a:extLst>
          </p:cNvPr>
          <p:cNvCxnSpPr>
            <a:cxnSpLocks/>
            <a:stCxn id="14" idx="3"/>
            <a:endCxn id="11" idx="3"/>
          </p:cNvCxnSpPr>
          <p:nvPr/>
        </p:nvCxnSpPr>
        <p:spPr>
          <a:xfrm flipH="1" flipV="1">
            <a:off x="7315200" y="4451184"/>
            <a:ext cx="149630" cy="2074346"/>
          </a:xfrm>
          <a:prstGeom prst="bentConnector3">
            <a:avLst>
              <a:gd name="adj1" fmla="val -8611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7CD33CA-4BC4-4EBB-AB2D-8A3ED8E3BC19}"/>
              </a:ext>
            </a:extLst>
          </p:cNvPr>
          <p:cNvCxnSpPr>
            <a:cxnSpLocks/>
            <a:stCxn id="14" idx="2"/>
            <a:endCxn id="15" idx="0"/>
          </p:cNvCxnSpPr>
          <p:nvPr/>
        </p:nvCxnSpPr>
        <p:spPr>
          <a:xfrm>
            <a:off x="6525492" y="7074278"/>
            <a:ext cx="0" cy="250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D530719-D210-4846-9890-F74D9D64D07A}"/>
              </a:ext>
            </a:extLst>
          </p:cNvPr>
          <p:cNvCxnSpPr>
            <a:cxnSpLocks/>
            <a:stCxn id="32" idx="2"/>
            <a:endCxn id="14" idx="0"/>
          </p:cNvCxnSpPr>
          <p:nvPr/>
        </p:nvCxnSpPr>
        <p:spPr>
          <a:xfrm flipH="1">
            <a:off x="6525492" y="5714314"/>
            <a:ext cx="8312"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7E2F7EB-3939-4A28-B195-B03ED3C1B1E2}"/>
              </a:ext>
            </a:extLst>
          </p:cNvPr>
          <p:cNvCxnSpPr>
            <a:cxnSpLocks/>
            <a:stCxn id="31" idx="2"/>
            <a:endCxn id="32" idx="0"/>
          </p:cNvCxnSpPr>
          <p:nvPr/>
        </p:nvCxnSpPr>
        <p:spPr>
          <a:xfrm>
            <a:off x="6533801" y="5153766"/>
            <a:ext cx="3"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7E8A821-2069-412B-8ED2-F918D4972ED2}"/>
              </a:ext>
            </a:extLst>
          </p:cNvPr>
          <p:cNvCxnSpPr>
            <a:cxnSpLocks/>
            <a:stCxn id="11" idx="2"/>
            <a:endCxn id="31" idx="0"/>
          </p:cNvCxnSpPr>
          <p:nvPr/>
        </p:nvCxnSpPr>
        <p:spPr>
          <a:xfrm flipH="1">
            <a:off x="6533801" y="4600224"/>
            <a:ext cx="3" cy="255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8B83D5DB-F64C-4252-A46B-E60E039E711E}"/>
              </a:ext>
            </a:extLst>
          </p:cNvPr>
          <p:cNvCxnSpPr>
            <a:cxnSpLocks/>
            <a:stCxn id="10" idx="2"/>
            <a:endCxn id="11" idx="0"/>
          </p:cNvCxnSpPr>
          <p:nvPr/>
        </p:nvCxnSpPr>
        <p:spPr>
          <a:xfrm>
            <a:off x="6533804" y="4042072"/>
            <a:ext cx="0" cy="260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00C0974-F70E-42A4-B33D-01B1A63EC9B9}"/>
              </a:ext>
            </a:extLst>
          </p:cNvPr>
          <p:cNvSpPr txBox="1"/>
          <p:nvPr/>
        </p:nvSpPr>
        <p:spPr>
          <a:xfrm>
            <a:off x="7306887" y="6175291"/>
            <a:ext cx="640080" cy="423193"/>
          </a:xfrm>
          <a:prstGeom prst="rect">
            <a:avLst/>
          </a:prstGeom>
          <a:noFill/>
        </p:spPr>
        <p:txBody>
          <a:bodyPr wrap="square" rtlCol="0">
            <a:spAutoFit/>
          </a:bodyPr>
          <a:lstStyle/>
          <a:p>
            <a:r>
              <a:rPr lang="en-US" sz="1100" dirty="0"/>
              <a:t>No</a:t>
            </a:r>
            <a:endParaRPr lang="en-US" sz="1050" dirty="0"/>
          </a:p>
          <a:p>
            <a:endParaRPr lang="LID4096" sz="1050" dirty="0"/>
          </a:p>
        </p:txBody>
      </p:sp>
      <p:sp>
        <p:nvSpPr>
          <p:cNvPr id="59" name="TextBox 58">
            <a:extLst>
              <a:ext uri="{FF2B5EF4-FFF2-40B4-BE49-F238E27FC236}">
                <a16:creationId xmlns:a16="http://schemas.microsoft.com/office/drawing/2014/main" id="{68CC50F4-BFC8-4158-B555-35B735C8D914}"/>
              </a:ext>
            </a:extLst>
          </p:cNvPr>
          <p:cNvSpPr txBox="1"/>
          <p:nvPr/>
        </p:nvSpPr>
        <p:spPr>
          <a:xfrm>
            <a:off x="6650182" y="6931319"/>
            <a:ext cx="515385" cy="261610"/>
          </a:xfrm>
          <a:prstGeom prst="rect">
            <a:avLst/>
          </a:prstGeom>
          <a:noFill/>
        </p:spPr>
        <p:txBody>
          <a:bodyPr wrap="square" rtlCol="0">
            <a:spAutoFit/>
          </a:bodyPr>
          <a:lstStyle/>
          <a:p>
            <a:r>
              <a:rPr lang="en-US" sz="1100" dirty="0"/>
              <a:t>Yes</a:t>
            </a:r>
          </a:p>
        </p:txBody>
      </p:sp>
      <p:cxnSp>
        <p:nvCxnSpPr>
          <p:cNvPr id="61" name="Connector: Elbow 60">
            <a:extLst>
              <a:ext uri="{FF2B5EF4-FFF2-40B4-BE49-F238E27FC236}">
                <a16:creationId xmlns:a16="http://schemas.microsoft.com/office/drawing/2014/main" id="{E3321F70-1A7F-4207-AD5F-09B4D50419E5}"/>
              </a:ext>
            </a:extLst>
          </p:cNvPr>
          <p:cNvCxnSpPr>
            <a:cxnSpLocks/>
            <a:stCxn id="15" idx="3"/>
            <a:endCxn id="10" idx="3"/>
          </p:cNvCxnSpPr>
          <p:nvPr/>
        </p:nvCxnSpPr>
        <p:spPr>
          <a:xfrm flipV="1">
            <a:off x="7306887" y="3841524"/>
            <a:ext cx="8313" cy="3668983"/>
          </a:xfrm>
          <a:prstGeom prst="bentConnector3">
            <a:avLst>
              <a:gd name="adj1" fmla="val 4849838"/>
            </a:avLst>
          </a:prstGeom>
          <a:ln>
            <a:tailEnd type="triangle"/>
          </a:ln>
        </p:spPr>
        <p:style>
          <a:lnRef idx="2">
            <a:schemeClr val="accent1"/>
          </a:lnRef>
          <a:fillRef idx="0">
            <a:schemeClr val="accent1"/>
          </a:fillRef>
          <a:effectRef idx="1">
            <a:schemeClr val="accent1"/>
          </a:effectRef>
          <a:fontRef idx="minor">
            <a:schemeClr val="tx1"/>
          </a:fontRef>
        </p:style>
      </p:cxnSp>
      <p:pic>
        <p:nvPicPr>
          <p:cNvPr id="67" name="Picture 66" descr="A close up of a pencil&#10;&#10;Description automatically generated">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5887" t="3663" r="2778" b="4670"/>
          <a:stretch/>
        </p:blipFill>
        <p:spPr>
          <a:xfrm>
            <a:off x="4731591" y="7759988"/>
            <a:ext cx="4844624" cy="2489391"/>
          </a:xfrm>
          <a:prstGeom prst="rect">
            <a:avLst/>
          </a:prstGeom>
        </p:spPr>
      </p:pic>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246</Words>
  <Application>Microsoft Office PowerPoint</Application>
  <PresentationFormat>A3 Paper (297x420 mm)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Accelerated edge computing with Neural Networks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64</cp:revision>
  <dcterms:created xsi:type="dcterms:W3CDTF">2009-09-14T08:42:38Z</dcterms:created>
  <dcterms:modified xsi:type="dcterms:W3CDTF">2020-04-07T13:42:37Z</dcterms:modified>
</cp:coreProperties>
</file>