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9601200" cy="12801600" type="A3"/>
  <p:notesSz cx="6858000" cy="9144000"/>
  <p:defaultTextStyle>
    <a:defPPr>
      <a:defRPr lang="nl-NL"/>
    </a:defPPr>
    <a:lvl1pPr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1pPr>
    <a:lvl2pPr marL="642503" indent="-502428"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2pPr>
    <a:lvl3pPr marL="1285495" indent="-1005342"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3pPr>
    <a:lvl4pPr marL="1927999" indent="-1507769"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4pPr>
    <a:lvl5pPr marL="2570989" indent="-2010683"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5pPr>
    <a:lvl6pPr marL="700383"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6pPr>
    <a:lvl7pPr marL="840459"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7pPr>
    <a:lvl8pPr marL="980537"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8pPr>
    <a:lvl9pPr marL="1120612"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D8DB0"/>
    <a:srgbClr val="E2007C"/>
    <a:srgbClr val="A9005D"/>
    <a:srgbClr val="D99423"/>
    <a:srgbClr val="FBAA29"/>
    <a:srgbClr val="B97F1C"/>
    <a:srgbClr val="DBE0E4"/>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0" autoAdjust="0"/>
  </p:normalViewPr>
  <p:slideViewPr>
    <p:cSldViewPr snapToGrid="0" snapToObjects="1" showGuides="1">
      <p:cViewPr>
        <p:scale>
          <a:sx n="98" d="100"/>
          <a:sy n="98" d="100"/>
        </p:scale>
        <p:origin x="168" y="-3198"/>
      </p:cViewPr>
      <p:guideLst>
        <p:guide orient="horz" pos="4032"/>
        <p:guide pos="30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33ADCEFC-B4B7-4D16-B9F3-DE74BFB94BAE}" type="datetimeFigureOut">
              <a:rPr lang="en-GB" smtClean="0"/>
              <a:t>18/04/2020</a:t>
            </a:fld>
            <a:endParaRPr lang="en-GB"/>
          </a:p>
        </p:txBody>
      </p:sp>
      <p:sp>
        <p:nvSpPr>
          <p:cNvPr id="4" name="Tijdelijke aanduiding voor dia-afbeelding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1AE7-F597-4F4B-8780-E6557031300A}" type="slidenum">
              <a:rPr lang="en-GB" smtClean="0"/>
              <a:t>‹#›</a:t>
            </a:fld>
            <a:endParaRPr lang="en-GB"/>
          </a:p>
        </p:txBody>
      </p:sp>
    </p:spTree>
    <p:extLst>
      <p:ext uri="{BB962C8B-B14F-4D97-AF65-F5344CB8AC3E}">
        <p14:creationId xmlns:p14="http://schemas.microsoft.com/office/powerpoint/2010/main" val="2429677967"/>
      </p:ext>
    </p:extLst>
  </p:cSld>
  <p:clrMap bg1="lt1" tx1="dk1" bg2="lt2" tx2="dk2" accent1="accent1" accent2="accent2" accent3="accent3" accent4="accent4" accent5="accent5" accent6="accent6" hlink="hlink" folHlink="folHlink"/>
  <p:notesStyle>
    <a:lvl1pPr marL="0" algn="l" defTabSz="280154" rtl="0" eaLnBrk="1" latinLnBrk="0" hangingPunct="1">
      <a:defRPr sz="368" kern="1200">
        <a:solidFill>
          <a:schemeClr val="tx1"/>
        </a:solidFill>
        <a:latin typeface="+mn-lt"/>
        <a:ea typeface="+mn-ea"/>
        <a:cs typeface="+mn-cs"/>
      </a:defRPr>
    </a:lvl1pPr>
    <a:lvl2pPr marL="140078" algn="l" defTabSz="280154" rtl="0" eaLnBrk="1" latinLnBrk="0" hangingPunct="1">
      <a:defRPr sz="368" kern="1200">
        <a:solidFill>
          <a:schemeClr val="tx1"/>
        </a:solidFill>
        <a:latin typeface="+mn-lt"/>
        <a:ea typeface="+mn-ea"/>
        <a:cs typeface="+mn-cs"/>
      </a:defRPr>
    </a:lvl2pPr>
    <a:lvl3pPr marL="280154" algn="l" defTabSz="280154" rtl="0" eaLnBrk="1" latinLnBrk="0" hangingPunct="1">
      <a:defRPr sz="368" kern="1200">
        <a:solidFill>
          <a:schemeClr val="tx1"/>
        </a:solidFill>
        <a:latin typeface="+mn-lt"/>
        <a:ea typeface="+mn-ea"/>
        <a:cs typeface="+mn-cs"/>
      </a:defRPr>
    </a:lvl3pPr>
    <a:lvl4pPr marL="420229" algn="l" defTabSz="280154" rtl="0" eaLnBrk="1" latinLnBrk="0" hangingPunct="1">
      <a:defRPr sz="368" kern="1200">
        <a:solidFill>
          <a:schemeClr val="tx1"/>
        </a:solidFill>
        <a:latin typeface="+mn-lt"/>
        <a:ea typeface="+mn-ea"/>
        <a:cs typeface="+mn-cs"/>
      </a:defRPr>
    </a:lvl4pPr>
    <a:lvl5pPr marL="560307" algn="l" defTabSz="280154" rtl="0" eaLnBrk="1" latinLnBrk="0" hangingPunct="1">
      <a:defRPr sz="368" kern="1200">
        <a:solidFill>
          <a:schemeClr val="tx1"/>
        </a:solidFill>
        <a:latin typeface="+mn-lt"/>
        <a:ea typeface="+mn-ea"/>
        <a:cs typeface="+mn-cs"/>
      </a:defRPr>
    </a:lvl5pPr>
    <a:lvl6pPr marL="700383" algn="l" defTabSz="280154" rtl="0" eaLnBrk="1" latinLnBrk="0" hangingPunct="1">
      <a:defRPr sz="368" kern="1200">
        <a:solidFill>
          <a:schemeClr val="tx1"/>
        </a:solidFill>
        <a:latin typeface="+mn-lt"/>
        <a:ea typeface="+mn-ea"/>
        <a:cs typeface="+mn-cs"/>
      </a:defRPr>
    </a:lvl6pPr>
    <a:lvl7pPr marL="840459" algn="l" defTabSz="280154" rtl="0" eaLnBrk="1" latinLnBrk="0" hangingPunct="1">
      <a:defRPr sz="368" kern="1200">
        <a:solidFill>
          <a:schemeClr val="tx1"/>
        </a:solidFill>
        <a:latin typeface="+mn-lt"/>
        <a:ea typeface="+mn-ea"/>
        <a:cs typeface="+mn-cs"/>
      </a:defRPr>
    </a:lvl7pPr>
    <a:lvl8pPr marL="980537" algn="l" defTabSz="280154" rtl="0" eaLnBrk="1" latinLnBrk="0" hangingPunct="1">
      <a:defRPr sz="368" kern="1200">
        <a:solidFill>
          <a:schemeClr val="tx1"/>
        </a:solidFill>
        <a:latin typeface="+mn-lt"/>
        <a:ea typeface="+mn-ea"/>
        <a:cs typeface="+mn-cs"/>
      </a:defRPr>
    </a:lvl8pPr>
    <a:lvl9pPr marL="1120612" algn="l" defTabSz="280154" rtl="0" eaLnBrk="1" latinLnBrk="0" hangingPunct="1">
      <a:defRPr sz="36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2271713" y="1143000"/>
            <a:ext cx="2314575" cy="3086100"/>
          </a:xfrm>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68701AE7-F597-4F4B-8780-E6557031300A}" type="slidenum">
              <a:rPr lang="en-GB" smtClean="0"/>
              <a:t>1</a:t>
            </a:fld>
            <a:endParaRPr lang="en-GB"/>
          </a:p>
        </p:txBody>
      </p:sp>
    </p:spTree>
    <p:extLst>
      <p:ext uri="{BB962C8B-B14F-4D97-AF65-F5344CB8AC3E}">
        <p14:creationId xmlns:p14="http://schemas.microsoft.com/office/powerpoint/2010/main" val="407909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nl-NL"/>
          </a:p>
        </p:txBody>
      </p:sp>
      <p:sp>
        <p:nvSpPr>
          <p:cNvPr id="4" name="Text Placeholder 3"/>
          <p:cNvSpPr>
            <a:spLocks noGrp="1"/>
          </p:cNvSpPr>
          <p:nvPr>
            <p:ph idx="1"/>
          </p:nvPr>
        </p:nvSpPr>
        <p:spPr>
          <a:xfrm>
            <a:off x="822004" y="4307240"/>
            <a:ext cx="7950023" cy="782823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extLst>
      <p:ext uri="{BB962C8B-B14F-4D97-AF65-F5344CB8AC3E}">
        <p14:creationId xmlns:p14="http://schemas.microsoft.com/office/powerpoint/2010/main" val="2011138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hthoek 8"/>
          <p:cNvSpPr>
            <a:spLocks noChangeArrowheads="1"/>
          </p:cNvSpPr>
          <p:nvPr userDrawn="1"/>
        </p:nvSpPr>
        <p:spPr bwMode="auto">
          <a:xfrm>
            <a:off x="2" y="2"/>
            <a:ext cx="9601199" cy="1808815"/>
          </a:xfrm>
          <a:prstGeom prst="rect">
            <a:avLst/>
          </a:prstGeom>
          <a:solidFill>
            <a:schemeClr val="accent1"/>
          </a:solidFill>
          <a:ln>
            <a:noFill/>
          </a:ln>
        </p:spPr>
        <p:txBody>
          <a:bodyPr anchor="ctr"/>
          <a:lstStyle/>
          <a:p>
            <a:pPr algn="ctr" eaLnBrk="1" hangingPunct="1"/>
            <a:endParaRPr lang="en-US" altLang="nl-NL" sz="753">
              <a:solidFill>
                <a:srgbClr val="FFFFFF"/>
              </a:solidFill>
              <a:latin typeface="Calibri" panose="020F0502020204030204" pitchFamily="34" charset="0"/>
            </a:endParaRPr>
          </a:p>
        </p:txBody>
      </p:sp>
      <p:sp>
        <p:nvSpPr>
          <p:cNvPr id="11" name="Rechthoek 10"/>
          <p:cNvSpPr/>
          <p:nvPr userDrawn="1"/>
        </p:nvSpPr>
        <p:spPr>
          <a:xfrm>
            <a:off x="0" y="1"/>
            <a:ext cx="9601200" cy="8721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27539" eaLnBrk="1" fontAlgn="auto" hangingPunct="1">
              <a:spcBef>
                <a:spcPts val="0"/>
              </a:spcBef>
              <a:spcAft>
                <a:spcPts val="0"/>
              </a:spcAft>
              <a:defRPr/>
            </a:pPr>
            <a:endParaRPr lang="nl-NL" sz="761"/>
          </a:p>
        </p:txBody>
      </p:sp>
      <p:pic>
        <p:nvPicPr>
          <p:cNvPr id="8" name="Afbeelding 7" descr="KULEUVEN_CMYK_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13515" y="484281"/>
            <a:ext cx="2880209" cy="96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Placeholder 2"/>
          <p:cNvSpPr>
            <a:spLocks noGrp="1"/>
          </p:cNvSpPr>
          <p:nvPr>
            <p:ph type="title"/>
          </p:nvPr>
        </p:nvSpPr>
        <p:spPr>
          <a:xfrm>
            <a:off x="822004" y="2131818"/>
            <a:ext cx="7950023" cy="1938016"/>
          </a:xfrm>
          <a:prstGeom prst="rect">
            <a:avLst/>
          </a:prstGeom>
        </p:spPr>
        <p:txBody>
          <a:bodyPr vert="horz" lIns="91440" tIns="45720" rIns="91440" bIns="45720" rtlCol="0" anchor="t">
            <a:normAutofit/>
          </a:bodyPr>
          <a:lstStyle/>
          <a:p>
            <a:r>
              <a:rPr lang="en-US" dirty="0"/>
              <a:t>Click to edit Master title style</a:t>
            </a:r>
            <a:endParaRPr lang="nl-NL" dirty="0"/>
          </a:p>
        </p:txBody>
      </p:sp>
      <p:sp>
        <p:nvSpPr>
          <p:cNvPr id="4" name="Text Placeholder 3"/>
          <p:cNvSpPr>
            <a:spLocks noGrp="1"/>
          </p:cNvSpPr>
          <p:nvPr>
            <p:ph type="body" idx="1"/>
          </p:nvPr>
        </p:nvSpPr>
        <p:spPr>
          <a:xfrm>
            <a:off x="822004" y="4307240"/>
            <a:ext cx="7950023" cy="782823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627239" rtl="0" eaLnBrk="0" fontAlgn="base" hangingPunct="0">
        <a:spcBef>
          <a:spcPct val="0"/>
        </a:spcBef>
        <a:spcAft>
          <a:spcPct val="0"/>
        </a:spcAft>
        <a:defRPr sz="5683" kern="1200">
          <a:solidFill>
            <a:schemeClr val="tx2"/>
          </a:solidFill>
          <a:latin typeface="Arial"/>
          <a:ea typeface="ＭＳ Ｐゴシック" pitchFamily="-111" charset="-128"/>
          <a:cs typeface="Arial"/>
        </a:defRPr>
      </a:lvl1pPr>
      <a:lvl2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2pPr>
      <a:lvl3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3pPr>
      <a:lvl4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4pPr>
      <a:lvl5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5pPr>
      <a:lvl6pPr marL="136749" algn="l" defTabSz="627239" rtl="0" fontAlgn="base">
        <a:spcBef>
          <a:spcPct val="0"/>
        </a:spcBef>
        <a:spcAft>
          <a:spcPct val="0"/>
        </a:spcAft>
        <a:defRPr sz="5683">
          <a:solidFill>
            <a:srgbClr val="FFFFFF"/>
          </a:solidFill>
          <a:latin typeface="Arial" pitchFamily="-111" charset="0"/>
          <a:ea typeface="ＭＳ Ｐゴシック" pitchFamily="-111" charset="-128"/>
        </a:defRPr>
      </a:lvl6pPr>
      <a:lvl7pPr marL="273497" algn="l" defTabSz="627239" rtl="0" fontAlgn="base">
        <a:spcBef>
          <a:spcPct val="0"/>
        </a:spcBef>
        <a:spcAft>
          <a:spcPct val="0"/>
        </a:spcAft>
        <a:defRPr sz="5683">
          <a:solidFill>
            <a:srgbClr val="FFFFFF"/>
          </a:solidFill>
          <a:latin typeface="Arial" pitchFamily="-111" charset="0"/>
          <a:ea typeface="ＭＳ Ｐゴシック" pitchFamily="-111" charset="-128"/>
        </a:defRPr>
      </a:lvl7pPr>
      <a:lvl8pPr marL="410246" algn="l" defTabSz="627239" rtl="0" fontAlgn="base">
        <a:spcBef>
          <a:spcPct val="0"/>
        </a:spcBef>
        <a:spcAft>
          <a:spcPct val="0"/>
        </a:spcAft>
        <a:defRPr sz="5683">
          <a:solidFill>
            <a:srgbClr val="FFFFFF"/>
          </a:solidFill>
          <a:latin typeface="Arial" pitchFamily="-111" charset="0"/>
          <a:ea typeface="ＭＳ Ｐゴシック" pitchFamily="-111" charset="-128"/>
        </a:defRPr>
      </a:lvl8pPr>
      <a:lvl9pPr marL="546994" algn="l" defTabSz="627239" rtl="0" fontAlgn="base">
        <a:spcBef>
          <a:spcPct val="0"/>
        </a:spcBef>
        <a:spcAft>
          <a:spcPct val="0"/>
        </a:spcAft>
        <a:defRPr sz="5683">
          <a:solidFill>
            <a:srgbClr val="FFFFFF"/>
          </a:solidFill>
          <a:latin typeface="Arial" pitchFamily="-111" charset="0"/>
          <a:ea typeface="ＭＳ Ｐゴシック" pitchFamily="-111" charset="-128"/>
        </a:defRPr>
      </a:lvl9pPr>
    </p:titleStyle>
    <p:bodyStyle>
      <a:lvl1pPr marL="470548" indent="-470548"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1pPr>
      <a:lvl2pPr marL="1019441" indent="-39220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2pPr>
      <a:lvl3pPr marL="1568809"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3pPr>
      <a:lvl4pPr marL="2196048"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4pPr>
      <a:lvl5pPr marL="2823762"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5pPr>
      <a:lvl6pPr marL="3451464" indent="-313769" algn="l" defTabSz="627539" rtl="0" eaLnBrk="1" latinLnBrk="0" hangingPunct="1">
        <a:spcBef>
          <a:spcPct val="20000"/>
        </a:spcBef>
        <a:buFont typeface="Arial"/>
        <a:buChar char="•"/>
        <a:defRPr sz="2752" kern="1200">
          <a:solidFill>
            <a:schemeClr val="tx1"/>
          </a:solidFill>
          <a:latin typeface="+mn-lt"/>
          <a:ea typeface="+mn-ea"/>
          <a:cs typeface="+mn-cs"/>
        </a:defRPr>
      </a:lvl6pPr>
      <a:lvl7pPr marL="4079003" indent="-313769" algn="l" defTabSz="627539" rtl="0" eaLnBrk="1" latinLnBrk="0" hangingPunct="1">
        <a:spcBef>
          <a:spcPct val="20000"/>
        </a:spcBef>
        <a:buFont typeface="Arial"/>
        <a:buChar char="•"/>
        <a:defRPr sz="2752" kern="1200">
          <a:solidFill>
            <a:schemeClr val="tx1"/>
          </a:solidFill>
          <a:latin typeface="+mn-lt"/>
          <a:ea typeface="+mn-ea"/>
          <a:cs typeface="+mn-cs"/>
        </a:defRPr>
      </a:lvl7pPr>
      <a:lvl8pPr marL="4706542" indent="-313769" algn="l" defTabSz="627539" rtl="0" eaLnBrk="1" latinLnBrk="0" hangingPunct="1">
        <a:spcBef>
          <a:spcPct val="20000"/>
        </a:spcBef>
        <a:buFont typeface="Arial"/>
        <a:buChar char="•"/>
        <a:defRPr sz="2752" kern="1200">
          <a:solidFill>
            <a:schemeClr val="tx1"/>
          </a:solidFill>
          <a:latin typeface="+mn-lt"/>
          <a:ea typeface="+mn-ea"/>
          <a:cs typeface="+mn-cs"/>
        </a:defRPr>
      </a:lvl8pPr>
      <a:lvl9pPr marL="5334081" indent="-313769" algn="l" defTabSz="627539" rtl="0" eaLnBrk="1" latinLnBrk="0" hangingPunct="1">
        <a:spcBef>
          <a:spcPct val="20000"/>
        </a:spcBef>
        <a:buFont typeface="Arial"/>
        <a:buChar char="•"/>
        <a:defRPr sz="2752" kern="1200">
          <a:solidFill>
            <a:schemeClr val="tx1"/>
          </a:solidFill>
          <a:latin typeface="+mn-lt"/>
          <a:ea typeface="+mn-ea"/>
          <a:cs typeface="+mn-cs"/>
        </a:defRPr>
      </a:lvl9pPr>
    </p:bodyStyle>
    <p:otherStyle>
      <a:defPPr>
        <a:defRPr lang="nl-NL"/>
      </a:defPPr>
      <a:lvl1pPr marL="0" algn="l" defTabSz="627539" rtl="0" eaLnBrk="1" latinLnBrk="0" hangingPunct="1">
        <a:defRPr sz="2483" kern="1200">
          <a:solidFill>
            <a:schemeClr val="tx1"/>
          </a:solidFill>
          <a:latin typeface="+mn-lt"/>
          <a:ea typeface="+mn-ea"/>
          <a:cs typeface="+mn-cs"/>
        </a:defRPr>
      </a:lvl1pPr>
      <a:lvl2pPr marL="627539" algn="l" defTabSz="627539" rtl="0" eaLnBrk="1" latinLnBrk="0" hangingPunct="1">
        <a:defRPr sz="2483" kern="1200">
          <a:solidFill>
            <a:schemeClr val="tx1"/>
          </a:solidFill>
          <a:latin typeface="+mn-lt"/>
          <a:ea typeface="+mn-ea"/>
          <a:cs typeface="+mn-cs"/>
        </a:defRPr>
      </a:lvl2pPr>
      <a:lvl3pPr marL="1255078" algn="l" defTabSz="627539" rtl="0" eaLnBrk="1" latinLnBrk="0" hangingPunct="1">
        <a:defRPr sz="2483" kern="1200">
          <a:solidFill>
            <a:schemeClr val="tx1"/>
          </a:solidFill>
          <a:latin typeface="+mn-lt"/>
          <a:ea typeface="+mn-ea"/>
          <a:cs typeface="+mn-cs"/>
        </a:defRPr>
      </a:lvl3pPr>
      <a:lvl4pPr marL="1882617" algn="l" defTabSz="627539" rtl="0" eaLnBrk="1" latinLnBrk="0" hangingPunct="1">
        <a:defRPr sz="2483" kern="1200">
          <a:solidFill>
            <a:schemeClr val="tx1"/>
          </a:solidFill>
          <a:latin typeface="+mn-lt"/>
          <a:ea typeface="+mn-ea"/>
          <a:cs typeface="+mn-cs"/>
        </a:defRPr>
      </a:lvl4pPr>
      <a:lvl5pPr marL="2510156" algn="l" defTabSz="627539" rtl="0" eaLnBrk="1" latinLnBrk="0" hangingPunct="1">
        <a:defRPr sz="2483" kern="1200">
          <a:solidFill>
            <a:schemeClr val="tx1"/>
          </a:solidFill>
          <a:latin typeface="+mn-lt"/>
          <a:ea typeface="+mn-ea"/>
          <a:cs typeface="+mn-cs"/>
        </a:defRPr>
      </a:lvl5pPr>
      <a:lvl6pPr marL="3137695" algn="l" defTabSz="627539" rtl="0" eaLnBrk="1" latinLnBrk="0" hangingPunct="1">
        <a:defRPr sz="2483" kern="1200">
          <a:solidFill>
            <a:schemeClr val="tx1"/>
          </a:solidFill>
          <a:latin typeface="+mn-lt"/>
          <a:ea typeface="+mn-ea"/>
          <a:cs typeface="+mn-cs"/>
        </a:defRPr>
      </a:lvl6pPr>
      <a:lvl7pPr marL="3765234" algn="l" defTabSz="627539" rtl="0" eaLnBrk="1" latinLnBrk="0" hangingPunct="1">
        <a:defRPr sz="2483" kern="1200">
          <a:solidFill>
            <a:schemeClr val="tx1"/>
          </a:solidFill>
          <a:latin typeface="+mn-lt"/>
          <a:ea typeface="+mn-ea"/>
          <a:cs typeface="+mn-cs"/>
        </a:defRPr>
      </a:lvl7pPr>
      <a:lvl8pPr marL="4392773" algn="l" defTabSz="627539" rtl="0" eaLnBrk="1" latinLnBrk="0" hangingPunct="1">
        <a:defRPr sz="2483" kern="1200">
          <a:solidFill>
            <a:schemeClr val="tx1"/>
          </a:solidFill>
          <a:latin typeface="+mn-lt"/>
          <a:ea typeface="+mn-ea"/>
          <a:cs typeface="+mn-cs"/>
        </a:defRPr>
      </a:lvl8pPr>
      <a:lvl9pPr marL="5020312" algn="l" defTabSz="627539" rtl="0" eaLnBrk="1" latinLnBrk="0" hangingPunct="1">
        <a:defRPr sz="24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5C03E2-9518-498C-A0F9-C24E45E2FEA2}"/>
              </a:ext>
            </a:extLst>
          </p:cNvPr>
          <p:cNvSpPr/>
          <p:nvPr/>
        </p:nvSpPr>
        <p:spPr>
          <a:xfrm>
            <a:off x="0" y="1588943"/>
            <a:ext cx="9601200" cy="10987547"/>
          </a:xfrm>
          <a:prstGeom prst="rect">
            <a:avLst/>
          </a:prstGeom>
          <a:solidFill>
            <a:schemeClr val="accent3">
              <a:lumMod val="20000"/>
              <a:lumOff val="80000"/>
            </a:schemeClr>
          </a:solid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348" tIns="13674" rIns="27348" bIns="13674" numCol="1" spcCol="0" rtlCol="0" fromWordArt="0" anchor="ctr" anchorCtr="0" forceAA="0" compatLnSpc="1">
            <a:prstTxWarp prst="textNoShape">
              <a:avLst/>
            </a:prstTxWarp>
            <a:noAutofit/>
          </a:bodyPr>
          <a:lstStyle/>
          <a:p>
            <a:pPr algn="ctr"/>
            <a:endParaRPr lang="LID4096" sz="761" dirty="0"/>
          </a:p>
        </p:txBody>
      </p:sp>
      <p:sp>
        <p:nvSpPr>
          <p:cNvPr id="6" name="Tekstvak 7"/>
          <p:cNvSpPr txBox="1">
            <a:spLocks noChangeArrowheads="1"/>
          </p:cNvSpPr>
          <p:nvPr/>
        </p:nvSpPr>
        <p:spPr bwMode="auto">
          <a:xfrm>
            <a:off x="4731604" y="1116692"/>
            <a:ext cx="4273531" cy="45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1" hangingPunct="1"/>
            <a:r>
              <a:rPr lang="nl-NL" altLang="nl-NL" sz="1376" dirty="0">
                <a:solidFill>
                  <a:schemeClr val="bg1"/>
                </a:solidFill>
              </a:rPr>
              <a:t> </a:t>
            </a:r>
            <a:r>
              <a:rPr lang="nl-NL" altLang="nl-NL" sz="1376" dirty="0" err="1">
                <a:solidFill>
                  <a:schemeClr val="bg1"/>
                </a:solidFill>
              </a:rPr>
              <a:t>Ghent</a:t>
            </a:r>
            <a:r>
              <a:rPr lang="nl-NL" altLang="nl-NL" sz="1376" dirty="0">
                <a:solidFill>
                  <a:schemeClr val="bg1"/>
                </a:solidFill>
              </a:rPr>
              <a:t> Technology Campus</a:t>
            </a:r>
          </a:p>
          <a:p>
            <a:pPr algn="r" eaLnBrk="1" hangingPunct="1"/>
            <a:r>
              <a:rPr lang="nl-NL" altLang="nl-NL" sz="1376" dirty="0">
                <a:solidFill>
                  <a:schemeClr val="bg1"/>
                </a:solidFill>
              </a:rPr>
              <a:t>2019-2020</a:t>
            </a:r>
          </a:p>
        </p:txBody>
      </p:sp>
      <p:sp>
        <p:nvSpPr>
          <p:cNvPr id="4" name="Title 3"/>
          <p:cNvSpPr>
            <a:spLocks noGrp="1"/>
          </p:cNvSpPr>
          <p:nvPr>
            <p:ph type="title"/>
          </p:nvPr>
        </p:nvSpPr>
        <p:spPr>
          <a:xfrm>
            <a:off x="0" y="1814054"/>
            <a:ext cx="9601200" cy="1631738"/>
          </a:xfrm>
        </p:spPr>
        <p:txBody>
          <a:bodyPr anchor="t">
            <a:normAutofit fontScale="90000"/>
          </a:bodyPr>
          <a:lstStyle/>
          <a:p>
            <a:pPr algn="ctr"/>
            <a:r>
              <a:rPr lang="en-GB" dirty="0"/>
              <a:t>Accelerated edge computing for Neural Networks</a:t>
            </a:r>
          </a:p>
        </p:txBody>
      </p:sp>
      <p:sp>
        <p:nvSpPr>
          <p:cNvPr id="2" name="Rechthoek 1">
            <a:extLst>
              <a:ext uri="{FF2B5EF4-FFF2-40B4-BE49-F238E27FC236}">
                <a16:creationId xmlns:a16="http://schemas.microsoft.com/office/drawing/2014/main" id="{9C38D826-154D-42B9-8727-E63B0D30B35C}"/>
              </a:ext>
            </a:extLst>
          </p:cNvPr>
          <p:cNvSpPr/>
          <p:nvPr/>
        </p:nvSpPr>
        <p:spPr>
          <a:xfrm>
            <a:off x="708055" y="3846888"/>
            <a:ext cx="4023547" cy="21904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The deployment of self-driving vehicles is one of many new and interesting low-latency applications. To aid to lower latency during localization in position fixing, a benchmark is proposed to examine the potential of executing a trained Neural Networks (NN) or Machine Learning (ML) algorithm on edge devices like the Nvidia Jetson Nano,  Google Coral Dev and Raspberry Pi 3 compared to regular computer.</a:t>
            </a:r>
          </a:p>
        </p:txBody>
      </p:sp>
      <p:sp>
        <p:nvSpPr>
          <p:cNvPr id="3" name="Rechthoek 2">
            <a:extLst>
              <a:ext uri="{FF2B5EF4-FFF2-40B4-BE49-F238E27FC236}">
                <a16:creationId xmlns:a16="http://schemas.microsoft.com/office/drawing/2014/main" id="{26E1E3EC-09FA-421F-A6DE-DC96CF437CAA}"/>
              </a:ext>
            </a:extLst>
          </p:cNvPr>
          <p:cNvSpPr/>
          <p:nvPr/>
        </p:nvSpPr>
        <p:spPr>
          <a:xfrm>
            <a:off x="708055" y="3445792"/>
            <a:ext cx="4023549" cy="4010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nl-BE" sz="761" dirty="0"/>
              <a:t> </a:t>
            </a:r>
            <a:r>
              <a:rPr lang="en-GB" sz="2400" dirty="0">
                <a:solidFill>
                  <a:srgbClr val="1D8DB0"/>
                </a:solidFill>
              </a:rPr>
              <a:t>Introduction</a:t>
            </a:r>
            <a:r>
              <a:rPr lang="nl-BE" sz="761" dirty="0"/>
              <a:t> </a:t>
            </a:r>
            <a:endParaRPr lang="en-GB" sz="761" dirty="0"/>
          </a:p>
        </p:txBody>
      </p:sp>
      <p:sp>
        <p:nvSpPr>
          <p:cNvPr id="12" name="Rechthoek 11">
            <a:extLst>
              <a:ext uri="{FF2B5EF4-FFF2-40B4-BE49-F238E27FC236}">
                <a16:creationId xmlns:a16="http://schemas.microsoft.com/office/drawing/2014/main" id="{E8467804-0A18-4B52-BAB9-3DADBFFFE478}"/>
              </a:ext>
            </a:extLst>
          </p:cNvPr>
          <p:cNvSpPr/>
          <p:nvPr/>
        </p:nvSpPr>
        <p:spPr>
          <a:xfrm>
            <a:off x="731237" y="6476980"/>
            <a:ext cx="4023550" cy="24577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In order to achieve a representative benchmark, it is necessary to investigate the performance of different programs on each edge device in an identical manner. In this benchmark several different programs are tested spread across categories of NN as regression and classification. For each program the duration of execution and utilization of the processor unit is measured and stored. To achieve statistically results, every program will be run for 20 different iterations.</a:t>
            </a:r>
          </a:p>
        </p:txBody>
      </p:sp>
      <p:sp>
        <p:nvSpPr>
          <p:cNvPr id="13" name="Rechthoek 12">
            <a:extLst>
              <a:ext uri="{FF2B5EF4-FFF2-40B4-BE49-F238E27FC236}">
                <a16:creationId xmlns:a16="http://schemas.microsoft.com/office/drawing/2014/main" id="{AF4B6053-0C3D-4DBB-848A-D9DA4844B115}"/>
              </a:ext>
            </a:extLst>
          </p:cNvPr>
          <p:cNvSpPr/>
          <p:nvPr/>
        </p:nvSpPr>
        <p:spPr>
          <a:xfrm>
            <a:off x="731237" y="6021973"/>
            <a:ext cx="4023550" cy="4113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2400" dirty="0">
                <a:solidFill>
                  <a:srgbClr val="1D8DB0"/>
                </a:solidFill>
              </a:rPr>
              <a:t>Data extraction</a:t>
            </a:r>
          </a:p>
        </p:txBody>
      </p:sp>
      <p:sp>
        <p:nvSpPr>
          <p:cNvPr id="16" name="Rechthoek 15">
            <a:extLst>
              <a:ext uri="{FF2B5EF4-FFF2-40B4-BE49-F238E27FC236}">
                <a16:creationId xmlns:a16="http://schemas.microsoft.com/office/drawing/2014/main" id="{03649268-7BA0-47F1-8FCB-9AACA8C4904C}"/>
              </a:ext>
            </a:extLst>
          </p:cNvPr>
          <p:cNvSpPr/>
          <p:nvPr/>
        </p:nvSpPr>
        <p:spPr>
          <a:xfrm>
            <a:off x="4981584" y="10728306"/>
            <a:ext cx="4023541" cy="116838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The results show that non-edge devices remain superior compared to edge-devices. Among edge-devices, the Jetson Nano is the SBC with the lowest latency and price and thus an excellent choice for low-latency applications.</a:t>
            </a:r>
          </a:p>
        </p:txBody>
      </p:sp>
      <p:sp>
        <p:nvSpPr>
          <p:cNvPr id="17" name="Rechthoek 16">
            <a:extLst>
              <a:ext uri="{FF2B5EF4-FFF2-40B4-BE49-F238E27FC236}">
                <a16:creationId xmlns:a16="http://schemas.microsoft.com/office/drawing/2014/main" id="{0CBED3B9-8581-4684-8357-4BEAA060D841}"/>
              </a:ext>
            </a:extLst>
          </p:cNvPr>
          <p:cNvSpPr/>
          <p:nvPr/>
        </p:nvSpPr>
        <p:spPr>
          <a:xfrm>
            <a:off x="4981584" y="10280409"/>
            <a:ext cx="4023540" cy="3983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761" dirty="0"/>
              <a:t> </a:t>
            </a:r>
            <a:r>
              <a:rPr lang="en-GB" sz="2400" dirty="0">
                <a:solidFill>
                  <a:srgbClr val="1D8DB0"/>
                </a:solidFill>
              </a:rPr>
              <a:t>Conclusion</a:t>
            </a:r>
            <a:r>
              <a:rPr lang="en-GB" sz="761" dirty="0"/>
              <a:t> </a:t>
            </a:r>
          </a:p>
        </p:txBody>
      </p:sp>
      <p:sp>
        <p:nvSpPr>
          <p:cNvPr id="18" name="Rechthoek 17">
            <a:extLst>
              <a:ext uri="{FF2B5EF4-FFF2-40B4-BE49-F238E27FC236}">
                <a16:creationId xmlns:a16="http://schemas.microsoft.com/office/drawing/2014/main" id="{0A63C384-5B4D-4D33-9955-223EB1FC3698}"/>
              </a:ext>
            </a:extLst>
          </p:cNvPr>
          <p:cNvSpPr/>
          <p:nvPr/>
        </p:nvSpPr>
        <p:spPr>
          <a:xfrm>
            <a:off x="-1" y="12045573"/>
            <a:ext cx="3553097" cy="7560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GB" sz="1316" dirty="0"/>
              <a:t>Student: 	Arno Plaetinck</a:t>
            </a:r>
          </a:p>
          <a:p>
            <a:r>
              <a:rPr lang="en-GB" sz="1316" dirty="0"/>
              <a:t>Promotor: 	Prof. </a:t>
            </a:r>
            <a:r>
              <a:rPr lang="en-GB" sz="1316" dirty="0" err="1"/>
              <a:t>Dr.</a:t>
            </a:r>
            <a:r>
              <a:rPr lang="en-GB" sz="1316" dirty="0"/>
              <a:t> Ir. </a:t>
            </a:r>
            <a:r>
              <a:rPr lang="en-GB" sz="1316" dirty="0" err="1"/>
              <a:t>Nobby</a:t>
            </a:r>
            <a:r>
              <a:rPr lang="en-GB" sz="1316" dirty="0"/>
              <a:t> Stevens</a:t>
            </a:r>
          </a:p>
          <a:p>
            <a:r>
              <a:rPr lang="en-GB" sz="1316" dirty="0"/>
              <a:t>Co-promotors: 	Ing. Willem </a:t>
            </a:r>
            <a:r>
              <a:rPr lang="en-GB" sz="1316" dirty="0" err="1"/>
              <a:t>Raes</a:t>
            </a:r>
            <a:endParaRPr lang="en-GB" sz="1316" dirty="0"/>
          </a:p>
          <a:p>
            <a:r>
              <a:rPr lang="en-GB" sz="1316" dirty="0"/>
              <a:t>		Ing. Jorik De </a:t>
            </a:r>
            <a:r>
              <a:rPr lang="en-GB" sz="1316" dirty="0" err="1"/>
              <a:t>Bruycker</a:t>
            </a:r>
            <a:endParaRPr lang="en-GB" sz="1316" dirty="0"/>
          </a:p>
        </p:txBody>
      </p:sp>
      <p:sp>
        <p:nvSpPr>
          <p:cNvPr id="19" name="Rechthoek 18">
            <a:extLst>
              <a:ext uri="{FF2B5EF4-FFF2-40B4-BE49-F238E27FC236}">
                <a16:creationId xmlns:a16="http://schemas.microsoft.com/office/drawing/2014/main" id="{D9461175-D66B-43C6-A962-740AF235770E}"/>
              </a:ext>
            </a:extLst>
          </p:cNvPr>
          <p:cNvSpPr/>
          <p:nvPr/>
        </p:nvSpPr>
        <p:spPr>
          <a:xfrm>
            <a:off x="6135930" y="12045572"/>
            <a:ext cx="3465270" cy="756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en-GB" sz="1316" dirty="0"/>
              <a:t>Master in Electronics and ICT Engineering</a:t>
            </a:r>
          </a:p>
          <a:p>
            <a:pPr algn="r"/>
            <a:r>
              <a:rPr lang="en-GB" sz="1316" dirty="0"/>
              <a:t>Technology option Embedded Systems</a:t>
            </a:r>
          </a:p>
          <a:p>
            <a:pPr algn="r"/>
            <a:r>
              <a:rPr lang="en-GB" sz="1316" dirty="0"/>
              <a:t>Academic year: 2019-2020</a:t>
            </a:r>
          </a:p>
          <a:p>
            <a:pPr algn="r"/>
            <a:r>
              <a:rPr lang="en-GB" sz="1316" dirty="0"/>
              <a:t>Date: 6/04/2020</a:t>
            </a:r>
          </a:p>
        </p:txBody>
      </p:sp>
      <p:sp>
        <p:nvSpPr>
          <p:cNvPr id="22" name="Rechthoek 21">
            <a:extLst>
              <a:ext uri="{FF2B5EF4-FFF2-40B4-BE49-F238E27FC236}">
                <a16:creationId xmlns:a16="http://schemas.microsoft.com/office/drawing/2014/main" id="{96A44D94-1525-45E6-A043-21E2AEDC213C}"/>
              </a:ext>
            </a:extLst>
          </p:cNvPr>
          <p:cNvSpPr/>
          <p:nvPr/>
        </p:nvSpPr>
        <p:spPr>
          <a:xfrm>
            <a:off x="4981574" y="9037583"/>
            <a:ext cx="4023550" cy="116838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To compare the performance of different edge devices, latency data will be adjusted for variables like processor usage, clock speed, price and energy usage. The results are normalised to ease a comparison.</a:t>
            </a:r>
          </a:p>
        </p:txBody>
      </p:sp>
      <p:sp>
        <p:nvSpPr>
          <p:cNvPr id="23" name="Rechthoek 22">
            <a:extLst>
              <a:ext uri="{FF2B5EF4-FFF2-40B4-BE49-F238E27FC236}">
                <a16:creationId xmlns:a16="http://schemas.microsoft.com/office/drawing/2014/main" id="{9D751E55-AA3C-47C7-AEB0-93D24685B55D}"/>
              </a:ext>
            </a:extLst>
          </p:cNvPr>
          <p:cNvSpPr/>
          <p:nvPr/>
        </p:nvSpPr>
        <p:spPr>
          <a:xfrm>
            <a:off x="4981574" y="8563639"/>
            <a:ext cx="4023550" cy="40109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2400" dirty="0">
                <a:solidFill>
                  <a:srgbClr val="1D8DB0"/>
                </a:solidFill>
              </a:rPr>
              <a:t>Data analysis</a:t>
            </a:r>
          </a:p>
        </p:txBody>
      </p:sp>
      <p:sp>
        <p:nvSpPr>
          <p:cNvPr id="24" name="Rechthoek 18">
            <a:extLst>
              <a:ext uri="{FF2B5EF4-FFF2-40B4-BE49-F238E27FC236}">
                <a16:creationId xmlns:a16="http://schemas.microsoft.com/office/drawing/2014/main" id="{9CEDB20A-7832-40D5-9B50-85452E857245}"/>
              </a:ext>
            </a:extLst>
          </p:cNvPr>
          <p:cNvSpPr/>
          <p:nvPr/>
        </p:nvSpPr>
        <p:spPr>
          <a:xfrm>
            <a:off x="3553095" y="12045572"/>
            <a:ext cx="2582833" cy="756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16" dirty="0"/>
              <a:t>KU Leuven</a:t>
            </a:r>
          </a:p>
          <a:p>
            <a:pPr algn="ctr"/>
            <a:r>
              <a:rPr lang="nl-NL" altLang="nl-NL" sz="1316" dirty="0" err="1">
                <a:solidFill>
                  <a:schemeClr val="bg1"/>
                </a:solidFill>
              </a:rPr>
              <a:t>Ghent</a:t>
            </a:r>
            <a:r>
              <a:rPr lang="nl-NL" altLang="nl-NL" sz="1316" dirty="0">
                <a:solidFill>
                  <a:schemeClr val="bg1"/>
                </a:solidFill>
              </a:rPr>
              <a:t> Technology Campus </a:t>
            </a:r>
            <a:r>
              <a:rPr lang="en-GB" sz="1316" dirty="0" err="1"/>
              <a:t>Gebroeders</a:t>
            </a:r>
            <a:r>
              <a:rPr lang="en-GB" sz="1316" dirty="0"/>
              <a:t> de </a:t>
            </a:r>
            <a:r>
              <a:rPr lang="en-GB" sz="1316" dirty="0" err="1"/>
              <a:t>Smetstraat</a:t>
            </a:r>
            <a:r>
              <a:rPr lang="en-GB" sz="1316" dirty="0"/>
              <a:t> 1</a:t>
            </a:r>
          </a:p>
          <a:p>
            <a:pPr algn="ctr"/>
            <a:r>
              <a:rPr lang="en-GB" sz="1316" dirty="0"/>
              <a:t>9000 Ghent</a:t>
            </a:r>
          </a:p>
        </p:txBody>
      </p:sp>
      <p:pic>
        <p:nvPicPr>
          <p:cNvPr id="67" name="Picture 66">
            <a:extLst>
              <a:ext uri="{FF2B5EF4-FFF2-40B4-BE49-F238E27FC236}">
                <a16:creationId xmlns:a16="http://schemas.microsoft.com/office/drawing/2014/main" id="{95EA1233-1359-4F2A-A751-54808B2CB375}"/>
              </a:ext>
            </a:extLst>
          </p:cNvPr>
          <p:cNvPicPr>
            <a:picLocks noChangeAspect="1"/>
          </p:cNvPicPr>
          <p:nvPr/>
        </p:nvPicPr>
        <p:blipFill rotWithShape="1">
          <a:blip r:embed="rId3"/>
          <a:srcRect l="15655" t="3817" r="18962" b="13041"/>
          <a:stretch/>
        </p:blipFill>
        <p:spPr>
          <a:xfrm>
            <a:off x="538138" y="9159758"/>
            <a:ext cx="4280299" cy="2786738"/>
          </a:xfrm>
          <a:prstGeom prst="rect">
            <a:avLst/>
          </a:prstGeom>
        </p:spPr>
      </p:pic>
      <p:sp>
        <p:nvSpPr>
          <p:cNvPr id="7" name="Rectangle 6">
            <a:extLst>
              <a:ext uri="{FF2B5EF4-FFF2-40B4-BE49-F238E27FC236}">
                <a16:creationId xmlns:a16="http://schemas.microsoft.com/office/drawing/2014/main" id="{3C3C20D0-9F15-4D88-9432-11F2509BC3FE}"/>
              </a:ext>
            </a:extLst>
          </p:cNvPr>
          <p:cNvSpPr/>
          <p:nvPr/>
        </p:nvSpPr>
        <p:spPr>
          <a:xfrm>
            <a:off x="4981584" y="3729557"/>
            <a:ext cx="4211054" cy="157529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LID4096"/>
          </a:p>
        </p:txBody>
      </p:sp>
      <p:sp>
        <p:nvSpPr>
          <p:cNvPr id="33" name="Rectangle 32">
            <a:extLst>
              <a:ext uri="{FF2B5EF4-FFF2-40B4-BE49-F238E27FC236}">
                <a16:creationId xmlns:a16="http://schemas.microsoft.com/office/drawing/2014/main" id="{06F2B1F8-F56C-4DBA-8F68-E53F1514A744}"/>
              </a:ext>
            </a:extLst>
          </p:cNvPr>
          <p:cNvSpPr/>
          <p:nvPr/>
        </p:nvSpPr>
        <p:spPr>
          <a:xfrm>
            <a:off x="4981584" y="5588618"/>
            <a:ext cx="4211054" cy="150414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LID4096"/>
          </a:p>
        </p:txBody>
      </p:sp>
      <p:sp>
        <p:nvSpPr>
          <p:cNvPr id="34" name="Rectangle 33">
            <a:extLst>
              <a:ext uri="{FF2B5EF4-FFF2-40B4-BE49-F238E27FC236}">
                <a16:creationId xmlns:a16="http://schemas.microsoft.com/office/drawing/2014/main" id="{AE656219-C312-42E0-BE88-71E7A1E600FA}"/>
              </a:ext>
            </a:extLst>
          </p:cNvPr>
          <p:cNvSpPr/>
          <p:nvPr/>
        </p:nvSpPr>
        <p:spPr>
          <a:xfrm>
            <a:off x="4981584" y="7371027"/>
            <a:ext cx="4211054" cy="11506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LID4096"/>
          </a:p>
        </p:txBody>
      </p:sp>
      <p:sp>
        <p:nvSpPr>
          <p:cNvPr id="8" name="TextBox 7">
            <a:extLst>
              <a:ext uri="{FF2B5EF4-FFF2-40B4-BE49-F238E27FC236}">
                <a16:creationId xmlns:a16="http://schemas.microsoft.com/office/drawing/2014/main" id="{A6A4B620-A140-4B90-8DD2-808C02B08E1A}"/>
              </a:ext>
            </a:extLst>
          </p:cNvPr>
          <p:cNvSpPr txBox="1"/>
          <p:nvPr/>
        </p:nvSpPr>
        <p:spPr>
          <a:xfrm>
            <a:off x="4919109" y="3496679"/>
            <a:ext cx="1737549" cy="261610"/>
          </a:xfrm>
          <a:prstGeom prst="rect">
            <a:avLst/>
          </a:prstGeom>
          <a:noFill/>
        </p:spPr>
        <p:txBody>
          <a:bodyPr wrap="square" rtlCol="0">
            <a:spAutoFit/>
          </a:bodyPr>
          <a:lstStyle/>
          <a:p>
            <a:r>
              <a:rPr lang="en-US" sz="1100" dirty="0"/>
              <a:t>Training models:</a:t>
            </a:r>
          </a:p>
        </p:txBody>
      </p:sp>
      <p:sp>
        <p:nvSpPr>
          <p:cNvPr id="37" name="TextBox 36">
            <a:extLst>
              <a:ext uri="{FF2B5EF4-FFF2-40B4-BE49-F238E27FC236}">
                <a16:creationId xmlns:a16="http://schemas.microsoft.com/office/drawing/2014/main" id="{4DCAEECE-19A3-490C-AC4F-54452C661342}"/>
              </a:ext>
            </a:extLst>
          </p:cNvPr>
          <p:cNvSpPr txBox="1"/>
          <p:nvPr/>
        </p:nvSpPr>
        <p:spPr>
          <a:xfrm>
            <a:off x="4919109" y="5342660"/>
            <a:ext cx="1737549" cy="261610"/>
          </a:xfrm>
          <a:prstGeom prst="rect">
            <a:avLst/>
          </a:prstGeom>
          <a:noFill/>
        </p:spPr>
        <p:txBody>
          <a:bodyPr wrap="square" rtlCol="0">
            <a:spAutoFit/>
          </a:bodyPr>
          <a:lstStyle/>
          <a:p>
            <a:r>
              <a:rPr lang="en-US" sz="1100" dirty="0"/>
              <a:t>Running models:</a:t>
            </a:r>
          </a:p>
        </p:txBody>
      </p:sp>
      <p:sp>
        <p:nvSpPr>
          <p:cNvPr id="38" name="TextBox 37">
            <a:extLst>
              <a:ext uri="{FF2B5EF4-FFF2-40B4-BE49-F238E27FC236}">
                <a16:creationId xmlns:a16="http://schemas.microsoft.com/office/drawing/2014/main" id="{76A3FBB4-7650-45BA-8A2E-03CD54808B6D}"/>
              </a:ext>
            </a:extLst>
          </p:cNvPr>
          <p:cNvSpPr txBox="1"/>
          <p:nvPr/>
        </p:nvSpPr>
        <p:spPr>
          <a:xfrm>
            <a:off x="4919109" y="7109417"/>
            <a:ext cx="1737549" cy="261610"/>
          </a:xfrm>
          <a:prstGeom prst="rect">
            <a:avLst/>
          </a:prstGeom>
          <a:noFill/>
        </p:spPr>
        <p:txBody>
          <a:bodyPr wrap="square" rtlCol="0">
            <a:spAutoFit/>
          </a:bodyPr>
          <a:lstStyle/>
          <a:p>
            <a:r>
              <a:rPr lang="en-US" sz="1100" dirty="0"/>
              <a:t>Plotting results:</a:t>
            </a:r>
          </a:p>
        </p:txBody>
      </p:sp>
      <p:sp>
        <p:nvSpPr>
          <p:cNvPr id="21" name="Flowchart: Preparation 20">
            <a:extLst>
              <a:ext uri="{FF2B5EF4-FFF2-40B4-BE49-F238E27FC236}">
                <a16:creationId xmlns:a16="http://schemas.microsoft.com/office/drawing/2014/main" id="{07C2B86B-92EF-4331-9236-EDC279331584}"/>
              </a:ext>
            </a:extLst>
          </p:cNvPr>
          <p:cNvSpPr/>
          <p:nvPr/>
        </p:nvSpPr>
        <p:spPr>
          <a:xfrm>
            <a:off x="5071509" y="3868381"/>
            <a:ext cx="969368" cy="688068"/>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Setup Data</a:t>
            </a:r>
            <a:endParaRPr lang="LID4096" sz="1100" dirty="0"/>
          </a:p>
        </p:txBody>
      </p:sp>
      <p:sp>
        <p:nvSpPr>
          <p:cNvPr id="25" name="Flowchart: Process 24">
            <a:extLst>
              <a:ext uri="{FF2B5EF4-FFF2-40B4-BE49-F238E27FC236}">
                <a16:creationId xmlns:a16="http://schemas.microsoft.com/office/drawing/2014/main" id="{37E5FE92-45DF-414E-822C-49F49C0C1154}"/>
              </a:ext>
            </a:extLst>
          </p:cNvPr>
          <p:cNvSpPr/>
          <p:nvPr/>
        </p:nvSpPr>
        <p:spPr>
          <a:xfrm>
            <a:off x="6422355" y="3862406"/>
            <a:ext cx="1067104" cy="68806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Train models</a:t>
            </a:r>
            <a:endParaRPr lang="LID4096" sz="1100" dirty="0"/>
          </a:p>
        </p:txBody>
      </p:sp>
      <p:sp>
        <p:nvSpPr>
          <p:cNvPr id="26" name="Flowchart: Process 25">
            <a:extLst>
              <a:ext uri="{FF2B5EF4-FFF2-40B4-BE49-F238E27FC236}">
                <a16:creationId xmlns:a16="http://schemas.microsoft.com/office/drawing/2014/main" id="{4A659188-0D95-4B75-B220-A66754FEE9EA}"/>
              </a:ext>
            </a:extLst>
          </p:cNvPr>
          <p:cNvSpPr/>
          <p:nvPr/>
        </p:nvSpPr>
        <p:spPr>
          <a:xfrm>
            <a:off x="7793660" y="3862405"/>
            <a:ext cx="1136570" cy="68806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Store model</a:t>
            </a:r>
            <a:endParaRPr lang="LID4096" sz="1100" dirty="0"/>
          </a:p>
        </p:txBody>
      </p:sp>
      <p:sp>
        <p:nvSpPr>
          <p:cNvPr id="27" name="Flowchart: Magnetic Disk 26">
            <a:extLst>
              <a:ext uri="{FF2B5EF4-FFF2-40B4-BE49-F238E27FC236}">
                <a16:creationId xmlns:a16="http://schemas.microsoft.com/office/drawing/2014/main" id="{D829F95D-D897-4ECA-9E7A-363526506C5A}"/>
              </a:ext>
            </a:extLst>
          </p:cNvPr>
          <p:cNvSpPr/>
          <p:nvPr/>
        </p:nvSpPr>
        <p:spPr>
          <a:xfrm>
            <a:off x="7793660" y="4812596"/>
            <a:ext cx="1136570" cy="3967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t>
            </a:r>
            <a:r>
              <a:rPr lang="en-US" sz="1100" dirty="0" err="1"/>
              <a:t>tflite</a:t>
            </a:r>
            <a:r>
              <a:rPr lang="en-US" sz="1100" dirty="0"/>
              <a:t>-file</a:t>
            </a:r>
            <a:endParaRPr lang="LID4096" sz="1100" dirty="0"/>
          </a:p>
        </p:txBody>
      </p:sp>
      <p:cxnSp>
        <p:nvCxnSpPr>
          <p:cNvPr id="29" name="Straight Arrow Connector 28">
            <a:extLst>
              <a:ext uri="{FF2B5EF4-FFF2-40B4-BE49-F238E27FC236}">
                <a16:creationId xmlns:a16="http://schemas.microsoft.com/office/drawing/2014/main" id="{9E43C6C7-B0E5-478A-8294-2409D5DDC85B}"/>
              </a:ext>
            </a:extLst>
          </p:cNvPr>
          <p:cNvCxnSpPr>
            <a:cxnSpLocks/>
            <a:stCxn id="21" idx="3"/>
            <a:endCxn id="25" idx="1"/>
          </p:cNvCxnSpPr>
          <p:nvPr/>
        </p:nvCxnSpPr>
        <p:spPr>
          <a:xfrm flipV="1">
            <a:off x="6040877" y="4206440"/>
            <a:ext cx="381478" cy="5975"/>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F30ED661-3E1A-46B1-A7D0-D1AE5A74532A}"/>
              </a:ext>
            </a:extLst>
          </p:cNvPr>
          <p:cNvCxnSpPr>
            <a:cxnSpLocks/>
            <a:stCxn id="25" idx="3"/>
            <a:endCxn id="26" idx="1"/>
          </p:cNvCxnSpPr>
          <p:nvPr/>
        </p:nvCxnSpPr>
        <p:spPr>
          <a:xfrm>
            <a:off x="7489459" y="4206440"/>
            <a:ext cx="304201" cy="0"/>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1DC3833F-6D39-4A32-92F1-B30CEFFB6594}"/>
              </a:ext>
            </a:extLst>
          </p:cNvPr>
          <p:cNvCxnSpPr>
            <a:cxnSpLocks/>
            <a:stCxn id="26" idx="2"/>
            <a:endCxn id="27" idx="1"/>
          </p:cNvCxnSpPr>
          <p:nvPr/>
        </p:nvCxnSpPr>
        <p:spPr>
          <a:xfrm>
            <a:off x="8361945" y="4550474"/>
            <a:ext cx="0" cy="262122"/>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57" name="Flowchart: Preparation 56">
            <a:extLst>
              <a:ext uri="{FF2B5EF4-FFF2-40B4-BE49-F238E27FC236}">
                <a16:creationId xmlns:a16="http://schemas.microsoft.com/office/drawing/2014/main" id="{D9687D24-DBEC-480D-8866-251941AE508C}"/>
              </a:ext>
            </a:extLst>
          </p:cNvPr>
          <p:cNvSpPr/>
          <p:nvPr/>
        </p:nvSpPr>
        <p:spPr>
          <a:xfrm>
            <a:off x="5071509" y="5703346"/>
            <a:ext cx="969368" cy="688068"/>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Setup Data</a:t>
            </a:r>
            <a:endParaRPr lang="LID4096" sz="1100" dirty="0"/>
          </a:p>
        </p:txBody>
      </p:sp>
      <p:sp>
        <p:nvSpPr>
          <p:cNvPr id="60" name="Flowchart: Process 59">
            <a:extLst>
              <a:ext uri="{FF2B5EF4-FFF2-40B4-BE49-F238E27FC236}">
                <a16:creationId xmlns:a16="http://schemas.microsoft.com/office/drawing/2014/main" id="{1F9E9E86-F6F4-414E-A9C1-6ED4EFF50AEF}"/>
              </a:ext>
            </a:extLst>
          </p:cNvPr>
          <p:cNvSpPr/>
          <p:nvPr/>
        </p:nvSpPr>
        <p:spPr>
          <a:xfrm>
            <a:off x="6422355" y="5697371"/>
            <a:ext cx="1067104" cy="68806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Run models</a:t>
            </a:r>
            <a:endParaRPr lang="LID4096" sz="1100" dirty="0"/>
          </a:p>
        </p:txBody>
      </p:sp>
      <p:sp>
        <p:nvSpPr>
          <p:cNvPr id="62" name="Flowchart: Process 61">
            <a:extLst>
              <a:ext uri="{FF2B5EF4-FFF2-40B4-BE49-F238E27FC236}">
                <a16:creationId xmlns:a16="http://schemas.microsoft.com/office/drawing/2014/main" id="{D19CF328-DD0C-4ED9-811D-04B315C925F9}"/>
              </a:ext>
            </a:extLst>
          </p:cNvPr>
          <p:cNvSpPr/>
          <p:nvPr/>
        </p:nvSpPr>
        <p:spPr>
          <a:xfrm>
            <a:off x="7793660" y="5697370"/>
            <a:ext cx="1136570" cy="68806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Store data</a:t>
            </a:r>
            <a:endParaRPr lang="LID4096" sz="1100" dirty="0"/>
          </a:p>
        </p:txBody>
      </p:sp>
      <p:sp>
        <p:nvSpPr>
          <p:cNvPr id="63" name="Flowchart: Magnetic Disk 62">
            <a:extLst>
              <a:ext uri="{FF2B5EF4-FFF2-40B4-BE49-F238E27FC236}">
                <a16:creationId xmlns:a16="http://schemas.microsoft.com/office/drawing/2014/main" id="{08AB072B-D189-469B-9B6D-EA979ABBF561}"/>
              </a:ext>
            </a:extLst>
          </p:cNvPr>
          <p:cNvSpPr/>
          <p:nvPr/>
        </p:nvSpPr>
        <p:spPr>
          <a:xfrm>
            <a:off x="7793660" y="6647561"/>
            <a:ext cx="1136570" cy="3967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.csv-file</a:t>
            </a:r>
            <a:endParaRPr lang="LID4096" sz="1100" dirty="0"/>
          </a:p>
        </p:txBody>
      </p:sp>
      <p:cxnSp>
        <p:nvCxnSpPr>
          <p:cNvPr id="64" name="Straight Arrow Connector 63">
            <a:extLst>
              <a:ext uri="{FF2B5EF4-FFF2-40B4-BE49-F238E27FC236}">
                <a16:creationId xmlns:a16="http://schemas.microsoft.com/office/drawing/2014/main" id="{880AB06B-7CB2-4FC0-A0A5-F1F8CF6152CA}"/>
              </a:ext>
            </a:extLst>
          </p:cNvPr>
          <p:cNvCxnSpPr>
            <a:cxnSpLocks/>
            <a:stCxn id="57" idx="3"/>
            <a:endCxn id="60" idx="1"/>
          </p:cNvCxnSpPr>
          <p:nvPr/>
        </p:nvCxnSpPr>
        <p:spPr>
          <a:xfrm flipV="1">
            <a:off x="6040877" y="6041405"/>
            <a:ext cx="381478" cy="5975"/>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0054AA4B-61DF-46C9-B659-C78E3A166C56}"/>
              </a:ext>
            </a:extLst>
          </p:cNvPr>
          <p:cNvCxnSpPr>
            <a:cxnSpLocks/>
            <a:stCxn id="60" idx="3"/>
            <a:endCxn id="62" idx="1"/>
          </p:cNvCxnSpPr>
          <p:nvPr/>
        </p:nvCxnSpPr>
        <p:spPr>
          <a:xfrm>
            <a:off x="7489459" y="6041405"/>
            <a:ext cx="304201" cy="0"/>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F1D82506-A997-4C82-883C-0E45558FC3D2}"/>
              </a:ext>
            </a:extLst>
          </p:cNvPr>
          <p:cNvCxnSpPr>
            <a:cxnSpLocks/>
            <a:stCxn id="62" idx="2"/>
            <a:endCxn id="63" idx="1"/>
          </p:cNvCxnSpPr>
          <p:nvPr/>
        </p:nvCxnSpPr>
        <p:spPr>
          <a:xfrm>
            <a:off x="8361945" y="6385439"/>
            <a:ext cx="0" cy="262122"/>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8" name="Flowchart: Magnetic Disk 67">
            <a:extLst>
              <a:ext uri="{FF2B5EF4-FFF2-40B4-BE49-F238E27FC236}">
                <a16:creationId xmlns:a16="http://schemas.microsoft.com/office/drawing/2014/main" id="{83495F5E-1B46-48A3-AD9F-072D4C6A4FF8}"/>
              </a:ext>
            </a:extLst>
          </p:cNvPr>
          <p:cNvSpPr/>
          <p:nvPr/>
        </p:nvSpPr>
        <p:spPr>
          <a:xfrm>
            <a:off x="5071510" y="6626456"/>
            <a:ext cx="969366" cy="3967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t>
            </a:r>
            <a:r>
              <a:rPr lang="en-US" sz="1100" dirty="0" err="1"/>
              <a:t>tflite</a:t>
            </a:r>
            <a:r>
              <a:rPr lang="en-US" sz="1100" dirty="0"/>
              <a:t>-file</a:t>
            </a:r>
            <a:endParaRPr lang="LID4096" sz="1100" dirty="0"/>
          </a:p>
        </p:txBody>
      </p:sp>
      <p:cxnSp>
        <p:nvCxnSpPr>
          <p:cNvPr id="69" name="Straight Arrow Connector 68">
            <a:extLst>
              <a:ext uri="{FF2B5EF4-FFF2-40B4-BE49-F238E27FC236}">
                <a16:creationId xmlns:a16="http://schemas.microsoft.com/office/drawing/2014/main" id="{6162EB50-A446-4503-89FE-B521C306971C}"/>
              </a:ext>
            </a:extLst>
          </p:cNvPr>
          <p:cNvCxnSpPr>
            <a:cxnSpLocks/>
            <a:stCxn id="68" idx="1"/>
            <a:endCxn id="57" idx="2"/>
          </p:cNvCxnSpPr>
          <p:nvPr/>
        </p:nvCxnSpPr>
        <p:spPr>
          <a:xfrm flipV="1">
            <a:off x="5556193" y="6391414"/>
            <a:ext cx="0" cy="235042"/>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Flowchart: Preparation 69">
            <a:extLst>
              <a:ext uri="{FF2B5EF4-FFF2-40B4-BE49-F238E27FC236}">
                <a16:creationId xmlns:a16="http://schemas.microsoft.com/office/drawing/2014/main" id="{0E6AF675-4144-426B-9F73-C712728AC16C}"/>
              </a:ext>
            </a:extLst>
          </p:cNvPr>
          <p:cNvSpPr/>
          <p:nvPr/>
        </p:nvSpPr>
        <p:spPr>
          <a:xfrm>
            <a:off x="6422355" y="7572607"/>
            <a:ext cx="1067103" cy="688068"/>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Setup</a:t>
            </a:r>
          </a:p>
          <a:p>
            <a:pPr algn="ctr"/>
            <a:r>
              <a:rPr lang="en-US" sz="1100" dirty="0"/>
              <a:t>results</a:t>
            </a:r>
            <a:endParaRPr lang="LID4096" sz="1100" dirty="0"/>
          </a:p>
        </p:txBody>
      </p:sp>
      <p:sp>
        <p:nvSpPr>
          <p:cNvPr id="71" name="Flowchart: Magnetic Disk 70">
            <a:extLst>
              <a:ext uri="{FF2B5EF4-FFF2-40B4-BE49-F238E27FC236}">
                <a16:creationId xmlns:a16="http://schemas.microsoft.com/office/drawing/2014/main" id="{0994A2B2-0285-464F-87DA-F92D0D83651A}"/>
              </a:ext>
            </a:extLst>
          </p:cNvPr>
          <p:cNvSpPr/>
          <p:nvPr/>
        </p:nvSpPr>
        <p:spPr>
          <a:xfrm>
            <a:off x="5001341" y="7496599"/>
            <a:ext cx="1039536" cy="3967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.csv-file</a:t>
            </a:r>
            <a:endParaRPr lang="LID4096" sz="1100" dirty="0"/>
          </a:p>
        </p:txBody>
      </p:sp>
      <p:cxnSp>
        <p:nvCxnSpPr>
          <p:cNvPr id="72" name="Straight Arrow Connector 71">
            <a:extLst>
              <a:ext uri="{FF2B5EF4-FFF2-40B4-BE49-F238E27FC236}">
                <a16:creationId xmlns:a16="http://schemas.microsoft.com/office/drawing/2014/main" id="{85F6AD81-C2C1-42B2-B271-5E3AF739D7FC}"/>
              </a:ext>
            </a:extLst>
          </p:cNvPr>
          <p:cNvCxnSpPr>
            <a:cxnSpLocks/>
            <a:stCxn id="71" idx="4"/>
            <a:endCxn id="70" idx="1"/>
          </p:cNvCxnSpPr>
          <p:nvPr/>
        </p:nvCxnSpPr>
        <p:spPr>
          <a:xfrm>
            <a:off x="6040877" y="7694982"/>
            <a:ext cx="381478" cy="221659"/>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B3C72E28-E762-477E-BF75-1366A5F081BF}"/>
              </a:ext>
            </a:extLst>
          </p:cNvPr>
          <p:cNvCxnSpPr>
            <a:cxnSpLocks/>
            <a:stCxn id="80" idx="5"/>
            <a:endCxn id="70" idx="1"/>
          </p:cNvCxnSpPr>
          <p:nvPr/>
        </p:nvCxnSpPr>
        <p:spPr>
          <a:xfrm flipV="1">
            <a:off x="5936922" y="7916641"/>
            <a:ext cx="485433" cy="359410"/>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80" name="Flowchart: Data 79">
            <a:extLst>
              <a:ext uri="{FF2B5EF4-FFF2-40B4-BE49-F238E27FC236}">
                <a16:creationId xmlns:a16="http://schemas.microsoft.com/office/drawing/2014/main" id="{8BA0BFEF-179F-4DE5-8A5A-84DE1D60B211}"/>
              </a:ext>
            </a:extLst>
          </p:cNvPr>
          <p:cNvSpPr/>
          <p:nvPr/>
        </p:nvSpPr>
        <p:spPr>
          <a:xfrm>
            <a:off x="5001340" y="8086043"/>
            <a:ext cx="1039535" cy="380016"/>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t>Devicedata</a:t>
            </a:r>
            <a:endParaRPr lang="LID4096" sz="1100" dirty="0"/>
          </a:p>
        </p:txBody>
      </p:sp>
      <p:sp>
        <p:nvSpPr>
          <p:cNvPr id="84" name="Flowchart: Process 83">
            <a:extLst>
              <a:ext uri="{FF2B5EF4-FFF2-40B4-BE49-F238E27FC236}">
                <a16:creationId xmlns:a16="http://schemas.microsoft.com/office/drawing/2014/main" id="{384E9714-B0FE-429F-ABA1-1F8705C1F69B}"/>
              </a:ext>
            </a:extLst>
          </p:cNvPr>
          <p:cNvSpPr/>
          <p:nvPr/>
        </p:nvSpPr>
        <p:spPr>
          <a:xfrm>
            <a:off x="7793660" y="7572606"/>
            <a:ext cx="1136570" cy="68806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Plot results</a:t>
            </a:r>
            <a:endParaRPr lang="LID4096" sz="1100" dirty="0"/>
          </a:p>
        </p:txBody>
      </p:sp>
      <p:cxnSp>
        <p:nvCxnSpPr>
          <p:cNvPr id="85" name="Straight Arrow Connector 84">
            <a:extLst>
              <a:ext uri="{FF2B5EF4-FFF2-40B4-BE49-F238E27FC236}">
                <a16:creationId xmlns:a16="http://schemas.microsoft.com/office/drawing/2014/main" id="{5E893CE2-45AF-401A-A344-97CD1B640C9D}"/>
              </a:ext>
            </a:extLst>
          </p:cNvPr>
          <p:cNvCxnSpPr>
            <a:cxnSpLocks/>
            <a:stCxn id="70" idx="3"/>
            <a:endCxn id="84" idx="1"/>
          </p:cNvCxnSpPr>
          <p:nvPr/>
        </p:nvCxnSpPr>
        <p:spPr>
          <a:xfrm>
            <a:off x="7489458" y="7916641"/>
            <a:ext cx="304202" cy="0"/>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Office-thema">
  <a:themeElements>
    <a:clrScheme name="Custom 15 karelblauw">
      <a:dk1>
        <a:srgbClr val="2F4D5D"/>
      </a:dk1>
      <a:lt1>
        <a:srgbClr val="FFFFFF"/>
      </a:lt1>
      <a:dk2>
        <a:srgbClr val="1D8DB0"/>
      </a:dk2>
      <a:lt2>
        <a:srgbClr val="E5EDF4"/>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TotalTime>
  <Words>306</Words>
  <Application>Microsoft Office PowerPoint</Application>
  <PresentationFormat>A3 Paper (297x420 mm)</PresentationFormat>
  <Paragraphs>40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Office-thema</vt:lpstr>
      <vt:lpstr>Accelerated edge computing for Neural Networks</vt:lpstr>
    </vt:vector>
  </TitlesOfParts>
  <Company>Altera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Admin</dc:creator>
  <cp:lastModifiedBy>arno plaetinck</cp:lastModifiedBy>
  <cp:revision>80</cp:revision>
  <dcterms:created xsi:type="dcterms:W3CDTF">2009-09-14T08:42:38Z</dcterms:created>
  <dcterms:modified xsi:type="dcterms:W3CDTF">2020-04-18T13:54:44Z</dcterms:modified>
</cp:coreProperties>
</file>