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00000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0" autoAdjust="0"/>
  </p:normalViewPr>
  <p:slideViewPr>
    <p:cSldViewPr snapToGrid="0" snapToObjects="1" showGuides="1">
      <p:cViewPr>
        <p:scale>
          <a:sx n="73" d="100"/>
          <a:sy n="73" d="100"/>
        </p:scale>
        <p:origin x="126" y="-1182"/>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08/04/2020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0" y="1588943"/>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rmAutofit fontScale="90000"/>
          </a:bodyPr>
          <a:lstStyle/>
          <a:p>
            <a:pPr algn="ctr"/>
            <a:r>
              <a:rPr lang="en-GB" dirty="0"/>
              <a:t>Accelerated edge computing for Neural Networks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846888"/>
            <a:ext cx="4023547" cy="21904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deployment of self-driving vehicles is one of many new and interesting low-latency applications. To aid to lower latency during localization in position fixing, a benchmark is proposed to examine the potential of executing a trained Neural Networks (NN) or Machine Learning (ML) algorithm on edge devices like the Nvidia Jetson Nano,  Google Coral Dev and Raspberry Pi 3 compared to regular computer.</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44579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31237" y="6476980"/>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In order to achieve a representative benchmark, it is necessary to investigate the performance of different programs on each edge device in an identical manner. In this benchmark several different programs are tested spread across categories of NN as regression and classification. For each program the duration of execution and utilization of the processor unit is measured and stored. To achieve statistically results,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31237" y="6021973"/>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extraction</a:t>
            </a:r>
          </a:p>
        </p:txBody>
      </p:sp>
      <p:sp>
        <p:nvSpPr>
          <p:cNvPr id="16" name="Rechthoek 15">
            <a:extLst>
              <a:ext uri="{FF2B5EF4-FFF2-40B4-BE49-F238E27FC236}">
                <a16:creationId xmlns:a16="http://schemas.microsoft.com/office/drawing/2014/main" id="{03649268-7BA0-47F1-8FCB-9AACA8C4904C}"/>
              </a:ext>
            </a:extLst>
          </p:cNvPr>
          <p:cNvSpPr/>
          <p:nvPr/>
        </p:nvSpPr>
        <p:spPr>
          <a:xfrm>
            <a:off x="4981594" y="10197267"/>
            <a:ext cx="4023541"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results show that non-edge devices remain superior compared to edge-devices. Among edge-devices, the Jetson Nano is the SBC with the lowest latency and price and thus an excellent choice for low-latency applications.</a:t>
            </a:r>
          </a:p>
        </p:txBody>
      </p:sp>
      <p:sp>
        <p:nvSpPr>
          <p:cNvPr id="17" name="Rechthoek 16">
            <a:extLst>
              <a:ext uri="{FF2B5EF4-FFF2-40B4-BE49-F238E27FC236}">
                <a16:creationId xmlns:a16="http://schemas.microsoft.com/office/drawing/2014/main" id="{0CBED3B9-8581-4684-8357-4BEAA060D841}"/>
              </a:ext>
            </a:extLst>
          </p:cNvPr>
          <p:cNvSpPr/>
          <p:nvPr/>
        </p:nvSpPr>
        <p:spPr>
          <a:xfrm>
            <a:off x="4981585" y="9650149"/>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1" y="12045573"/>
            <a:ext cx="3553097" cy="756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Prof.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2045572"/>
            <a:ext cx="3465270"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4981585" y="8285632"/>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performance of different edge devices, latency data will be adjusted for variables like processor usage, clock speed, price and energy usage. The results are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4981585" y="7828267"/>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553095" y="12045572"/>
            <a:ext cx="2582833"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sp>
        <p:nvSpPr>
          <p:cNvPr id="10" name="Rectangle: Rounded Corners 9">
            <a:extLst>
              <a:ext uri="{FF2B5EF4-FFF2-40B4-BE49-F238E27FC236}">
                <a16:creationId xmlns:a16="http://schemas.microsoft.com/office/drawing/2014/main" id="{AE671570-F2C0-446C-B1AE-7AEE092E99C4}"/>
              </a:ext>
            </a:extLst>
          </p:cNvPr>
          <p:cNvSpPr/>
          <p:nvPr/>
        </p:nvSpPr>
        <p:spPr>
          <a:xfrm>
            <a:off x="5752407" y="3640975"/>
            <a:ext cx="1562793" cy="4010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Program setup</a:t>
            </a:r>
            <a:endParaRPr lang="LID4096" sz="1200" dirty="0"/>
          </a:p>
        </p:txBody>
      </p:sp>
      <p:sp>
        <p:nvSpPr>
          <p:cNvPr id="11" name="Rectangle 10">
            <a:extLst>
              <a:ext uri="{FF2B5EF4-FFF2-40B4-BE49-F238E27FC236}">
                <a16:creationId xmlns:a16="http://schemas.microsoft.com/office/drawing/2014/main" id="{3F4EC790-5304-44B6-81FB-E3694B6384B1}"/>
              </a:ext>
            </a:extLst>
          </p:cNvPr>
          <p:cNvSpPr/>
          <p:nvPr/>
        </p:nvSpPr>
        <p:spPr>
          <a:xfrm>
            <a:off x="5752407" y="430214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Start measurement</a:t>
            </a:r>
            <a:endParaRPr lang="LID4096" sz="1200" dirty="0"/>
          </a:p>
        </p:txBody>
      </p:sp>
      <p:sp>
        <p:nvSpPr>
          <p:cNvPr id="31" name="Rectangle 30">
            <a:extLst>
              <a:ext uri="{FF2B5EF4-FFF2-40B4-BE49-F238E27FC236}">
                <a16:creationId xmlns:a16="http://schemas.microsoft.com/office/drawing/2014/main" id="{0EFEFA76-9576-4A45-BACF-FA0B17ECB529}"/>
              </a:ext>
            </a:extLst>
          </p:cNvPr>
          <p:cNvSpPr/>
          <p:nvPr/>
        </p:nvSpPr>
        <p:spPr>
          <a:xfrm>
            <a:off x="5752404" y="4855685"/>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Run NN</a:t>
            </a:r>
            <a:endParaRPr lang="LID4096" sz="1200" dirty="0"/>
          </a:p>
        </p:txBody>
      </p:sp>
      <p:sp>
        <p:nvSpPr>
          <p:cNvPr id="32" name="Rectangle 31">
            <a:extLst>
              <a:ext uri="{FF2B5EF4-FFF2-40B4-BE49-F238E27FC236}">
                <a16:creationId xmlns:a16="http://schemas.microsoft.com/office/drawing/2014/main" id="{FB8DFED7-D372-48C5-92F3-99148B4B6F59}"/>
              </a:ext>
            </a:extLst>
          </p:cNvPr>
          <p:cNvSpPr/>
          <p:nvPr/>
        </p:nvSpPr>
        <p:spPr>
          <a:xfrm>
            <a:off x="5752407" y="541623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End measurement </a:t>
            </a:r>
          </a:p>
          <a:p>
            <a:pPr algn="ctr"/>
            <a:r>
              <a:rPr lang="en-US" sz="1200" dirty="0"/>
              <a:t>iterations +1</a:t>
            </a:r>
            <a:endParaRPr lang="LID4096" sz="1200" dirty="0"/>
          </a:p>
        </p:txBody>
      </p:sp>
      <p:sp>
        <p:nvSpPr>
          <p:cNvPr id="14" name="Diamond 13">
            <a:extLst>
              <a:ext uri="{FF2B5EF4-FFF2-40B4-BE49-F238E27FC236}">
                <a16:creationId xmlns:a16="http://schemas.microsoft.com/office/drawing/2014/main" id="{1EB29D44-138C-4E97-9514-8170E7D8217C}"/>
              </a:ext>
            </a:extLst>
          </p:cNvPr>
          <p:cNvSpPr/>
          <p:nvPr/>
        </p:nvSpPr>
        <p:spPr>
          <a:xfrm>
            <a:off x="5586154" y="5976781"/>
            <a:ext cx="1878676" cy="1097497"/>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#iterations = 20?</a:t>
            </a:r>
            <a:endParaRPr lang="LID4096" sz="1200" dirty="0"/>
          </a:p>
        </p:txBody>
      </p:sp>
      <p:sp>
        <p:nvSpPr>
          <p:cNvPr id="15" name="Rectangle: Rounded Corners 14">
            <a:extLst>
              <a:ext uri="{FF2B5EF4-FFF2-40B4-BE49-F238E27FC236}">
                <a16:creationId xmlns:a16="http://schemas.microsoft.com/office/drawing/2014/main" id="{15F02309-72DF-40D7-BC71-81D79CB9B485}"/>
              </a:ext>
            </a:extLst>
          </p:cNvPr>
          <p:cNvSpPr/>
          <p:nvPr/>
        </p:nvSpPr>
        <p:spPr>
          <a:xfrm>
            <a:off x="5744097" y="7325098"/>
            <a:ext cx="1562790" cy="3708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Next program</a:t>
            </a:r>
            <a:endParaRPr lang="LID4096" sz="1200" dirty="0"/>
          </a:p>
        </p:txBody>
      </p:sp>
      <p:cxnSp>
        <p:nvCxnSpPr>
          <p:cNvPr id="39" name="Connector: Elbow 38">
            <a:extLst>
              <a:ext uri="{FF2B5EF4-FFF2-40B4-BE49-F238E27FC236}">
                <a16:creationId xmlns:a16="http://schemas.microsoft.com/office/drawing/2014/main" id="{222A3B88-8E0B-45C7-9EBC-7FFB924B1E2E}"/>
              </a:ext>
            </a:extLst>
          </p:cNvPr>
          <p:cNvCxnSpPr>
            <a:cxnSpLocks/>
            <a:stCxn id="14" idx="3"/>
            <a:endCxn id="11" idx="3"/>
          </p:cNvCxnSpPr>
          <p:nvPr/>
        </p:nvCxnSpPr>
        <p:spPr>
          <a:xfrm flipH="1" flipV="1">
            <a:off x="7315200" y="4451184"/>
            <a:ext cx="149630" cy="2074346"/>
          </a:xfrm>
          <a:prstGeom prst="bentConnector3">
            <a:avLst>
              <a:gd name="adj1" fmla="val -8611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7CD33CA-4BC4-4EBB-AB2D-8A3ED8E3BC19}"/>
              </a:ext>
            </a:extLst>
          </p:cNvPr>
          <p:cNvCxnSpPr>
            <a:cxnSpLocks/>
            <a:stCxn id="14" idx="2"/>
            <a:endCxn id="15" idx="0"/>
          </p:cNvCxnSpPr>
          <p:nvPr/>
        </p:nvCxnSpPr>
        <p:spPr>
          <a:xfrm>
            <a:off x="6525492" y="7074278"/>
            <a:ext cx="0" cy="250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D530719-D210-4846-9890-F74D9D64D07A}"/>
              </a:ext>
            </a:extLst>
          </p:cNvPr>
          <p:cNvCxnSpPr>
            <a:cxnSpLocks/>
            <a:stCxn id="32" idx="2"/>
            <a:endCxn id="14" idx="0"/>
          </p:cNvCxnSpPr>
          <p:nvPr/>
        </p:nvCxnSpPr>
        <p:spPr>
          <a:xfrm flipH="1">
            <a:off x="6525492" y="5714314"/>
            <a:ext cx="8312"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7E2F7EB-3939-4A28-B195-B03ED3C1B1E2}"/>
              </a:ext>
            </a:extLst>
          </p:cNvPr>
          <p:cNvCxnSpPr>
            <a:cxnSpLocks/>
            <a:stCxn id="31" idx="2"/>
            <a:endCxn id="32" idx="0"/>
          </p:cNvCxnSpPr>
          <p:nvPr/>
        </p:nvCxnSpPr>
        <p:spPr>
          <a:xfrm>
            <a:off x="6533801" y="5153766"/>
            <a:ext cx="3"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7E8A821-2069-412B-8ED2-F918D4972ED2}"/>
              </a:ext>
            </a:extLst>
          </p:cNvPr>
          <p:cNvCxnSpPr>
            <a:cxnSpLocks/>
            <a:stCxn id="11" idx="2"/>
            <a:endCxn id="31" idx="0"/>
          </p:cNvCxnSpPr>
          <p:nvPr/>
        </p:nvCxnSpPr>
        <p:spPr>
          <a:xfrm flipH="1">
            <a:off x="6533801" y="4600224"/>
            <a:ext cx="3" cy="255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8B83D5DB-F64C-4252-A46B-E60E039E711E}"/>
              </a:ext>
            </a:extLst>
          </p:cNvPr>
          <p:cNvCxnSpPr>
            <a:cxnSpLocks/>
            <a:stCxn id="10" idx="2"/>
            <a:endCxn id="11" idx="0"/>
          </p:cNvCxnSpPr>
          <p:nvPr/>
        </p:nvCxnSpPr>
        <p:spPr>
          <a:xfrm>
            <a:off x="6533804" y="4042072"/>
            <a:ext cx="0" cy="260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00C0974-F70E-42A4-B33D-01B1A63EC9B9}"/>
              </a:ext>
            </a:extLst>
          </p:cNvPr>
          <p:cNvSpPr txBox="1"/>
          <p:nvPr/>
        </p:nvSpPr>
        <p:spPr>
          <a:xfrm>
            <a:off x="7306887" y="6175291"/>
            <a:ext cx="640080" cy="423193"/>
          </a:xfrm>
          <a:prstGeom prst="rect">
            <a:avLst/>
          </a:prstGeom>
          <a:noFill/>
        </p:spPr>
        <p:txBody>
          <a:bodyPr wrap="square" rtlCol="0">
            <a:spAutoFit/>
          </a:bodyPr>
          <a:lstStyle/>
          <a:p>
            <a:r>
              <a:rPr lang="en-US" sz="1100" dirty="0"/>
              <a:t>No</a:t>
            </a:r>
            <a:endParaRPr lang="en-US" sz="1050" dirty="0"/>
          </a:p>
          <a:p>
            <a:endParaRPr lang="LID4096" sz="1050" dirty="0"/>
          </a:p>
        </p:txBody>
      </p:sp>
      <p:sp>
        <p:nvSpPr>
          <p:cNvPr id="59" name="TextBox 58">
            <a:extLst>
              <a:ext uri="{FF2B5EF4-FFF2-40B4-BE49-F238E27FC236}">
                <a16:creationId xmlns:a16="http://schemas.microsoft.com/office/drawing/2014/main" id="{68CC50F4-BFC8-4158-B555-35B735C8D914}"/>
              </a:ext>
            </a:extLst>
          </p:cNvPr>
          <p:cNvSpPr txBox="1"/>
          <p:nvPr/>
        </p:nvSpPr>
        <p:spPr>
          <a:xfrm>
            <a:off x="6650182" y="6931319"/>
            <a:ext cx="515385" cy="261610"/>
          </a:xfrm>
          <a:prstGeom prst="rect">
            <a:avLst/>
          </a:prstGeom>
          <a:noFill/>
        </p:spPr>
        <p:txBody>
          <a:bodyPr wrap="square" rtlCol="0">
            <a:spAutoFit/>
          </a:bodyPr>
          <a:lstStyle/>
          <a:p>
            <a:r>
              <a:rPr lang="en-US" sz="1100" dirty="0"/>
              <a:t>Yes</a:t>
            </a:r>
          </a:p>
        </p:txBody>
      </p:sp>
      <p:cxnSp>
        <p:nvCxnSpPr>
          <p:cNvPr id="61" name="Connector: Elbow 60">
            <a:extLst>
              <a:ext uri="{FF2B5EF4-FFF2-40B4-BE49-F238E27FC236}">
                <a16:creationId xmlns:a16="http://schemas.microsoft.com/office/drawing/2014/main" id="{E3321F70-1A7F-4207-AD5F-09B4D50419E5}"/>
              </a:ext>
            </a:extLst>
          </p:cNvPr>
          <p:cNvCxnSpPr>
            <a:cxnSpLocks/>
            <a:stCxn id="15" idx="3"/>
            <a:endCxn id="10" idx="3"/>
          </p:cNvCxnSpPr>
          <p:nvPr/>
        </p:nvCxnSpPr>
        <p:spPr>
          <a:xfrm flipV="1">
            <a:off x="7306887" y="3841524"/>
            <a:ext cx="8313" cy="3668983"/>
          </a:xfrm>
          <a:prstGeom prst="bentConnector3">
            <a:avLst>
              <a:gd name="adj1" fmla="val 4849838"/>
            </a:avLst>
          </a:prstGeom>
          <a:ln>
            <a:tailEnd type="triangle"/>
          </a:ln>
        </p:spPr>
        <p:style>
          <a:lnRef idx="2">
            <a:schemeClr val="accent1"/>
          </a:lnRef>
          <a:fillRef idx="0">
            <a:schemeClr val="accent1"/>
          </a:fillRef>
          <a:effectRef idx="1">
            <a:schemeClr val="accent1"/>
          </a:effectRef>
          <a:fontRef idx="minor">
            <a:schemeClr val="tx1"/>
          </a:fontRef>
        </p:style>
      </p:cxnSp>
      <p:pic>
        <p:nvPicPr>
          <p:cNvPr id="67" name="Picture 66">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7867" t="4707" r="7177" b="4354"/>
          <a:stretch/>
        </p:blipFill>
        <p:spPr>
          <a:xfrm>
            <a:off x="73007" y="9244880"/>
            <a:ext cx="4908578" cy="2690061"/>
          </a:xfrm>
          <a:prstGeom prst="rect">
            <a:avLst/>
          </a:prstGeom>
        </p:spPr>
      </p:pic>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292</Words>
  <Application>Microsoft Office PowerPoint</Application>
  <PresentationFormat>A3 Paper (297x420 mm)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Accelerated edge computing for Neural Networks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73</cp:revision>
  <dcterms:created xsi:type="dcterms:W3CDTF">2009-09-14T08:42:38Z</dcterms:created>
  <dcterms:modified xsi:type="dcterms:W3CDTF">2020-04-08T14:38:26Z</dcterms:modified>
</cp:coreProperties>
</file>