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108" y="1134"/>
      </p:cViewPr>
      <p:guideLst>
        <p:guide orient="horz" pos="413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9BC8A-5C29-413F-A669-416AB3249B4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D4AC55-2E58-4574-94C2-0F8E7252AD93}">
      <dgm:prSet phldrT="[Текст]" phldr="0"/>
      <dgm:spPr/>
      <dgm:t>
        <a:bodyPr/>
        <a:lstStyle/>
        <a:p>
          <a:r>
            <a:rPr lang="ru-RU" dirty="0">
              <a:latin typeface="Trebuchet MS" panose="020B0603020202020204" pitchFamily="34" charset="0"/>
            </a:rPr>
            <a:t>Сканирование</a:t>
          </a:r>
        </a:p>
      </dgm:t>
    </dgm:pt>
    <dgm:pt modelId="{48C9A263-8BAB-49A1-BD1E-C9E461582378}" type="parTrans" cxnId="{B8C95302-D0A2-4819-85C9-0E25C7BE35E3}">
      <dgm:prSet/>
      <dgm:spPr/>
      <dgm:t>
        <a:bodyPr/>
        <a:lstStyle/>
        <a:p>
          <a:endParaRPr lang="ru-RU"/>
        </a:p>
      </dgm:t>
    </dgm:pt>
    <dgm:pt modelId="{F8485CA5-C509-43FF-B350-E8A306654540}" type="sibTrans" cxnId="{B8C95302-D0A2-4819-85C9-0E25C7BE35E3}">
      <dgm:prSet/>
      <dgm:spPr/>
      <dgm:t>
        <a:bodyPr/>
        <a:lstStyle/>
        <a:p>
          <a:endParaRPr lang="ru-RU"/>
        </a:p>
      </dgm:t>
    </dgm:pt>
    <dgm:pt modelId="{C84735BD-74C4-4F15-9AF6-4C35E7E23B0E}">
      <dgm:prSet phldrT="[Текст]" phldr="0"/>
      <dgm:spPr/>
      <dgm:t>
        <a:bodyPr/>
        <a:lstStyle/>
        <a:p>
          <a:r>
            <a:rPr lang="ru-RU" dirty="0">
              <a:latin typeface="Trebuchet MS" panose="020B0603020202020204" pitchFamily="34" charset="0"/>
            </a:rPr>
            <a:t>Предварительная обработка</a:t>
          </a:r>
        </a:p>
      </dgm:t>
    </dgm:pt>
    <dgm:pt modelId="{BB855627-CF88-4ED3-A986-44943C80C16F}" type="parTrans" cxnId="{6E252480-E5BD-496B-B711-511698DB9A9D}">
      <dgm:prSet/>
      <dgm:spPr/>
      <dgm:t>
        <a:bodyPr/>
        <a:lstStyle/>
        <a:p>
          <a:endParaRPr lang="ru-RU"/>
        </a:p>
      </dgm:t>
    </dgm:pt>
    <dgm:pt modelId="{040A12E8-AF87-4341-9041-21C8BD6FEAA8}" type="sibTrans" cxnId="{6E252480-E5BD-496B-B711-511698DB9A9D}">
      <dgm:prSet/>
      <dgm:spPr/>
      <dgm:t>
        <a:bodyPr/>
        <a:lstStyle/>
        <a:p>
          <a:endParaRPr lang="ru-RU"/>
        </a:p>
      </dgm:t>
    </dgm:pt>
    <dgm:pt modelId="{F40F6B54-4BEF-423B-B00C-68E06275C558}">
      <dgm:prSet phldrT="[Текст]" phldr="0"/>
      <dgm:spPr/>
      <dgm:t>
        <a:bodyPr/>
        <a:lstStyle/>
        <a:p>
          <a:r>
            <a:rPr lang="ru-RU" dirty="0">
              <a:latin typeface="Trebuchet MS" panose="020B0603020202020204" pitchFamily="34" charset="0"/>
            </a:rPr>
            <a:t>Выделение особенностей</a:t>
          </a:r>
        </a:p>
      </dgm:t>
    </dgm:pt>
    <dgm:pt modelId="{078B76FF-CB62-414B-B945-ABEB3D847A47}" type="parTrans" cxnId="{E3F95E74-065E-4289-8A23-547A17D98B3C}">
      <dgm:prSet/>
      <dgm:spPr/>
      <dgm:t>
        <a:bodyPr/>
        <a:lstStyle/>
        <a:p>
          <a:endParaRPr lang="ru-RU"/>
        </a:p>
      </dgm:t>
    </dgm:pt>
    <dgm:pt modelId="{10A3E29C-E05E-47F0-987D-0846743B4FB7}" type="sibTrans" cxnId="{E3F95E74-065E-4289-8A23-547A17D98B3C}">
      <dgm:prSet/>
      <dgm:spPr/>
      <dgm:t>
        <a:bodyPr/>
        <a:lstStyle/>
        <a:p>
          <a:endParaRPr lang="ru-RU"/>
        </a:p>
      </dgm:t>
    </dgm:pt>
    <dgm:pt modelId="{9C4D1D2E-A560-4F79-94C9-CB52AEA0AEBA}">
      <dgm:prSet phldrT="[Текст]" phldr="0"/>
      <dgm:spPr/>
      <dgm:t>
        <a:bodyPr/>
        <a:lstStyle/>
        <a:p>
          <a:r>
            <a:rPr lang="ru-RU" dirty="0">
              <a:latin typeface="Trebuchet MS" panose="020B0603020202020204" pitchFamily="34" charset="0"/>
            </a:rPr>
            <a:t>Сравнение</a:t>
          </a:r>
        </a:p>
      </dgm:t>
    </dgm:pt>
    <dgm:pt modelId="{FEB292C7-5547-4DF6-AB5B-D2D7D6A537DB}" type="parTrans" cxnId="{297F742D-3307-4C35-8AE8-0A6285A6C70B}">
      <dgm:prSet/>
      <dgm:spPr/>
      <dgm:t>
        <a:bodyPr/>
        <a:lstStyle/>
        <a:p>
          <a:endParaRPr lang="ru-RU"/>
        </a:p>
      </dgm:t>
    </dgm:pt>
    <dgm:pt modelId="{492AA92F-2610-47F5-9662-65AAA4FF1E3C}" type="sibTrans" cxnId="{297F742D-3307-4C35-8AE8-0A6285A6C70B}">
      <dgm:prSet/>
      <dgm:spPr/>
      <dgm:t>
        <a:bodyPr/>
        <a:lstStyle/>
        <a:p>
          <a:endParaRPr lang="ru-RU"/>
        </a:p>
      </dgm:t>
    </dgm:pt>
    <dgm:pt modelId="{7D82EA6A-8150-4461-82CC-9C774E101B8C}">
      <dgm:prSet phldrT="[Текст]" phldr="0"/>
      <dgm:spPr/>
      <dgm:t>
        <a:bodyPr/>
        <a:lstStyle/>
        <a:p>
          <a:r>
            <a:rPr lang="ru-RU" dirty="0">
              <a:latin typeface="Trebuchet MS" panose="020B0603020202020204" pitchFamily="34" charset="0"/>
            </a:rPr>
            <a:t>Принятие решения</a:t>
          </a:r>
        </a:p>
      </dgm:t>
    </dgm:pt>
    <dgm:pt modelId="{3FB3B041-A8A1-4926-B2AE-38417433C2BC}" type="parTrans" cxnId="{8A56ABC2-CE2D-44E2-8C17-A8ECCCB41C69}">
      <dgm:prSet/>
      <dgm:spPr/>
      <dgm:t>
        <a:bodyPr/>
        <a:lstStyle/>
        <a:p>
          <a:endParaRPr lang="ru-RU"/>
        </a:p>
      </dgm:t>
    </dgm:pt>
    <dgm:pt modelId="{9976AC8C-68DD-483A-A843-9E0FBE873489}" type="sibTrans" cxnId="{8A56ABC2-CE2D-44E2-8C17-A8ECCCB41C69}">
      <dgm:prSet/>
      <dgm:spPr/>
      <dgm:t>
        <a:bodyPr/>
        <a:lstStyle/>
        <a:p>
          <a:endParaRPr lang="ru-RU"/>
        </a:p>
      </dgm:t>
    </dgm:pt>
    <dgm:pt modelId="{00D6AF80-4D1F-4505-AC3E-85A7752C2D1E}" type="pres">
      <dgm:prSet presAssocID="{AC89BC8A-5C29-413F-A669-416AB3249B40}" presName="Name0" presStyleCnt="0">
        <dgm:presLayoutVars>
          <dgm:dir/>
          <dgm:animLvl val="lvl"/>
          <dgm:resizeHandles val="exact"/>
        </dgm:presLayoutVars>
      </dgm:prSet>
      <dgm:spPr/>
    </dgm:pt>
    <dgm:pt modelId="{31137DAB-A8BE-42DD-A6EE-8A4B629F405B}" type="pres">
      <dgm:prSet presAssocID="{96D4AC55-2E58-4574-94C2-0F8E7252AD93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7F504C-2855-451C-93E9-0913F0C867CC}" type="pres">
      <dgm:prSet presAssocID="{F8485CA5-C509-43FF-B350-E8A306654540}" presName="parTxOnlySpace" presStyleCnt="0"/>
      <dgm:spPr/>
    </dgm:pt>
    <dgm:pt modelId="{4A398BAD-5F2D-4432-A544-204301EBB73D}" type="pres">
      <dgm:prSet presAssocID="{C84735BD-74C4-4F15-9AF6-4C35E7E23B0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7E28A5F-DCE2-4952-A6E0-D9292D6779F5}" type="pres">
      <dgm:prSet presAssocID="{040A12E8-AF87-4341-9041-21C8BD6FEAA8}" presName="parTxOnlySpace" presStyleCnt="0"/>
      <dgm:spPr/>
    </dgm:pt>
    <dgm:pt modelId="{46C6B321-8BBD-4526-8C8C-2125CAEB5553}" type="pres">
      <dgm:prSet presAssocID="{F40F6B54-4BEF-423B-B00C-68E06275C55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B2885CB-005E-44E0-8C59-8C4CC322A4C4}" type="pres">
      <dgm:prSet presAssocID="{10A3E29C-E05E-47F0-987D-0846743B4FB7}" presName="parTxOnlySpace" presStyleCnt="0"/>
      <dgm:spPr/>
    </dgm:pt>
    <dgm:pt modelId="{7A74E4B9-6D90-4CD8-AA04-5D142BA949ED}" type="pres">
      <dgm:prSet presAssocID="{9C4D1D2E-A560-4F79-94C9-CB52AEA0AEB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978B9AD-143F-43A2-AA0C-05BF9A5842E4}" type="pres">
      <dgm:prSet presAssocID="{492AA92F-2610-47F5-9662-65AAA4FF1E3C}" presName="parTxOnlySpace" presStyleCnt="0"/>
      <dgm:spPr/>
    </dgm:pt>
    <dgm:pt modelId="{7C4B48E6-1B1F-4671-AAAE-061DF962B0A2}" type="pres">
      <dgm:prSet presAssocID="{7D82EA6A-8150-4461-82CC-9C774E101B8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3C6ED01-37BB-4428-A875-21EB6E0D05EC}" type="presOf" srcId="{C84735BD-74C4-4F15-9AF6-4C35E7E23B0E}" destId="{4A398BAD-5F2D-4432-A544-204301EBB73D}" srcOrd="0" destOrd="0" presId="urn:microsoft.com/office/officeart/2005/8/layout/chevron1"/>
    <dgm:cxn modelId="{B8C95302-D0A2-4819-85C9-0E25C7BE35E3}" srcId="{AC89BC8A-5C29-413F-A669-416AB3249B40}" destId="{96D4AC55-2E58-4574-94C2-0F8E7252AD93}" srcOrd="0" destOrd="0" parTransId="{48C9A263-8BAB-49A1-BD1E-C9E461582378}" sibTransId="{F8485CA5-C509-43FF-B350-E8A306654540}"/>
    <dgm:cxn modelId="{A6793B1E-34F1-4D4B-AC51-AF28CC59522F}" type="presOf" srcId="{9C4D1D2E-A560-4F79-94C9-CB52AEA0AEBA}" destId="{7A74E4B9-6D90-4CD8-AA04-5D142BA949ED}" srcOrd="0" destOrd="0" presId="urn:microsoft.com/office/officeart/2005/8/layout/chevron1"/>
    <dgm:cxn modelId="{297F742D-3307-4C35-8AE8-0A6285A6C70B}" srcId="{AC89BC8A-5C29-413F-A669-416AB3249B40}" destId="{9C4D1D2E-A560-4F79-94C9-CB52AEA0AEBA}" srcOrd="3" destOrd="0" parTransId="{FEB292C7-5547-4DF6-AB5B-D2D7D6A537DB}" sibTransId="{492AA92F-2610-47F5-9662-65AAA4FF1E3C}"/>
    <dgm:cxn modelId="{04FCFA30-09BF-42E2-8BD9-C43F2505970D}" type="presOf" srcId="{AC89BC8A-5C29-413F-A669-416AB3249B40}" destId="{00D6AF80-4D1F-4505-AC3E-85A7752C2D1E}" srcOrd="0" destOrd="0" presId="urn:microsoft.com/office/officeart/2005/8/layout/chevron1"/>
    <dgm:cxn modelId="{E3F95E74-065E-4289-8A23-547A17D98B3C}" srcId="{AC89BC8A-5C29-413F-A669-416AB3249B40}" destId="{F40F6B54-4BEF-423B-B00C-68E06275C558}" srcOrd="2" destOrd="0" parTransId="{078B76FF-CB62-414B-B945-ABEB3D847A47}" sibTransId="{10A3E29C-E05E-47F0-987D-0846743B4FB7}"/>
    <dgm:cxn modelId="{6E252480-E5BD-496B-B711-511698DB9A9D}" srcId="{AC89BC8A-5C29-413F-A669-416AB3249B40}" destId="{C84735BD-74C4-4F15-9AF6-4C35E7E23B0E}" srcOrd="1" destOrd="0" parTransId="{BB855627-CF88-4ED3-A986-44943C80C16F}" sibTransId="{040A12E8-AF87-4341-9041-21C8BD6FEAA8}"/>
    <dgm:cxn modelId="{94354194-EC21-4AB8-B454-C74155A811EC}" type="presOf" srcId="{7D82EA6A-8150-4461-82CC-9C774E101B8C}" destId="{7C4B48E6-1B1F-4671-AAAE-061DF962B0A2}" srcOrd="0" destOrd="0" presId="urn:microsoft.com/office/officeart/2005/8/layout/chevron1"/>
    <dgm:cxn modelId="{3C9A6CA6-CD48-4F91-8BA0-4390DC25264A}" type="presOf" srcId="{96D4AC55-2E58-4574-94C2-0F8E7252AD93}" destId="{31137DAB-A8BE-42DD-A6EE-8A4B629F405B}" srcOrd="0" destOrd="0" presId="urn:microsoft.com/office/officeart/2005/8/layout/chevron1"/>
    <dgm:cxn modelId="{8A56ABC2-CE2D-44E2-8C17-A8ECCCB41C69}" srcId="{AC89BC8A-5C29-413F-A669-416AB3249B40}" destId="{7D82EA6A-8150-4461-82CC-9C774E101B8C}" srcOrd="4" destOrd="0" parTransId="{3FB3B041-A8A1-4926-B2AE-38417433C2BC}" sibTransId="{9976AC8C-68DD-483A-A843-9E0FBE873489}"/>
    <dgm:cxn modelId="{1114D7CB-FA14-4952-BDA0-4030E5466284}" type="presOf" srcId="{F40F6B54-4BEF-423B-B00C-68E06275C558}" destId="{46C6B321-8BBD-4526-8C8C-2125CAEB5553}" srcOrd="0" destOrd="0" presId="urn:microsoft.com/office/officeart/2005/8/layout/chevron1"/>
    <dgm:cxn modelId="{A1444D83-4375-4980-9939-BCA3E6287BE7}" type="presParOf" srcId="{00D6AF80-4D1F-4505-AC3E-85A7752C2D1E}" destId="{31137DAB-A8BE-42DD-A6EE-8A4B629F405B}" srcOrd="0" destOrd="0" presId="urn:microsoft.com/office/officeart/2005/8/layout/chevron1"/>
    <dgm:cxn modelId="{CED79DE4-2878-40F3-BFF5-22A8D46D6A2B}" type="presParOf" srcId="{00D6AF80-4D1F-4505-AC3E-85A7752C2D1E}" destId="{BB7F504C-2855-451C-93E9-0913F0C867CC}" srcOrd="1" destOrd="0" presId="urn:microsoft.com/office/officeart/2005/8/layout/chevron1"/>
    <dgm:cxn modelId="{3B52CC4C-E40E-4933-A754-418679CFB929}" type="presParOf" srcId="{00D6AF80-4D1F-4505-AC3E-85A7752C2D1E}" destId="{4A398BAD-5F2D-4432-A544-204301EBB73D}" srcOrd="2" destOrd="0" presId="urn:microsoft.com/office/officeart/2005/8/layout/chevron1"/>
    <dgm:cxn modelId="{AB97BC6C-A572-4312-AD57-249C4C7A3477}" type="presParOf" srcId="{00D6AF80-4D1F-4505-AC3E-85A7752C2D1E}" destId="{B7E28A5F-DCE2-4952-A6E0-D9292D6779F5}" srcOrd="3" destOrd="0" presId="urn:microsoft.com/office/officeart/2005/8/layout/chevron1"/>
    <dgm:cxn modelId="{F7828AF1-2468-4845-B130-929D018D7CDF}" type="presParOf" srcId="{00D6AF80-4D1F-4505-AC3E-85A7752C2D1E}" destId="{46C6B321-8BBD-4526-8C8C-2125CAEB5553}" srcOrd="4" destOrd="0" presId="urn:microsoft.com/office/officeart/2005/8/layout/chevron1"/>
    <dgm:cxn modelId="{41E89D3B-82B4-45FF-B13F-F79458B2EF50}" type="presParOf" srcId="{00D6AF80-4D1F-4505-AC3E-85A7752C2D1E}" destId="{5B2885CB-005E-44E0-8C59-8C4CC322A4C4}" srcOrd="5" destOrd="0" presId="urn:microsoft.com/office/officeart/2005/8/layout/chevron1"/>
    <dgm:cxn modelId="{92AF4944-88BC-40FA-860C-8EA9349728F9}" type="presParOf" srcId="{00D6AF80-4D1F-4505-AC3E-85A7752C2D1E}" destId="{7A74E4B9-6D90-4CD8-AA04-5D142BA949ED}" srcOrd="6" destOrd="0" presId="urn:microsoft.com/office/officeart/2005/8/layout/chevron1"/>
    <dgm:cxn modelId="{D54C564F-85EC-4BEB-9474-0E224C043235}" type="presParOf" srcId="{00D6AF80-4D1F-4505-AC3E-85A7752C2D1E}" destId="{A978B9AD-143F-43A2-AA0C-05BF9A5842E4}" srcOrd="7" destOrd="0" presId="urn:microsoft.com/office/officeart/2005/8/layout/chevron1"/>
    <dgm:cxn modelId="{8D070C24-09B3-4D10-AA72-ED668794D5B4}" type="presParOf" srcId="{00D6AF80-4D1F-4505-AC3E-85A7752C2D1E}" destId="{7C4B48E6-1B1F-4671-AAAE-061DF962B0A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37DAB-A8BE-42DD-A6EE-8A4B629F405B}">
      <dsp:nvSpPr>
        <dsp:cNvPr id="0" name=""/>
        <dsp:cNvSpPr/>
      </dsp:nvSpPr>
      <dsp:spPr>
        <a:xfrm>
          <a:off x="2018" y="1923188"/>
          <a:ext cx="1796117" cy="718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>
              <a:latin typeface="Trebuchet MS" panose="020B0603020202020204" pitchFamily="34" charset="0"/>
            </a:rPr>
            <a:t>Сканирование</a:t>
          </a:r>
        </a:p>
      </dsp:txBody>
      <dsp:txXfrm>
        <a:off x="361241" y="1923188"/>
        <a:ext cx="1077671" cy="718446"/>
      </dsp:txXfrm>
    </dsp:sp>
    <dsp:sp modelId="{4A398BAD-5F2D-4432-A544-204301EBB73D}">
      <dsp:nvSpPr>
        <dsp:cNvPr id="0" name=""/>
        <dsp:cNvSpPr/>
      </dsp:nvSpPr>
      <dsp:spPr>
        <a:xfrm>
          <a:off x="1618523" y="1923188"/>
          <a:ext cx="1796117" cy="718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>
              <a:latin typeface="Trebuchet MS" panose="020B0603020202020204" pitchFamily="34" charset="0"/>
            </a:rPr>
            <a:t>Предварительная обработка</a:t>
          </a:r>
        </a:p>
      </dsp:txBody>
      <dsp:txXfrm>
        <a:off x="1977746" y="1923188"/>
        <a:ext cx="1077671" cy="718446"/>
      </dsp:txXfrm>
    </dsp:sp>
    <dsp:sp modelId="{46C6B321-8BBD-4526-8C8C-2125CAEB5553}">
      <dsp:nvSpPr>
        <dsp:cNvPr id="0" name=""/>
        <dsp:cNvSpPr/>
      </dsp:nvSpPr>
      <dsp:spPr>
        <a:xfrm>
          <a:off x="3235029" y="1923188"/>
          <a:ext cx="1796117" cy="718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>
              <a:latin typeface="Trebuchet MS" panose="020B0603020202020204" pitchFamily="34" charset="0"/>
            </a:rPr>
            <a:t>Выделение особенностей</a:t>
          </a:r>
        </a:p>
      </dsp:txBody>
      <dsp:txXfrm>
        <a:off x="3594252" y="1923188"/>
        <a:ext cx="1077671" cy="718446"/>
      </dsp:txXfrm>
    </dsp:sp>
    <dsp:sp modelId="{7A74E4B9-6D90-4CD8-AA04-5D142BA949ED}">
      <dsp:nvSpPr>
        <dsp:cNvPr id="0" name=""/>
        <dsp:cNvSpPr/>
      </dsp:nvSpPr>
      <dsp:spPr>
        <a:xfrm>
          <a:off x="4851534" y="1923188"/>
          <a:ext cx="1796117" cy="718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>
              <a:latin typeface="Trebuchet MS" panose="020B0603020202020204" pitchFamily="34" charset="0"/>
            </a:rPr>
            <a:t>Сравнение</a:t>
          </a:r>
        </a:p>
      </dsp:txBody>
      <dsp:txXfrm>
        <a:off x="5210757" y="1923188"/>
        <a:ext cx="1077671" cy="718446"/>
      </dsp:txXfrm>
    </dsp:sp>
    <dsp:sp modelId="{7C4B48E6-1B1F-4671-AAAE-061DF962B0A2}">
      <dsp:nvSpPr>
        <dsp:cNvPr id="0" name=""/>
        <dsp:cNvSpPr/>
      </dsp:nvSpPr>
      <dsp:spPr>
        <a:xfrm>
          <a:off x="6468040" y="1923188"/>
          <a:ext cx="1796117" cy="718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>
              <a:latin typeface="Trebuchet MS" panose="020B0603020202020204" pitchFamily="34" charset="0"/>
            </a:rPr>
            <a:t>Принятие решения</a:t>
          </a:r>
        </a:p>
      </dsp:txBody>
      <dsp:txXfrm>
        <a:off x="6827263" y="1923188"/>
        <a:ext cx="1077671" cy="71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2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D244-4727-BD8A-3EF4-62BE7AB2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6A154-FCFE-8562-A767-27C160F55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2F4CD-DEBA-0576-8F47-87B46513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9903-2739-0CEB-20F7-5C7CE5A5E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8D736-A7B7-58F2-C670-1C7188A21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0265A-AA10-0FD6-86B4-4CB2D98C4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6F575-232D-2945-6E84-F28D0C54F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B69C1-AE96-A99E-3D21-56E01739A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385F-D4A0-9340-DBD7-3EAD02843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B33FC-14EF-DADB-D8CE-2AA70FFD1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A5DF7-52A7-04E0-5CFF-5BFEB1FA8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BDF5-B3AC-F93D-39C3-66F786FCF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86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C0CE-949E-DCCA-0E68-230255D9D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66E34-5AF8-730C-930A-39D64FA86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2EB0C-B9F0-91C5-8116-BAC1DAE8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E245-02A2-F4D1-971B-81ADE03E8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39CE-27EC-0DA6-9B14-BC35DBC8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A04E6-0A7A-E54B-6B0E-EB6C7791C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FE08B-DDA3-8CCB-0ECC-09E6F2AAB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A8AB-C388-AAEC-0210-F1F7B6448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E82A-A33F-12E5-2402-498F3040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B89BB-8BB3-3C18-8E7D-CE00A446B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C5C5C-7E37-6289-B46F-4DB014C6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ACEDF-09AE-E0DD-2183-9255B71F78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9E1A-3B44-86A0-EB9B-A9CE8C0F0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384184-CEE8-DA6A-B337-2BE5CD9CD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43B34-8842-74EE-021A-C2F3CEECD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7986D-BF21-E072-29E6-2673E968D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64FAD-9F34-FAA5-6E82-F11DA94A0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ACA99-DF79-1A1B-ED7F-A2C649296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E3096-F93C-2273-2424-D8CE66265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862FC-1E5B-0968-E7B2-A94D1EA33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7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oto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1"/>
          <a:stretch/>
        </p:blipFill>
        <p:spPr>
          <a:xfrm>
            <a:off x="-23547" y="0"/>
            <a:ext cx="9167548" cy="52216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"/>
          <a:stretch/>
        </p:blipFill>
        <p:spPr>
          <a:xfrm>
            <a:off x="-23547" y="1112651"/>
            <a:ext cx="9167545" cy="41090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16183" y="4246035"/>
            <a:ext cx="7594603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spc="300" dirty="0">
                <a:solidFill>
                  <a:srgbClr val="005A9B"/>
                </a:solidFill>
                <a:latin typeface="Trebuchet MS"/>
                <a:cs typeface="Trebuchet MS"/>
              </a:rPr>
              <a:t>Идентификация личности по отпечаткам пальцев.</a:t>
            </a:r>
            <a:br>
              <a:rPr lang="ru-RU" sz="2400" b="1" spc="300" dirty="0">
                <a:solidFill>
                  <a:srgbClr val="005A9B"/>
                </a:solidFill>
                <a:latin typeface="Trebuchet MS"/>
                <a:cs typeface="Trebuchet MS"/>
              </a:rPr>
            </a:br>
            <a:r>
              <a:rPr lang="ru-RU" sz="2400" b="1" spc="300" dirty="0">
                <a:solidFill>
                  <a:srgbClr val="005A9B"/>
                </a:solidFill>
                <a:latin typeface="Trebuchet MS"/>
                <a:cs typeface="Trebuchet MS"/>
              </a:rPr>
              <a:t>Баранов Никита</a:t>
            </a:r>
            <a:endParaRPr lang="en-US" sz="2400" b="1" spc="300" dirty="0">
              <a:solidFill>
                <a:srgbClr val="005A9B"/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3" y="3364286"/>
            <a:ext cx="3106523" cy="5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5B1E3-F451-5A8E-AE8A-04F1E8AF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9DC573-E01E-3FCF-3DE5-94281205F9A1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8937B-A8EA-9E91-5306-07353AB9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5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10</a:t>
            </a:fld>
            <a:r>
              <a:rPr lang="en-US" sz="15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5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5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9AC1B-FF90-965C-B2AA-90FBDF64A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A79EA2A7-3D07-CBBB-7695-43BCCBCC9530}"/>
              </a:ext>
            </a:extLst>
          </p:cNvPr>
          <p:cNvSpPr txBox="1">
            <a:spLocks/>
          </p:cNvSpPr>
          <p:nvPr/>
        </p:nvSpPr>
        <p:spPr>
          <a:xfrm>
            <a:off x="1572768" y="1486662"/>
            <a:ext cx="8034528" cy="21701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b="1" dirty="0">
                <a:solidFill>
                  <a:srgbClr val="0D62B2"/>
                </a:solidFill>
                <a:latin typeface="Trebuchet MS"/>
                <a:cs typeface="Trebuchet MS"/>
              </a:rPr>
              <a:t>Спасибо за внимание!</a:t>
            </a:r>
            <a:endParaRPr lang="en-US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008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58157"/>
            <a:ext cx="5084357" cy="215232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Дактилоскопия основана на двух уникальных принципах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: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1. Уникальность – нет двух людей с одинаковыми отпечатками пальцев, даже у близнецов</a:t>
            </a:r>
            <a:b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2. Узоры не меняются в течение жизни человека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Уникальность как ключ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AFF3AD6-A717-29B4-7912-2FFF763F8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430" y="1388701"/>
            <a:ext cx="3535497" cy="24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C5FDF-5B91-609C-9551-EC545C16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323E89-7F04-5321-F492-32A1552851BB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CE894-59F0-47CE-C1D2-5D116F386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952" y="2425134"/>
            <a:ext cx="5084357" cy="215232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Преобразуем отпечаток в цифровое изображение, улучшаем качество изображения, находим уникальные точки, сравниваем предъявленный отпечаток с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эталоном,выносим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вердикт</a:t>
            </a:r>
          </a:p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2E6E8-E296-D2E1-7210-8C905719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1B3D1-E602-5BA2-3C3F-7E3C93056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DC0C2D3-33DF-5CFF-F573-EB75D3E28FF3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Этапы обработки информации в дактилоскопической системе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2C38227B-8D95-BCDB-21F6-422B123FC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6990"/>
              </p:ext>
            </p:extLst>
          </p:nvPr>
        </p:nvGraphicFramePr>
        <p:xfrm>
          <a:off x="707961" y="-624255"/>
          <a:ext cx="8266176" cy="4564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28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432A70-B039-B50F-C7D7-32D65894F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7DB6B-022D-A92B-053A-2A92A4AA739C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71B23-7BCD-281F-AC95-60A6E92F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76256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A9F2-DADA-6843-6694-8420A618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37EDAE3-87BA-0B05-DCB4-59C82244419B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Математическая модель: </a:t>
            </a:r>
            <a:r>
              <a:rPr lang="ru-RU" sz="2400" b="1" dirty="0" err="1">
                <a:solidFill>
                  <a:srgbClr val="0D62B2"/>
                </a:solidFill>
                <a:latin typeface="Trebuchet MS"/>
                <a:cs typeface="Trebuchet MS"/>
              </a:rPr>
              <a:t>минуции</a:t>
            </a: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 и их дескрипторы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64B9700-5AA6-BA55-43D0-740CE71CB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0" y="1177049"/>
            <a:ext cx="6859688" cy="355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8D116-5A9B-2275-2147-10D74510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63D0AFB-2FE9-80E1-C991-492F342E2DA0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22D9E-8834-DBFB-F5E8-F43C54BB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955155"/>
            <a:ext cx="4572001" cy="2152322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Два варианта сравнения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: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Minutia-Based Matching: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поиск пар соответствующих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минуций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с помощью анализа их локального окружения</a:t>
            </a:r>
            <a:b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Pattern-Based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Matching: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сравнение глобальных узоров(петель, дуг, завихрений), более быстрый, но менее точный</a:t>
            </a:r>
          </a:p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E16AA-95AC-FA2A-CA0B-BC959FFB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6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5</a:t>
            </a:fld>
            <a:r>
              <a:rPr lang="en-US" sz="16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6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6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2D32-7879-8A9E-5E28-0BEF3A2A61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81A3A0A-9E7E-D551-AD63-E1B22C95CB4F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Алгоритмы сравнения: от геометрии к совпадению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684EE1-6811-6A63-E963-18005B416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01999"/>
            <a:ext cx="427732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8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D98DA-7F97-803A-5263-14406BFB8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4639279-0100-2EE1-B215-37E17A616477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74AF9-DFDB-C2C8-BDBC-A3D1AC502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82" y="1630023"/>
            <a:ext cx="4572001" cy="2152322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В базе хранятся не сами отпечатки, а их математические представления, шаблоны дополнительно 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хэшируются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 или шифруются.</a:t>
            </a:r>
            <a:b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</a:b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Из преимуществ выделяют экономию памяти, повышение скорости сравнения, исходное изображение почти невозможно восстановить из шаблона</a:t>
            </a:r>
          </a:p>
          <a:p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5393D-24E4-0DBA-15DC-41E5DE29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6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1D408-1E19-C9F0-390E-850C7D429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C5ABAF2-A747-D670-FA38-D30ABC7AF8B1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Информационные аспекты: хранение и безопасность данных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D69A7410-E3BC-5ABE-BDD1-62A6B401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880" y="1304891"/>
            <a:ext cx="3552538" cy="28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5CA1B-0D58-7797-6E7F-DC32FE7F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B4B0EB-9C91-8922-DF33-3971A9A29A18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359D-EF41-CAEF-C8FF-CE41579C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7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5A58-6BFB-E01D-6642-5A52850F9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03EC23DB-A453-3DFF-5BD9-340073FFE9CA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Достоинства, недостатки и перспективы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18D463A-3186-61A0-CC7D-D54F4C85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34235"/>
              </p:ext>
            </p:extLst>
          </p:nvPr>
        </p:nvGraphicFramePr>
        <p:xfrm>
          <a:off x="670560" y="1058797"/>
          <a:ext cx="7095744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48">
                  <a:extLst>
                    <a:ext uri="{9D8B030D-6E8A-4147-A177-3AD203B41FA5}">
                      <a16:colId xmlns:a16="http://schemas.microsoft.com/office/drawing/2014/main" val="4286890478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4008708016"/>
                    </a:ext>
                  </a:extLst>
                </a:gridCol>
                <a:gridCol w="2365248">
                  <a:extLst>
                    <a:ext uri="{9D8B030D-6E8A-4147-A177-3AD203B41FA5}">
                      <a16:colId xmlns:a16="http://schemas.microsoft.com/office/drawing/2014/main" val="4023243951"/>
                    </a:ext>
                  </a:extLst>
                </a:gridCol>
              </a:tblGrid>
              <a:tr h="294024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Достоинства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Недостатки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Перспективы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92793"/>
                  </a:ext>
                </a:extLst>
              </a:tr>
              <a:tr h="132310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Высокая точность и надежность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Возможность создания </a:t>
                      </a:r>
                      <a:r>
                        <a:rPr lang="en-US" sz="1400" dirty="0">
                          <a:latin typeface="Trebuchet MS" panose="020B0603020202020204" pitchFamily="34" charset="0"/>
                        </a:rPr>
                        <a:t>“</a:t>
                      </a:r>
                      <a:r>
                        <a:rPr lang="ru-RU" sz="1400" dirty="0">
                          <a:latin typeface="Trebuchet MS" panose="020B0603020202020204" pitchFamily="34" charset="0"/>
                        </a:rPr>
                        <a:t>ложных пальцев</a:t>
                      </a:r>
                      <a:r>
                        <a:rPr lang="en-US" sz="1400" dirty="0">
                          <a:latin typeface="Trebuchet MS" panose="020B0603020202020204" pitchFamily="34" charset="0"/>
                        </a:rPr>
                        <a:t>”</a:t>
                      </a:r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Мультимодальные системы: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 Комбинация отпечатка с другими биометрическими признаками (радужная оболочка, лицо).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070134"/>
                  </a:ext>
                </a:extLst>
              </a:tr>
              <a:tr h="1117292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Удобство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Зависимость от качества сканирования</a:t>
                      </a:r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ИИ и глубокое обучение: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 Для более точного и устойчивого к помехам распознавания.</a:t>
                      </a:r>
                    </a:p>
                    <a:p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999028"/>
                  </a:ext>
                </a:extLst>
              </a:tr>
              <a:tr h="705658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Быстрота идентификации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Проблема "вечного пароля" и конфиденциальности</a:t>
                      </a:r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Распознавание в 3D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 и распознавание вен пальца</a:t>
                      </a:r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57396"/>
                  </a:ext>
                </a:extLst>
              </a:tr>
              <a:tr h="499841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rebuchet MS" panose="020B0603020202020204" pitchFamily="34" charset="0"/>
                        </a:rPr>
                        <a:t>Сложность подделки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Ошибки 1-го и 2-го рода (FRR/FAR)</a:t>
                      </a:r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4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E29CA-F5E1-96DE-8451-99C756FEA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47DA02-6DD0-F533-E76C-96A4A4B6C7A4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49447-124D-0988-D0F5-84EF8A096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82" y="1630023"/>
            <a:ext cx="8361140" cy="215232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Дактилоскопическая идентификация — это сложная информационная система, преобразующая биологический признак в цифровую модель.</a:t>
            </a:r>
          </a:p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В ее основе лежат математические модели (</a:t>
            </a:r>
            <a:r>
              <a:rPr lang="ru-RU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минуции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, графы, корреляция) и алгоритмы поиска и сравнения.</a:t>
            </a:r>
          </a:p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Система является компромиссом между точностью, скоростью и безопасностью.</a:t>
            </a:r>
          </a:p>
          <a:p>
            <a:pPr algn="l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Дальнейшее развитие связано с интеграцией методов искусственного интеллекта и решением этико-правовых вопросов использования биометрических данных.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FEDF9-35F6-C630-B54E-2B5DBF77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8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69D8E-3E60-E22E-FF51-365E361A1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6912EB6-9D6F-B51F-2528-82CB749B82D5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Выводы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346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BA68F1-858E-15BB-24D6-C0807840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8B724D-F369-45D2-1274-29629CA62E31}"/>
              </a:ext>
            </a:extLst>
          </p:cNvPr>
          <p:cNvSpPr/>
          <p:nvPr/>
        </p:nvSpPr>
        <p:spPr>
          <a:xfrm>
            <a:off x="169863" y="407988"/>
            <a:ext cx="1243263" cy="581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B7FEC-1554-8CA1-2552-6D554C0CA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82" y="1630023"/>
            <a:ext cx="8361140" cy="2152322"/>
          </a:xfrm>
        </p:spPr>
        <p:txBody>
          <a:bodyPr>
            <a:normAutofit/>
          </a:bodyPr>
          <a:lstStyle/>
          <a:p>
            <a:pPr algn="l"/>
            <a:endParaRPr lang="ru-RU" sz="18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125B6-B83A-3092-7FED-2A42C0D2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9</a:t>
            </a:fld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lang="ru-RU" sz="180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320C6-689F-A25F-1EDD-0335FCBB1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0" y="530352"/>
            <a:ext cx="2225068" cy="4060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44ECCA2-9E10-F428-8A14-A4E1A664AA3A}"/>
              </a:ext>
            </a:extLst>
          </p:cNvPr>
          <p:cNvSpPr txBox="1">
            <a:spLocks/>
          </p:cNvSpPr>
          <p:nvPr/>
        </p:nvSpPr>
        <p:spPr>
          <a:xfrm>
            <a:off x="2826253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Источники информации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4335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351</Words>
  <Application>Microsoft Office PowerPoint</Application>
  <PresentationFormat>Экран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Catton Mister</cp:lastModifiedBy>
  <cp:revision>18</cp:revision>
  <dcterms:created xsi:type="dcterms:W3CDTF">2017-01-25T11:18:17Z</dcterms:created>
  <dcterms:modified xsi:type="dcterms:W3CDTF">2025-10-06T15:15:15Z</dcterms:modified>
</cp:coreProperties>
</file>