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47" r:id="rId12"/>
  </p:sldMasterIdLst>
  <p:notesMasterIdLst>
    <p:notesMasterId r:id="rId35"/>
  </p:notesMasterIdLst>
  <p:handoutMasterIdLst>
    <p:handoutMasterId r:id="rId36"/>
  </p:handoutMasterIdLst>
  <p:sldIdLst>
    <p:sldId id="617" r:id="rId13"/>
    <p:sldId id="643" r:id="rId14"/>
    <p:sldId id="682" r:id="rId15"/>
    <p:sldId id="677" r:id="rId16"/>
    <p:sldId id="678" r:id="rId17"/>
    <p:sldId id="646" r:id="rId18"/>
    <p:sldId id="673" r:id="rId19"/>
    <p:sldId id="653" r:id="rId20"/>
    <p:sldId id="654" r:id="rId21"/>
    <p:sldId id="656" r:id="rId22"/>
    <p:sldId id="680" r:id="rId23"/>
    <p:sldId id="659" r:id="rId24"/>
    <p:sldId id="660" r:id="rId25"/>
    <p:sldId id="661" r:id="rId26"/>
    <p:sldId id="663" r:id="rId27"/>
    <p:sldId id="664" r:id="rId28"/>
    <p:sldId id="665" r:id="rId29"/>
    <p:sldId id="674" r:id="rId30"/>
    <p:sldId id="669" r:id="rId31"/>
    <p:sldId id="681" r:id="rId32"/>
    <p:sldId id="670" r:id="rId33"/>
    <p:sldId id="649" r:id="rId34"/>
  </p:sldIdLst>
  <p:sldSz cx="9144000" cy="6858000" type="screen4x3"/>
  <p:notesSz cx="6772275" cy="9902825"/>
  <p:defaultTextStyle>
    <a:defPPr>
      <a:defRPr lang="en-GB"/>
    </a:defPPr>
    <a:lvl1pPr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ganisatie" id="{80DCA03A-B655-4B5A-8711-7577EDB386F6}">
          <p14:sldIdLst>
            <p14:sldId id="617"/>
            <p14:sldId id="643"/>
            <p14:sldId id="682"/>
            <p14:sldId id="677"/>
            <p14:sldId id="678"/>
            <p14:sldId id="646"/>
          </p14:sldIdLst>
        </p14:section>
        <p14:section name="Requirements" id="{24A1A5ED-1ADA-4F23-AF71-6A7BCD8D7E1F}">
          <p14:sldIdLst>
            <p14:sldId id="673"/>
            <p14:sldId id="653"/>
            <p14:sldId id="654"/>
            <p14:sldId id="656"/>
            <p14:sldId id="680"/>
            <p14:sldId id="659"/>
            <p14:sldId id="660"/>
            <p14:sldId id="661"/>
            <p14:sldId id="663"/>
            <p14:sldId id="664"/>
            <p14:sldId id="665"/>
          </p14:sldIdLst>
        </p14:section>
        <p14:section name="Use cases" id="{D5068FE0-A4D3-4202-ACB4-6258E76C8C8D}">
          <p14:sldIdLst>
            <p14:sldId id="674"/>
            <p14:sldId id="669"/>
            <p14:sldId id="681"/>
            <p14:sldId id="670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62478" autoAdjust="0"/>
  </p:normalViewPr>
  <p:slideViewPr>
    <p:cSldViewPr>
      <p:cViewPr varScale="1">
        <p:scale>
          <a:sx n="46" d="100"/>
          <a:sy n="46" d="100"/>
        </p:scale>
        <p:origin x="1110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3540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30F-1D04-4EB3-AB53-9C45F1E6E16E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GSO3 W1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3540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EB44-74D2-4A89-A3F7-36AB5277C9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3356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7" name="AutoShape 2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3838575" y="247650"/>
            <a:ext cx="2928938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000000"/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1225" y="742950"/>
            <a:ext cx="4946650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708275" y="9242425"/>
            <a:ext cx="3081338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0F27F0C-8B18-4EF5-9020-425AA689B6F5}" type="slidenum">
              <a:rPr lang="en-GB" altLang="nl-NL"/>
              <a:pPr/>
              <a:t>‹nr.›</a:t>
            </a:fld>
            <a:endParaRPr lang="en-GB" altLang="nl-NL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1128713" y="50355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128713" y="53594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128713" y="5684838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128713" y="60071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1128713" y="63309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1128713" y="66548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1128713" y="69770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128713" y="73025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1128713" y="76247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128713" y="794861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1128713" y="82724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128713" y="85979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1128713" y="89201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1128713" y="9242425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703763"/>
            <a:ext cx="541178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</p:spTree>
    <p:extLst>
      <p:ext uri="{BB962C8B-B14F-4D97-AF65-F5344CB8AC3E}">
        <p14:creationId xmlns:p14="http://schemas.microsoft.com/office/powerpoint/2010/main" val="2826267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l.wikipedia.org/wiki/Requirem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aseline="0" dirty="0" err="1" smtClean="0"/>
              <a:t>Doel</a:t>
            </a:r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err="1" smtClean="0"/>
              <a:t>Verhelderen</a:t>
            </a:r>
            <a:r>
              <a:rPr lang="en-US" baseline="0" dirty="0" smtClean="0"/>
              <a:t> van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err="1" smtClean="0"/>
              <a:t>Organisatie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vak</a:t>
            </a:r>
            <a:endParaRPr 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baseline="0" dirty="0" smtClean="0"/>
              <a:t>	- </a:t>
            </a:r>
            <a:r>
              <a:rPr lang="en-US" baseline="0" dirty="0" err="1" smtClean="0"/>
              <a:t>onderwerpen</a:t>
            </a:r>
            <a:endParaRPr 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baseline="0" dirty="0" smtClean="0"/>
              <a:t>	- </a:t>
            </a:r>
            <a:r>
              <a:rPr lang="en-US" baseline="0" dirty="0" err="1" smtClean="0"/>
              <a:t>activiteiten</a:t>
            </a:r>
            <a:endParaRPr 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baseline="0" dirty="0" smtClean="0"/>
              <a:t>	- </a:t>
            </a:r>
            <a:r>
              <a:rPr lang="en-US" baseline="0" dirty="0" err="1" smtClean="0"/>
              <a:t>beoordeling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baseline="0" dirty="0" err="1" smtClean="0"/>
              <a:t>Doelen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vak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endParaRPr lang="en-US" baseline="0" dirty="0" smtClean="0"/>
          </a:p>
          <a:p>
            <a:pPr marL="171450" marR="0" indent="-17145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Introductie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Visual Paradigm (VP). Docent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wijst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de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studenten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op 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bestaan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van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handleiding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VP op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sharepoint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.</a:t>
            </a:r>
            <a:endParaRPr lang="nl-NL" sz="1200" kern="120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pPr marL="171450" indent="-171450" eaLnBrk="1" hangingPunct="1">
              <a:buFontTx/>
              <a:buChar char="-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677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/>
              <a:t>SMART:</a:t>
            </a:r>
          </a:p>
          <a:p>
            <a:pPr rtl="0"/>
            <a:r>
              <a:rPr lang="nl-NL" b="1" dirty="0" smtClean="0">
                <a:effectLst/>
              </a:rPr>
              <a:t>S</a:t>
            </a:r>
            <a:r>
              <a:rPr lang="nl-NL" dirty="0" smtClean="0">
                <a:effectLst/>
              </a:rPr>
              <a:t>pecifiek - </a:t>
            </a:r>
            <a:r>
              <a:rPr lang="nl-NL" i="1" dirty="0" smtClean="0">
                <a:effectLst/>
              </a:rPr>
              <a:t>Is de doelstelling eenduidig?</a:t>
            </a:r>
            <a:endParaRPr lang="nl-NL" dirty="0" smtClean="0">
              <a:effectLst/>
            </a:endParaRPr>
          </a:p>
          <a:p>
            <a:pPr rtl="0"/>
            <a:r>
              <a:rPr lang="nl-NL" b="1" dirty="0" smtClean="0">
                <a:effectLst/>
              </a:rPr>
              <a:t>M</a:t>
            </a:r>
            <a:r>
              <a:rPr lang="nl-NL" dirty="0" smtClean="0">
                <a:effectLst/>
              </a:rPr>
              <a:t>eetbaar - </a:t>
            </a:r>
            <a:r>
              <a:rPr lang="nl-NL" i="1" dirty="0" smtClean="0">
                <a:effectLst/>
              </a:rPr>
              <a:t>Onder welke (meetbare/observeerbare) voorwaarden of vorm is het doel bereikt?</a:t>
            </a:r>
            <a:endParaRPr lang="nl-NL" dirty="0" smtClean="0">
              <a:effectLst/>
            </a:endParaRPr>
          </a:p>
          <a:p>
            <a:pPr rtl="0"/>
            <a:r>
              <a:rPr lang="nl-NL" b="1" dirty="0" smtClean="0">
                <a:effectLst/>
              </a:rPr>
              <a:t>A</a:t>
            </a:r>
            <a:r>
              <a:rPr lang="nl-NL" dirty="0" smtClean="0">
                <a:effectLst/>
              </a:rPr>
              <a:t>cceptabel - </a:t>
            </a:r>
            <a:r>
              <a:rPr lang="nl-NL" i="1" dirty="0" smtClean="0">
                <a:effectLst/>
              </a:rPr>
              <a:t>Is deze acceptabel voor de doelgroep en/of het management?</a:t>
            </a:r>
            <a:endParaRPr lang="nl-NL" dirty="0" smtClean="0">
              <a:effectLst/>
            </a:endParaRPr>
          </a:p>
          <a:p>
            <a:pPr rtl="0"/>
            <a:r>
              <a:rPr lang="nl-NL" b="1" dirty="0" smtClean="0">
                <a:effectLst/>
              </a:rPr>
              <a:t>R</a:t>
            </a:r>
            <a:r>
              <a:rPr lang="nl-NL" dirty="0" smtClean="0">
                <a:effectLst/>
              </a:rPr>
              <a:t>ealistisch - </a:t>
            </a:r>
            <a:r>
              <a:rPr lang="nl-NL" i="1" dirty="0" smtClean="0">
                <a:effectLst/>
              </a:rPr>
              <a:t>Is het doel haalbaar?</a:t>
            </a:r>
            <a:endParaRPr lang="nl-NL" dirty="0" smtClean="0">
              <a:effectLst/>
            </a:endParaRPr>
          </a:p>
          <a:p>
            <a:pPr rtl="0"/>
            <a:r>
              <a:rPr lang="nl-NL" b="1" dirty="0" smtClean="0">
                <a:effectLst/>
              </a:rPr>
              <a:t>T</a:t>
            </a:r>
            <a:r>
              <a:rPr lang="nl-NL" dirty="0" smtClean="0">
                <a:effectLst/>
              </a:rPr>
              <a:t>ijdsgebonden - </a:t>
            </a:r>
            <a:r>
              <a:rPr lang="nl-NL" i="1" dirty="0" smtClean="0">
                <a:effectLst/>
              </a:rPr>
              <a:t>Wanneer (in de tijd) moet het doel bereikt zijn?</a:t>
            </a:r>
          </a:p>
          <a:p>
            <a:pPr rtl="0"/>
            <a:endParaRPr lang="nl-NL" i="1" dirty="0" smtClean="0">
              <a:effectLst/>
            </a:endParaRPr>
          </a:p>
          <a:p>
            <a:pPr rtl="0"/>
            <a:r>
              <a:rPr lang="nl-NL" b="1" i="0" dirty="0" smtClean="0">
                <a:effectLst/>
              </a:rPr>
              <a:t>MOSCOW</a:t>
            </a:r>
          </a:p>
          <a:p>
            <a:pPr rtl="0"/>
            <a:r>
              <a:rPr lang="nl-NL" b="1" dirty="0" smtClean="0">
                <a:effectLst/>
              </a:rPr>
              <a:t>M</a:t>
            </a:r>
            <a:r>
              <a:rPr lang="nl-NL" dirty="0" smtClean="0">
                <a:effectLst/>
              </a:rPr>
              <a:t> - </a:t>
            </a:r>
            <a:r>
              <a:rPr lang="nl-NL" b="1" dirty="0" smtClean="0">
                <a:effectLst/>
              </a:rPr>
              <a:t>must </a:t>
            </a:r>
            <a:r>
              <a:rPr lang="nl-NL" b="1" dirty="0" err="1" smtClean="0">
                <a:effectLst/>
              </a:rPr>
              <a:t>haves</a:t>
            </a:r>
            <a:r>
              <a:rPr lang="nl-NL" dirty="0" smtClean="0">
                <a:effectLst/>
              </a:rPr>
              <a:t>: deze eisen (</a:t>
            </a:r>
            <a:r>
              <a:rPr lang="nl-NL" i="1" dirty="0" err="1" smtClean="0">
                <a:effectLst/>
                <a:hlinkClick r:id="rId3" tooltip="Requirement"/>
              </a:rPr>
              <a:t>requirements</a:t>
            </a:r>
            <a:r>
              <a:rPr lang="nl-NL" dirty="0" smtClean="0">
                <a:effectLst/>
              </a:rPr>
              <a:t>) </a:t>
            </a:r>
            <a:r>
              <a:rPr lang="nl-NL" i="1" dirty="0" smtClean="0">
                <a:effectLst/>
              </a:rPr>
              <a:t>moeten</a:t>
            </a:r>
            <a:r>
              <a:rPr lang="nl-NL" dirty="0" smtClean="0">
                <a:effectLst/>
              </a:rPr>
              <a:t> in het eindresultaat terugkomen, zonder deze eisen is het product niet bruikbaar;</a:t>
            </a:r>
          </a:p>
          <a:p>
            <a:pPr rtl="0"/>
            <a:r>
              <a:rPr lang="nl-NL" b="1" dirty="0" smtClean="0">
                <a:effectLst/>
              </a:rPr>
              <a:t>S</a:t>
            </a:r>
            <a:r>
              <a:rPr lang="nl-NL" dirty="0" smtClean="0">
                <a:effectLst/>
              </a:rPr>
              <a:t> - </a:t>
            </a:r>
            <a:r>
              <a:rPr lang="nl-NL" b="1" dirty="0" err="1" smtClean="0">
                <a:effectLst/>
              </a:rPr>
              <a:t>should</a:t>
            </a:r>
            <a:r>
              <a:rPr lang="nl-NL" b="1" dirty="0" smtClean="0">
                <a:effectLst/>
              </a:rPr>
              <a:t> </a:t>
            </a:r>
            <a:r>
              <a:rPr lang="nl-NL" b="1" dirty="0" err="1" smtClean="0">
                <a:effectLst/>
              </a:rPr>
              <a:t>haves</a:t>
            </a:r>
            <a:r>
              <a:rPr lang="nl-NL" dirty="0" smtClean="0">
                <a:effectLst/>
              </a:rPr>
              <a:t>: deze eisen zijn zeer gewenst, maar zonder is het product wel bruikbaar;</a:t>
            </a:r>
          </a:p>
          <a:p>
            <a:pPr rtl="0"/>
            <a:r>
              <a:rPr lang="nl-NL" b="1" dirty="0" smtClean="0">
                <a:effectLst/>
              </a:rPr>
              <a:t>C</a:t>
            </a:r>
            <a:r>
              <a:rPr lang="nl-NL" dirty="0" smtClean="0">
                <a:effectLst/>
              </a:rPr>
              <a:t> - </a:t>
            </a:r>
            <a:r>
              <a:rPr lang="nl-NL" b="1" dirty="0" err="1" smtClean="0">
                <a:effectLst/>
              </a:rPr>
              <a:t>could</a:t>
            </a:r>
            <a:r>
              <a:rPr lang="nl-NL" b="1" dirty="0" smtClean="0">
                <a:effectLst/>
              </a:rPr>
              <a:t> </a:t>
            </a:r>
            <a:r>
              <a:rPr lang="nl-NL" b="1" dirty="0" err="1" smtClean="0">
                <a:effectLst/>
              </a:rPr>
              <a:t>haves</a:t>
            </a:r>
            <a:r>
              <a:rPr lang="nl-NL" dirty="0" smtClean="0">
                <a:effectLst/>
              </a:rPr>
              <a:t>: deze eisen zullen alleen aan bod komen als er tijd genoeg is;</a:t>
            </a:r>
          </a:p>
          <a:p>
            <a:pPr rtl="0"/>
            <a:r>
              <a:rPr lang="nl-NL" b="1" dirty="0" smtClean="0">
                <a:effectLst/>
              </a:rPr>
              <a:t>W</a:t>
            </a:r>
            <a:r>
              <a:rPr lang="nl-NL" dirty="0" smtClean="0">
                <a:effectLst/>
              </a:rPr>
              <a:t> - </a:t>
            </a:r>
            <a:r>
              <a:rPr lang="nl-NL" b="1" dirty="0" err="1" smtClean="0">
                <a:effectLst/>
              </a:rPr>
              <a:t>won't</a:t>
            </a:r>
            <a:r>
              <a:rPr lang="nl-NL" b="1" dirty="0" smtClean="0">
                <a:effectLst/>
              </a:rPr>
              <a:t> </a:t>
            </a:r>
            <a:r>
              <a:rPr lang="nl-NL" b="1" dirty="0" err="1" smtClean="0">
                <a:effectLst/>
              </a:rPr>
              <a:t>haves</a:t>
            </a:r>
            <a:r>
              <a:rPr lang="nl-NL" dirty="0" smtClean="0">
                <a:effectLst/>
              </a:rPr>
              <a:t> (ook wel </a:t>
            </a:r>
            <a:r>
              <a:rPr lang="nl-NL" b="1" dirty="0" err="1" smtClean="0">
                <a:effectLst/>
              </a:rPr>
              <a:t>would</a:t>
            </a:r>
            <a:r>
              <a:rPr lang="nl-NL" b="1" dirty="0" smtClean="0">
                <a:effectLst/>
              </a:rPr>
              <a:t> </a:t>
            </a:r>
            <a:r>
              <a:rPr lang="nl-NL" b="1" dirty="0" err="1" smtClean="0">
                <a:effectLst/>
              </a:rPr>
              <a:t>haves</a:t>
            </a:r>
            <a:r>
              <a:rPr lang="nl-NL" dirty="0" smtClean="0">
                <a:effectLst/>
              </a:rPr>
              <a:t> genoemd): deze eisen zullen in dit project niet aan bod komen maar kunnen in de toekomst, bij een vervolgproject, interessant zijn.</a:t>
            </a:r>
          </a:p>
          <a:p>
            <a:pPr rtl="0"/>
            <a:endParaRPr lang="nl-NL" smtClean="0">
              <a:effectLst/>
            </a:endParaRPr>
          </a:p>
          <a:p>
            <a:pPr rtl="0"/>
            <a:endParaRPr lang="nl-NL" dirty="0" smtClean="0">
              <a:effectLst/>
            </a:endParaRPr>
          </a:p>
          <a:p>
            <a:pPr rtl="0"/>
            <a:endParaRPr lang="nl-N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48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toelichten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mits</a:t>
            </a:r>
            <a:r>
              <a:rPr lang="en-US" baseline="0" dirty="0" smtClean="0"/>
              <a:t> reeds </a:t>
            </a:r>
            <a:r>
              <a:rPr lang="en-US" baseline="0" dirty="0" err="1" smtClean="0"/>
              <a:t>bekend</a:t>
            </a:r>
            <a:r>
              <a:rPr lang="en-US" baseline="0" dirty="0" smtClean="0"/>
              <a:t>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="1" baseline="0" dirty="0" err="1" smtClean="0">
                <a:solidFill>
                  <a:srgbClr val="FF0000"/>
                </a:solidFill>
              </a:rPr>
              <a:t>Vraag</a:t>
            </a:r>
            <a:r>
              <a:rPr lang="en-US" b="1" baseline="0" dirty="0" smtClean="0">
                <a:solidFill>
                  <a:srgbClr val="FF0000"/>
                </a:solidFill>
              </a:rPr>
              <a:t>: </a:t>
            </a:r>
            <a:r>
              <a:rPr lang="en-US" b="1" baseline="0" dirty="0" err="1" smtClean="0">
                <a:solidFill>
                  <a:srgbClr val="FF0000"/>
                </a:solidFill>
              </a:rPr>
              <a:t>Wat</a:t>
            </a:r>
            <a:r>
              <a:rPr lang="en-US" b="1" baseline="0" dirty="0" smtClean="0">
                <a:solidFill>
                  <a:srgbClr val="FF0000"/>
                </a:solidFill>
              </a:rPr>
              <a:t> is de context?</a:t>
            </a:r>
          </a:p>
          <a:p>
            <a:pPr eaLnBrk="1" hangingPunct="1"/>
            <a:r>
              <a:rPr lang="en-US" baseline="0" dirty="0" smtClean="0"/>
              <a:t>Context: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beschrijving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domein</a:t>
            </a:r>
            <a:r>
              <a:rPr lang="en-US" baseline="0" dirty="0" smtClean="0"/>
              <a:t> en het </a:t>
            </a:r>
          </a:p>
          <a:p>
            <a:pPr eaLnBrk="1" hangingPunct="1"/>
            <a:r>
              <a:rPr lang="en-US" baseline="0" dirty="0" err="1" smtClean="0"/>
              <a:t>beoogde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doel</a:t>
            </a:r>
            <a:r>
              <a:rPr lang="en-US" baseline="0" dirty="0" smtClean="0"/>
              <a:t>) van het </a:t>
            </a:r>
            <a:r>
              <a:rPr lang="en-US" baseline="0" dirty="0" err="1" smtClean="0"/>
              <a:t>systeem</a:t>
            </a:r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="1" baseline="0" dirty="0" err="1" smtClean="0"/>
              <a:t>Vraag</a:t>
            </a:r>
            <a:r>
              <a:rPr lang="en-US" b="1" baseline="0" dirty="0" smtClean="0"/>
              <a:t>: </a:t>
            </a:r>
            <a:r>
              <a:rPr lang="en-US" b="1" baseline="0" dirty="0" err="1" smtClean="0"/>
              <a:t>Waarom</a:t>
            </a:r>
            <a:r>
              <a:rPr lang="en-US" b="1" baseline="0" dirty="0" smtClean="0"/>
              <a:t> is </a:t>
            </a:r>
            <a:r>
              <a:rPr lang="en-US" b="1" baseline="0" dirty="0" err="1" smtClean="0"/>
              <a:t>een</a:t>
            </a:r>
            <a:r>
              <a:rPr lang="en-US" b="1" baseline="0" dirty="0" smtClean="0"/>
              <a:t> context </a:t>
            </a:r>
            <a:r>
              <a:rPr lang="en-US" b="1" baseline="0" dirty="0" err="1" smtClean="0"/>
              <a:t>beschrijving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belangrijk</a:t>
            </a:r>
            <a:r>
              <a:rPr lang="en-US" b="1" baseline="0" dirty="0" smtClean="0"/>
              <a:t>?</a:t>
            </a:r>
          </a:p>
          <a:p>
            <a:pPr eaLnBrk="1" hangingPunct="1"/>
            <a:endParaRPr lang="en-US" b="1" baseline="0" dirty="0" smtClean="0"/>
          </a:p>
          <a:p>
            <a:pPr eaLnBrk="1" hangingPunct="1"/>
            <a:r>
              <a:rPr lang="en-US" baseline="0" dirty="0" smtClean="0"/>
              <a:t>Context </a:t>
            </a:r>
            <a:r>
              <a:rPr lang="en-US" baseline="0" dirty="0" err="1" smtClean="0"/>
              <a:t>bepaalt</a:t>
            </a:r>
            <a:r>
              <a:rPr lang="en-US" baseline="0" dirty="0" smtClean="0"/>
              <a:t> de </a:t>
            </a:r>
            <a:r>
              <a:rPr lang="en-US" b="1" baseline="0" dirty="0" smtClean="0"/>
              <a:t>scope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bijhoort</a:t>
            </a:r>
            <a:r>
              <a:rPr lang="en-US" baseline="0" dirty="0" smtClean="0"/>
              <a:t>)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aseline="0" dirty="0" err="1" smtClean="0"/>
              <a:t>Als</a:t>
            </a:r>
            <a:r>
              <a:rPr lang="en-US" baseline="0" dirty="0" smtClean="0"/>
              <a:t> we de context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proberen</a:t>
            </a:r>
            <a:r>
              <a:rPr lang="en-US" baseline="0" dirty="0" smtClean="0"/>
              <a:t> de requirements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systeem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stellen</a:t>
            </a:r>
            <a:r>
              <a:rPr lang="en-US" baseline="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92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ID belangrijk om te kunnen refereren aan de </a:t>
            </a:r>
            <a:r>
              <a:rPr lang="nl-NL" baseline="0" dirty="0" err="1" smtClean="0"/>
              <a:t>requirement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Bron = stakeholder van wie de </a:t>
            </a:r>
            <a:r>
              <a:rPr lang="nl-NL" baseline="0" dirty="0" err="1" smtClean="0"/>
              <a:t>requirement</a:t>
            </a:r>
            <a:r>
              <a:rPr lang="nl-NL" baseline="0" dirty="0" smtClean="0"/>
              <a:t> afkomstig is</a:t>
            </a:r>
          </a:p>
          <a:p>
            <a:endParaRPr lang="nl-NL" baseline="0" dirty="0" smtClean="0"/>
          </a:p>
          <a:p>
            <a:r>
              <a:rPr lang="nl-NL" baseline="0" dirty="0" smtClean="0"/>
              <a:t>Vastleggen van de bron heeft o.a. de volgende redenen:</a:t>
            </a:r>
          </a:p>
          <a:p>
            <a:r>
              <a:rPr lang="nl-NL" baseline="0" dirty="0" smtClean="0"/>
              <a:t>- In geval van vragen weet je nog bij wie je moet zijn.</a:t>
            </a:r>
          </a:p>
          <a:p>
            <a:r>
              <a:rPr lang="nl-NL" baseline="0" dirty="0" smtClean="0"/>
              <a:t>- Als de stakeholder in de toekomst zou wegvallen, moet je deze </a:t>
            </a:r>
            <a:r>
              <a:rPr lang="nl-NL" baseline="0" dirty="0" err="1" smtClean="0"/>
              <a:t>requirement</a:t>
            </a:r>
            <a:r>
              <a:rPr lang="nl-NL" baseline="0" dirty="0" smtClean="0"/>
              <a:t> herzien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40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err="1" smtClean="0"/>
              <a:t>Relevante</a:t>
            </a:r>
            <a:r>
              <a:rPr lang="en-US" baseline="0" dirty="0" smtClean="0"/>
              <a:t> info:  </a:t>
            </a:r>
            <a:r>
              <a:rPr lang="en-US" baseline="0" dirty="0" err="1" smtClean="0"/>
              <a:t>informatie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attributen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relaties</a:t>
            </a:r>
            <a:r>
              <a:rPr lang="en-US" baseline="0" dirty="0" smtClean="0"/>
              <a:t> in het </a:t>
            </a:r>
            <a:r>
              <a:rPr lang="en-US" baseline="0" dirty="0" err="1" smtClean="0"/>
              <a:t>klassediagram</a:t>
            </a:r>
            <a:r>
              <a:rPr lang="en-US" baseline="0" dirty="0" smtClean="0"/>
              <a:t>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err="1" smtClean="0"/>
              <a:t>Informatie</a:t>
            </a:r>
            <a:r>
              <a:rPr lang="en-US" baseline="0" dirty="0" smtClean="0"/>
              <a:t> die relevant is: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eaLnBrk="1" hangingPunct="1"/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regels </a:t>
            </a:r>
            <a:r>
              <a:rPr lang="en-US" baseline="0" dirty="0" err="1" smtClean="0"/>
              <a:t>nodig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51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 err="1" smtClean="0"/>
              <a:t>Bevatten</a:t>
            </a:r>
            <a:r>
              <a:rPr lang="en-US" dirty="0" smtClean="0"/>
              <a:t>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kwantificaties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bijvoorbeeld</a:t>
            </a:r>
            <a:r>
              <a:rPr lang="en-US" baseline="0" dirty="0" smtClean="0"/>
              <a:t> 200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binnen</a:t>
            </a:r>
            <a:r>
              <a:rPr lang="en-US" baseline="0" dirty="0" smtClean="0"/>
              <a:t> 1 dag, maar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altijd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veiligheid</a:t>
            </a:r>
            <a:r>
              <a:rPr lang="en-US" baseline="0" dirty="0" smtClean="0"/>
              <a:t>).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166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Voorbeelden</a:t>
            </a:r>
            <a:r>
              <a:rPr lang="nl-NL" baseline="0" dirty="0" smtClean="0"/>
              <a:t> van a</a:t>
            </a:r>
            <a:r>
              <a:rPr lang="nl-NL" dirty="0" smtClean="0"/>
              <a:t>ndere niet functionele</a:t>
            </a:r>
            <a:r>
              <a:rPr lang="nl-NL" baseline="0" dirty="0" smtClean="0"/>
              <a:t> eisen:</a:t>
            </a:r>
            <a:endParaRPr lang="nl-NL" b="1" baseline="0" dirty="0" smtClean="0"/>
          </a:p>
          <a:p>
            <a:r>
              <a:rPr lang="nl-NL" baseline="0" dirty="0" smtClean="0"/>
              <a:t> (google: non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)</a:t>
            </a:r>
          </a:p>
          <a:p>
            <a:endParaRPr lang="nl-NL" baseline="0" dirty="0" smtClean="0"/>
          </a:p>
          <a:p>
            <a:r>
              <a:rPr lang="nl-NL" baseline="0" dirty="0" smtClean="0"/>
              <a:t>- </a:t>
            </a:r>
            <a:r>
              <a:rPr lang="nl-NL" baseline="0" dirty="0" err="1" smtClean="0"/>
              <a:t>Interoperability</a:t>
            </a:r>
            <a:r>
              <a:rPr lang="nl-NL" baseline="0" dirty="0" smtClean="0"/>
              <a:t>, </a:t>
            </a:r>
          </a:p>
          <a:p>
            <a:r>
              <a:rPr lang="nl-NL" baseline="0" dirty="0" smtClean="0"/>
              <a:t>- </a:t>
            </a:r>
            <a:r>
              <a:rPr lang="nl-NL" baseline="0" dirty="0" err="1" smtClean="0"/>
              <a:t>testability</a:t>
            </a:r>
            <a:r>
              <a:rPr lang="nl-NL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safety</a:t>
            </a:r>
            <a:r>
              <a:rPr lang="nl-NL" baseline="0" dirty="0" smtClean="0"/>
              <a:t>.</a:t>
            </a:r>
          </a:p>
          <a:p>
            <a:endParaRPr lang="nl-NL" b="1" u="sng" baseline="0" dirty="0" smtClean="0">
              <a:solidFill>
                <a:srgbClr val="FF0000"/>
              </a:solidFill>
            </a:endParaRPr>
          </a:p>
          <a:p>
            <a:r>
              <a:rPr lang="nl-NL" baseline="0" dirty="0" smtClean="0"/>
              <a:t>Ook vanuit ISO zijn hier standaarden voor gedefinieerd. Bijvoorbeeld: </a:t>
            </a:r>
            <a:r>
              <a:rPr lang="en-GB" sz="12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nl-NL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ISO 25010, sinds 2011. Definieert 8 attributen waaronder</a:t>
            </a:r>
            <a:r>
              <a:rPr lang="nl-NL" sz="1200" kern="1200" baseline="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reliability</a:t>
            </a:r>
            <a:r>
              <a:rPr lang="nl-NL" sz="1200" kern="1200" baseline="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security, </a:t>
            </a:r>
            <a:r>
              <a:rPr lang="nl-NL" sz="1200" kern="1200" baseline="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maintainability</a:t>
            </a:r>
            <a:r>
              <a:rPr lang="nl-NL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910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Globale schermopbouw (prototyping)</a:t>
            </a:r>
          </a:p>
          <a:p>
            <a:endParaRPr lang="nl-NL" baseline="0" dirty="0" smtClean="0"/>
          </a:p>
          <a:p>
            <a:r>
              <a:rPr lang="nl-NL" baseline="0" dirty="0" smtClean="0"/>
              <a:t>Belang:</a:t>
            </a:r>
          </a:p>
          <a:p>
            <a:r>
              <a:rPr lang="nl-NL" baseline="0" dirty="0" smtClean="0"/>
              <a:t>Klant kan gelijk zien hoe het systeem er ongeveer uit gaat zien. Vermindert risico op misverstanden.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Maakt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inzichtelijk.</a:t>
            </a:r>
          </a:p>
          <a:p>
            <a:r>
              <a:rPr lang="nl-NL" baseline="0" dirty="0" smtClean="0"/>
              <a:t>Non-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kunnen niet getoond worden, er hangt geen implementatie onder.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Sommige non-</a:t>
            </a:r>
            <a:r>
              <a:rPr lang="nl-NL" baseline="0" dirty="0" err="1" smtClean="0"/>
              <a:t>functionals</a:t>
            </a:r>
            <a:r>
              <a:rPr lang="nl-NL" baseline="0" dirty="0" smtClean="0"/>
              <a:t> zoals “</a:t>
            </a:r>
            <a:r>
              <a:rPr lang="nl-NL" baseline="0" dirty="0" err="1" smtClean="0"/>
              <a:t>usability</a:t>
            </a:r>
            <a:r>
              <a:rPr lang="nl-NL" baseline="0" dirty="0" smtClean="0"/>
              <a:t>” worden hiermee juist wel duidelijk, andere zoals </a:t>
            </a:r>
            <a:r>
              <a:rPr lang="nl-NL" baseline="0" dirty="0" err="1" smtClean="0"/>
              <a:t>reliability</a:t>
            </a:r>
            <a:r>
              <a:rPr lang="nl-NL" baseline="0" dirty="0" smtClean="0"/>
              <a:t> kun je er niet mee aangeven.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r>
              <a:rPr lang="nl-NL" b="1" baseline="0" dirty="0" smtClean="0"/>
              <a:t>Samenvatting:</a:t>
            </a:r>
          </a:p>
          <a:p>
            <a:endParaRPr lang="nl-NL" b="1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aseline="0" dirty="0" err="1" smtClean="0"/>
              <a:t>Doel</a:t>
            </a:r>
            <a:r>
              <a:rPr lang="en-US" baseline="0" dirty="0" smtClean="0"/>
              <a:t>: Student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belangrijkste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opstellen</a:t>
            </a:r>
            <a:r>
              <a:rPr lang="en-US" baseline="0" dirty="0" smtClean="0"/>
              <a:t> van requirements</a:t>
            </a:r>
            <a:endParaRPr lang="en-US" dirty="0" smtClean="0"/>
          </a:p>
          <a:p>
            <a:endParaRPr lang="nl-NL" b="1" baseline="0" dirty="0" smtClean="0"/>
          </a:p>
          <a:p>
            <a:r>
              <a:rPr lang="nl-NL" b="0" baseline="0" dirty="0" smtClean="0"/>
              <a:t>Inhoud:</a:t>
            </a:r>
          </a:p>
          <a:p>
            <a:r>
              <a:rPr lang="nl-NL" b="0" baseline="0" dirty="0" smtClean="0"/>
              <a:t>- Context helpt om </a:t>
            </a:r>
            <a:r>
              <a:rPr lang="nl-NL" b="0" baseline="0" dirty="0" err="1" smtClean="0"/>
              <a:t>requirements</a:t>
            </a:r>
            <a:r>
              <a:rPr lang="nl-NL" b="0" baseline="0" dirty="0" smtClean="0"/>
              <a:t> scope te bepalen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NL" b="0" baseline="0" dirty="0" smtClean="0"/>
              <a:t>- Er zijn richtlijnen voor </a:t>
            </a:r>
            <a:r>
              <a:rPr lang="nl-NL" b="0" baseline="0" dirty="0" err="1" smtClean="0"/>
              <a:t>requirements</a:t>
            </a:r>
            <a:endParaRPr lang="nl-NL" b="0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NL" b="0" baseline="0" dirty="0" smtClean="0"/>
              <a:t>- Er is een URS template voor een </a:t>
            </a:r>
            <a:r>
              <a:rPr lang="nl-NL" b="0" baseline="0" dirty="0" err="1" smtClean="0"/>
              <a:t>requirements</a:t>
            </a:r>
            <a:r>
              <a:rPr lang="nl-NL" b="0" baseline="0" dirty="0" smtClean="0"/>
              <a:t> document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NL" b="0" baseline="0" dirty="0" smtClean="0"/>
              <a:t>- Globale schermopbouw helpt om misverstanden te voorkomen</a:t>
            </a:r>
          </a:p>
          <a:p>
            <a:endParaRPr lang="nl-NL" b="0" baseline="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147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imes New Roman" charset="0"/>
              </a:rPr>
              <a:t>Doel</a:t>
            </a:r>
            <a:r>
              <a:rPr lang="en-US" dirty="0" smtClean="0">
                <a:latin typeface="Times New Roman" charset="0"/>
              </a:rPr>
              <a:t> van </a:t>
            </a:r>
            <a:r>
              <a:rPr lang="en-US" dirty="0" err="1" smtClean="0">
                <a:latin typeface="Times New Roman" charset="0"/>
              </a:rPr>
              <a:t>deze</a:t>
            </a:r>
            <a:r>
              <a:rPr lang="en-US" dirty="0" smtClean="0">
                <a:latin typeface="Times New Roman" charset="0"/>
              </a:rPr>
              <a:t> les: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baseline="0" dirty="0" err="1" smtClean="0">
                <a:latin typeface="Times New Roman" charset="0"/>
              </a:rPr>
              <a:t>Introductie</a:t>
            </a:r>
            <a:r>
              <a:rPr lang="en-US" baseline="0" dirty="0" smtClean="0">
                <a:latin typeface="Times New Roman" charset="0"/>
              </a:rPr>
              <a:t> SMART requirements</a:t>
            </a:r>
          </a:p>
          <a:p>
            <a:pPr eaLnBrk="1" hangingPunct="1"/>
            <a:r>
              <a:rPr lang="en-US" baseline="0" dirty="0" err="1" smtClean="0">
                <a:latin typeface="Times New Roman" charset="0"/>
              </a:rPr>
              <a:t>Herhaling</a:t>
            </a:r>
            <a:r>
              <a:rPr lang="en-US" baseline="0" dirty="0" smtClean="0">
                <a:latin typeface="Times New Roman" charset="0"/>
              </a:rPr>
              <a:t> use case template</a:t>
            </a:r>
          </a:p>
          <a:p>
            <a:pPr eaLnBrk="1" hangingPunct="1"/>
            <a:r>
              <a:rPr lang="en-US" baseline="0" dirty="0" err="1" smtClean="0">
                <a:latin typeface="Times New Roman" charset="0"/>
              </a:rPr>
              <a:t>Introductie</a:t>
            </a:r>
            <a:r>
              <a:rPr lang="en-US" baseline="0" dirty="0" smtClean="0">
                <a:latin typeface="Times New Roman" charset="0"/>
              </a:rPr>
              <a:t> Visual paradigm tool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705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mediatheek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Let op: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inloggen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eigenlijk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beschrijving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Suggereert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: is </a:t>
            </a:r>
            <a:r>
              <a:rPr lang="en-US" baseline="0" dirty="0" err="1" smtClean="0"/>
              <a:t>aangemeld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94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mediatheek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Let op: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inloggen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eigenlijk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beschrijving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Suggereert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: is </a:t>
            </a:r>
            <a:r>
              <a:rPr lang="en-US" baseline="0" dirty="0" err="1" smtClean="0"/>
              <a:t>aangemeld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17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1. Analyse</a:t>
            </a:r>
            <a:r>
              <a:rPr lang="nl-NL" baseline="0" dirty="0" smtClean="0"/>
              <a:t> van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d.m.v. schrijven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document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2.  UML. Niet alleen </a:t>
            </a:r>
            <a:r>
              <a:rPr lang="nl-NL" dirty="0" err="1" smtClean="0"/>
              <a:t>klassediagrammen</a:t>
            </a:r>
            <a:r>
              <a:rPr lang="nl-NL" dirty="0" smtClean="0"/>
              <a:t>, maar ook </a:t>
            </a:r>
            <a:r>
              <a:rPr lang="nl-NL" dirty="0" err="1" smtClean="0"/>
              <a:t>use</a:t>
            </a:r>
            <a:r>
              <a:rPr lang="nl-NL" dirty="0" smtClean="0"/>
              <a:t> case-, </a:t>
            </a:r>
            <a:r>
              <a:rPr lang="nl-NL" dirty="0" err="1" smtClean="0"/>
              <a:t>sequence</a:t>
            </a:r>
            <a:r>
              <a:rPr lang="nl-NL" dirty="0" smtClean="0"/>
              <a:t>-, component- en </a:t>
            </a:r>
            <a:r>
              <a:rPr lang="nl-NL" dirty="0" err="1" smtClean="0"/>
              <a:t>deployment</a:t>
            </a:r>
            <a:r>
              <a:rPr lang="nl-NL" dirty="0" smtClean="0"/>
              <a:t>- diagrammen</a:t>
            </a:r>
          </a:p>
          <a:p>
            <a:endParaRPr lang="nl-NL" dirty="0" smtClean="0"/>
          </a:p>
          <a:p>
            <a:r>
              <a:rPr lang="nl-NL" dirty="0" smtClean="0"/>
              <a:t>3.  Unittesten</a:t>
            </a:r>
            <a:r>
              <a:rPr lang="nl-NL" baseline="0" dirty="0" smtClean="0"/>
              <a:t> bouwen-&gt; specificeren en implementeren in </a:t>
            </a:r>
            <a:r>
              <a:rPr lang="nl-NL" baseline="0" dirty="0" err="1" smtClean="0"/>
              <a:t>Junit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4.  Voorbereiden software-architectuur m.b.v. architectuurdocument</a:t>
            </a:r>
          </a:p>
          <a:p>
            <a:endParaRPr lang="nl-NL" baseline="0" dirty="0" smtClean="0"/>
          </a:p>
          <a:p>
            <a:r>
              <a:rPr lang="nl-NL" baseline="0" dirty="0" smtClean="0"/>
              <a:t>5.  Onderdelen van gedistribueerd ontwerp: RMI, componenten, </a:t>
            </a:r>
            <a:r>
              <a:rPr lang="nl-NL" baseline="0" dirty="0" err="1" smtClean="0"/>
              <a:t>deployment</a:t>
            </a:r>
            <a:r>
              <a:rPr lang="nl-NL" baseline="0" dirty="0" smtClean="0"/>
              <a:t> diagram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60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066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Werken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aan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1e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beroepsproduct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:</a:t>
            </a:r>
            <a:endParaRPr lang="nl-NL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Studenten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bestuderen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de casus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Internetbankieren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gegeven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URS van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Internetbankieren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.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Ze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vullen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ontbrekende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user requirements 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functies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restricies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)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aan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daarnaast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vullen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ze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nog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use case in. </a:t>
            </a:r>
            <a:endParaRPr lang="nl-NL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483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GSO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bovengenoemde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onderwerpen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verschillende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fasen</a:t>
            </a:r>
            <a:r>
              <a:rPr lang="en-US" baseline="0" dirty="0" smtClean="0"/>
              <a:t> van het V-model.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aseline="0" dirty="0" err="1" smtClean="0"/>
              <a:t>Systeemontwerpfasen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in het V-model </a:t>
            </a:r>
            <a:r>
              <a:rPr lang="en-US" baseline="0" dirty="0" err="1" smtClean="0"/>
              <a:t>getoond</a:t>
            </a:r>
            <a:r>
              <a:rPr lang="en-US" baseline="0" dirty="0" smtClean="0"/>
              <a:t>.</a:t>
            </a:r>
          </a:p>
          <a:p>
            <a:pPr eaLnBrk="1" hangingPunct="1"/>
            <a:r>
              <a:rPr lang="en-US" baseline="0" dirty="0" smtClean="0"/>
              <a:t>In de </a:t>
            </a:r>
            <a:r>
              <a:rPr lang="en-US" baseline="0" dirty="0" err="1" smtClean="0"/>
              <a:t>praktijk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. Agile/Scrum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tegenwoordig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toegepast</a:t>
            </a:r>
            <a:r>
              <a:rPr lang="en-US" baseline="0" dirty="0" smtClean="0"/>
              <a:t>.</a:t>
            </a:r>
          </a:p>
          <a:p>
            <a:pPr eaLnBrk="1" hangingPunct="1"/>
            <a:r>
              <a:rPr lang="en-US" baseline="0" dirty="0" smtClean="0"/>
              <a:t>(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in semester 4 </a:t>
            </a:r>
            <a:r>
              <a:rPr lang="en-US" baseline="0" dirty="0" err="1" smtClean="0"/>
              <a:t>behandeld</a:t>
            </a:r>
            <a:r>
              <a:rPr lang="en-US" baseline="0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endParaRPr lang="nl-NL" altLang="nl-NL" dirty="0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185A0-CA17-44CE-94F6-D64F99C42605}" type="slidenum">
              <a:rPr lang="en-US" altLang="nl-NL" smtClean="0"/>
              <a:pPr>
                <a:spcBef>
                  <a:spcPct val="0"/>
                </a:spcBef>
              </a:pPr>
              <a:t>3</a:t>
            </a:fld>
            <a:endParaRPr lang="en-US" altLang="nl-NL" smtClean="0"/>
          </a:p>
        </p:txBody>
      </p:sp>
    </p:spTree>
    <p:extLst>
      <p:ext uri="{BB962C8B-B14F-4D97-AF65-F5344CB8AC3E}">
        <p14:creationId xmlns:p14="http://schemas.microsoft.com/office/powerpoint/2010/main" val="212168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1. Analyse</a:t>
            </a:r>
            <a:r>
              <a:rPr lang="nl-NL" baseline="0" dirty="0" smtClean="0"/>
              <a:t> van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d.m.v. schrijven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document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2.  UML. Niet alleen </a:t>
            </a:r>
            <a:r>
              <a:rPr lang="nl-NL" dirty="0" err="1" smtClean="0"/>
              <a:t>klassediagrammen</a:t>
            </a:r>
            <a:r>
              <a:rPr lang="nl-NL" dirty="0" smtClean="0"/>
              <a:t>, maar ook </a:t>
            </a:r>
            <a:r>
              <a:rPr lang="nl-NL" dirty="0" err="1" smtClean="0"/>
              <a:t>use</a:t>
            </a:r>
            <a:r>
              <a:rPr lang="nl-NL" dirty="0" smtClean="0"/>
              <a:t> case-, </a:t>
            </a:r>
            <a:r>
              <a:rPr lang="nl-NL" dirty="0" err="1" smtClean="0"/>
              <a:t>sequence</a:t>
            </a:r>
            <a:r>
              <a:rPr lang="nl-NL" dirty="0" smtClean="0"/>
              <a:t>-, component- en </a:t>
            </a:r>
            <a:r>
              <a:rPr lang="nl-NL" dirty="0" err="1" smtClean="0"/>
              <a:t>deployment</a:t>
            </a:r>
            <a:r>
              <a:rPr lang="nl-NL" dirty="0" smtClean="0"/>
              <a:t>- diagrammen</a:t>
            </a:r>
          </a:p>
          <a:p>
            <a:endParaRPr lang="nl-NL" dirty="0" smtClean="0"/>
          </a:p>
          <a:p>
            <a:r>
              <a:rPr lang="nl-NL" dirty="0" smtClean="0"/>
              <a:t>3.  Unittesten</a:t>
            </a:r>
            <a:r>
              <a:rPr lang="nl-NL" baseline="0" dirty="0" smtClean="0"/>
              <a:t> bouwen-&gt; specificeren en implementeren in </a:t>
            </a:r>
            <a:r>
              <a:rPr lang="nl-NL" baseline="0" dirty="0" err="1" smtClean="0"/>
              <a:t>Junit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4.  Voorbereiden software-architectuur m.b.v. architectuurdocument</a:t>
            </a:r>
          </a:p>
          <a:p>
            <a:endParaRPr lang="nl-NL" baseline="0" dirty="0" smtClean="0"/>
          </a:p>
          <a:p>
            <a:r>
              <a:rPr lang="nl-NL" baseline="0" dirty="0" smtClean="0"/>
              <a:t>5.  Onderdelen van gedistribueerd ontwerp: RMI, componenten, </a:t>
            </a:r>
            <a:r>
              <a:rPr lang="nl-NL" baseline="0" dirty="0" err="1" smtClean="0"/>
              <a:t>deployment</a:t>
            </a:r>
            <a:r>
              <a:rPr lang="nl-NL" baseline="0" dirty="0" smtClean="0"/>
              <a:t> diagram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60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1. Analyse</a:t>
            </a:r>
            <a:r>
              <a:rPr lang="nl-NL" baseline="0" dirty="0" smtClean="0"/>
              <a:t> van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d.m.v. schrijven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document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2.  UML. Niet alleen </a:t>
            </a:r>
            <a:r>
              <a:rPr lang="nl-NL" dirty="0" err="1" smtClean="0"/>
              <a:t>klassediagrammen</a:t>
            </a:r>
            <a:r>
              <a:rPr lang="nl-NL" dirty="0" smtClean="0"/>
              <a:t>, maar ook </a:t>
            </a:r>
            <a:r>
              <a:rPr lang="nl-NL" dirty="0" err="1" smtClean="0"/>
              <a:t>use</a:t>
            </a:r>
            <a:r>
              <a:rPr lang="nl-NL" dirty="0" smtClean="0"/>
              <a:t> case-, </a:t>
            </a:r>
            <a:r>
              <a:rPr lang="nl-NL" dirty="0" err="1" smtClean="0"/>
              <a:t>sequence</a:t>
            </a:r>
            <a:r>
              <a:rPr lang="nl-NL" dirty="0" smtClean="0"/>
              <a:t>-, component- en </a:t>
            </a:r>
            <a:r>
              <a:rPr lang="nl-NL" dirty="0" err="1" smtClean="0"/>
              <a:t>deployment</a:t>
            </a:r>
            <a:r>
              <a:rPr lang="nl-NL" dirty="0" smtClean="0"/>
              <a:t>- diagrammen</a:t>
            </a:r>
          </a:p>
          <a:p>
            <a:endParaRPr lang="nl-NL" dirty="0" smtClean="0"/>
          </a:p>
          <a:p>
            <a:r>
              <a:rPr lang="nl-NL" dirty="0" smtClean="0"/>
              <a:t>3.  Unittesten</a:t>
            </a:r>
            <a:r>
              <a:rPr lang="nl-NL" baseline="0" dirty="0" smtClean="0"/>
              <a:t> bouwen-&gt; specificeren en implementeren in </a:t>
            </a:r>
            <a:r>
              <a:rPr lang="nl-NL" baseline="0" dirty="0" err="1" smtClean="0"/>
              <a:t>Junit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4.  Voorbereiden software-architectuur m.b.v. architectuurdocument</a:t>
            </a:r>
          </a:p>
          <a:p>
            <a:endParaRPr lang="nl-NL" baseline="0" dirty="0" smtClean="0"/>
          </a:p>
          <a:p>
            <a:r>
              <a:rPr lang="nl-NL" baseline="0" dirty="0" smtClean="0"/>
              <a:t>5.  Onderdelen van gedistribueerd ontwerp: RMI, componenten, </a:t>
            </a:r>
            <a:r>
              <a:rPr lang="nl-NL" baseline="0" dirty="0" err="1" smtClean="0"/>
              <a:t>deployment</a:t>
            </a:r>
            <a:r>
              <a:rPr lang="nl-NL" baseline="0" dirty="0" smtClean="0"/>
              <a:t> diagram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60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NL" dirty="0" smtClean="0"/>
              <a:t>(2) (3) (5) </a:t>
            </a:r>
            <a:r>
              <a:rPr lang="nl-NL" dirty="0" err="1" smtClean="0"/>
              <a:t>etc</a:t>
            </a:r>
            <a:r>
              <a:rPr lang="nl-NL" dirty="0" smtClean="0"/>
              <a:t> is week van</a:t>
            </a:r>
            <a:r>
              <a:rPr lang="nl-NL" baseline="0" dirty="0" smtClean="0"/>
              <a:t> inleveren</a:t>
            </a:r>
          </a:p>
          <a:p>
            <a:endParaRPr lang="nl-NL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aseline="0" dirty="0" err="1" smtClean="0"/>
              <a:t>Advies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houd</a:t>
            </a:r>
            <a:r>
              <a:rPr lang="en-US" baseline="0" dirty="0" smtClean="0"/>
              <a:t> de planning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(van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proftaak</a:t>
            </a:r>
            <a:r>
              <a:rPr lang="en-US" baseline="0" dirty="0" smtClean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02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Doel</a:t>
            </a:r>
            <a:r>
              <a:rPr lang="en-US" dirty="0" smtClean="0"/>
              <a:t> van de les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aseline="0" dirty="0" smtClean="0"/>
              <a:t>Student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belangrijkste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opstellen</a:t>
            </a:r>
            <a:r>
              <a:rPr lang="en-US" baseline="0" dirty="0" smtClean="0"/>
              <a:t> van requirements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Boek</a:t>
            </a:r>
            <a:r>
              <a:rPr lang="en-US" dirty="0" smtClean="0"/>
              <a:t> “Begin </a:t>
            </a:r>
            <a:r>
              <a:rPr lang="en-US" dirty="0" err="1" smtClean="0"/>
              <a:t>bij</a:t>
            </a:r>
            <a:r>
              <a:rPr lang="en-US" dirty="0" smtClean="0"/>
              <a:t> 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</a:t>
            </a:r>
            <a:r>
              <a:rPr lang="en-US" baseline="0" dirty="0" smtClean="0"/>
              <a:t>”(25 euro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ISSD) </a:t>
            </a:r>
            <a:r>
              <a:rPr lang="en-US" baseline="0" dirty="0" err="1" smtClean="0"/>
              <a:t>bevat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richtlijnen</a:t>
            </a:r>
            <a:r>
              <a:rPr lang="en-US" baseline="0" dirty="0" smtClean="0"/>
              <a:t> voor het </a:t>
            </a:r>
            <a:r>
              <a:rPr lang="en-US" baseline="0" dirty="0" err="1" smtClean="0"/>
              <a:t>opstellen</a:t>
            </a:r>
            <a:r>
              <a:rPr lang="en-US" baseline="0" dirty="0" smtClean="0"/>
              <a:t> van requirements.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089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Risico van vage </a:t>
            </a:r>
            <a:r>
              <a:rPr lang="nl-NL" dirty="0" err="1" smtClean="0"/>
              <a:t>requirements</a:t>
            </a:r>
            <a:r>
              <a:rPr lang="nl-NL" baseline="0" dirty="0" smtClean="0"/>
              <a:t> is langs elkaar heen praten 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12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/>
              <a:t>Vraag: Waarom is het belangrijk</a:t>
            </a:r>
            <a:r>
              <a:rPr lang="nl-NL" b="1" baseline="0" dirty="0" smtClean="0"/>
              <a:t> om de </a:t>
            </a:r>
            <a:r>
              <a:rPr lang="nl-NL" b="1" baseline="0" dirty="0" err="1" smtClean="0"/>
              <a:t>requirements</a:t>
            </a:r>
            <a:r>
              <a:rPr lang="nl-NL" b="1" baseline="0" dirty="0" smtClean="0"/>
              <a:t> voor een systeem op te stellen?</a:t>
            </a:r>
          </a:p>
          <a:p>
            <a:endParaRPr lang="nl-NL" baseline="0" dirty="0" smtClean="0"/>
          </a:p>
          <a:p>
            <a:r>
              <a:rPr lang="nl-NL" baseline="0" dirty="0" smtClean="0"/>
              <a:t>Vage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is belangrijkste reden voor uitlopen of mislukken projecten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Vraag: Wat zijn stakeholders? Noem er eens een paar?</a:t>
            </a:r>
          </a:p>
          <a:p>
            <a:endParaRPr lang="nl-NL" baseline="0" dirty="0" smtClean="0"/>
          </a:p>
          <a:p>
            <a:r>
              <a:rPr lang="nl-NL" baseline="0" dirty="0" smtClean="0"/>
              <a:t>Belanghebbenden bij maken of onderhouden systeem</a:t>
            </a:r>
          </a:p>
          <a:p>
            <a:r>
              <a:rPr lang="nl-NL" baseline="0" dirty="0" smtClean="0"/>
              <a:t>Opdrachtgever, ontwerper, tester, fabriek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Vraag: Welke relaties zijn er (of zouden er moeten zijn) van </a:t>
            </a:r>
            <a:r>
              <a:rPr lang="nl-NL" b="1" baseline="0" dirty="0" err="1" smtClean="0"/>
              <a:t>requirements</a:t>
            </a:r>
            <a:r>
              <a:rPr lang="nl-NL" b="1" baseline="0" dirty="0" smtClean="0"/>
              <a:t> met </a:t>
            </a:r>
            <a:r>
              <a:rPr lang="nl-NL" b="1" baseline="0" dirty="0" err="1" smtClean="0"/>
              <a:t>use</a:t>
            </a:r>
            <a:r>
              <a:rPr lang="nl-NL" b="1" baseline="0" dirty="0" smtClean="0"/>
              <a:t> cases, ontwerp en testen?</a:t>
            </a:r>
          </a:p>
          <a:p>
            <a:endParaRPr lang="nl-NL" b="1" baseline="0" dirty="0" smtClean="0"/>
          </a:p>
          <a:p>
            <a:r>
              <a:rPr lang="nl-NL" b="0" baseline="0" dirty="0" err="1" smtClean="0"/>
              <a:t>Requirements</a:t>
            </a:r>
            <a:r>
              <a:rPr lang="nl-NL" b="0" baseline="0" dirty="0" smtClean="0"/>
              <a:t> zijn input voor ontwerp en voor testen</a:t>
            </a:r>
          </a:p>
          <a:p>
            <a:r>
              <a:rPr lang="nl-NL" b="0" baseline="0" dirty="0" err="1" smtClean="0"/>
              <a:t>Use</a:t>
            </a:r>
            <a:r>
              <a:rPr lang="nl-NL" b="0" baseline="0" dirty="0" smtClean="0"/>
              <a:t> cases helpen om </a:t>
            </a:r>
            <a:r>
              <a:rPr lang="nl-NL" b="0" baseline="0" dirty="0" err="1" smtClean="0"/>
              <a:t>requirements</a:t>
            </a:r>
            <a:r>
              <a:rPr lang="nl-NL" b="0" baseline="0" dirty="0" smtClean="0"/>
              <a:t> te identificeren.</a:t>
            </a:r>
            <a:endParaRPr lang="nl-NL" b="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852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6623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884368" y="75248"/>
            <a:ext cx="504056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  <p:pic>
        <p:nvPicPr>
          <p:cNvPr id="7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597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11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1210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03648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13736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 smtClean="0"/>
              <a:t>GSO3 | Week 1</a:t>
            </a:r>
            <a:endParaRPr lang="nl-NL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BAA1F-A9EE-47C4-9B7E-322A1A32955B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7048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19999" y="75248"/>
            <a:ext cx="871205" cy="22720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1195-89E5-4896-B5C2-DC8885C5E90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4448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9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  <p:custDataLst>
              <p:custData r:id="rId1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‹nr.›</a:t>
            </a:fld>
            <a:endParaRPr lang="en-US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48" r:id="rId2"/>
    <p:sldLayoutId id="2147484456" r:id="rId3"/>
    <p:sldLayoutId id="2147484449" r:id="rId4"/>
    <p:sldLayoutId id="2147484457" r:id="rId5"/>
    <p:sldLayoutId id="2147484458" r:id="rId6"/>
    <p:sldLayoutId id="2147484452" r:id="rId7"/>
    <p:sldLayoutId id="2147484459" r:id="rId8"/>
    <p:sldLayoutId id="21474844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ORganisatie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4338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GSO3: Week 1</a:t>
            </a:r>
          </a:p>
          <a:p>
            <a:pPr eaLnBrk="1" hangingPunct="1"/>
            <a:r>
              <a:rPr lang="en-GB" dirty="0" err="1"/>
              <a:t>Gedistribueerd</a:t>
            </a:r>
            <a:r>
              <a:rPr lang="en-GB" dirty="0"/>
              <a:t> </a:t>
            </a:r>
            <a:r>
              <a:rPr lang="en-GB" dirty="0" smtClean="0"/>
              <a:t>Software-</a:t>
            </a:r>
            <a:r>
              <a:rPr lang="en-GB" dirty="0" err="1" smtClean="0"/>
              <a:t>Ontwerp</a:t>
            </a:r>
            <a:endParaRPr lang="en-US" alt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synip.nl/website-openbaar-themas/sector-gezondheidszorg/richtlijnen/colored-arrows-vector-background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7416" y="3047027"/>
            <a:ext cx="5256584" cy="383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err="1" smtClean="0"/>
              <a:t>Richtlijnen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Bondige</a:t>
            </a:r>
            <a:r>
              <a:rPr lang="en-US" dirty="0" smtClean="0"/>
              <a:t> </a:t>
            </a:r>
            <a:r>
              <a:rPr lang="en-US" dirty="0" err="1" smtClean="0"/>
              <a:t>zin</a:t>
            </a:r>
            <a:r>
              <a:rPr lang="en-US" dirty="0" smtClean="0"/>
              <a:t> met </a:t>
            </a:r>
            <a:r>
              <a:rPr lang="en-US" dirty="0" err="1" smtClean="0"/>
              <a:t>Behoefte</a:t>
            </a:r>
            <a:r>
              <a:rPr lang="en-US" dirty="0" smtClean="0"/>
              <a:t> – GEEN </a:t>
            </a:r>
            <a:r>
              <a:rPr lang="en-US" dirty="0" err="1" smtClean="0"/>
              <a:t>oplossing</a:t>
            </a:r>
            <a:endParaRPr lang="en-US" dirty="0" smtClean="0"/>
          </a:p>
          <a:p>
            <a:pPr marL="863600" lvl="1" indent="-514350"/>
            <a:r>
              <a:rPr lang="en-US" dirty="0" err="1" smtClean="0">
                <a:solidFill>
                  <a:srgbClr val="FF0000"/>
                </a:solidFill>
              </a:rPr>
              <a:t>Klant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maakt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gebruik</a:t>
            </a:r>
            <a:r>
              <a:rPr lang="en-US" dirty="0" smtClean="0">
                <a:solidFill>
                  <a:srgbClr val="FF0000"/>
                </a:solidFill>
              </a:rPr>
              <a:t> van </a:t>
            </a:r>
            <a:r>
              <a:rPr lang="en-US" dirty="0" err="1" smtClean="0">
                <a:solidFill>
                  <a:srgbClr val="FF0000"/>
                </a:solidFill>
              </a:rPr>
              <a:t>ledenpas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863600" lvl="1" indent="-514350"/>
            <a:r>
              <a:rPr lang="en-US" dirty="0" err="1" smtClean="0">
                <a:solidFill>
                  <a:srgbClr val="0D5D09"/>
                </a:solidFill>
              </a:rPr>
              <a:t>Klant</a:t>
            </a:r>
            <a:r>
              <a:rPr lang="en-US" dirty="0" smtClean="0">
                <a:solidFill>
                  <a:srgbClr val="0D5D09"/>
                </a:solidFill>
              </a:rPr>
              <a:t> </a:t>
            </a:r>
            <a:r>
              <a:rPr lang="en-US" dirty="0" err="1" smtClean="0">
                <a:solidFill>
                  <a:srgbClr val="0D5D09"/>
                </a:solidFill>
              </a:rPr>
              <a:t>kan</a:t>
            </a:r>
            <a:r>
              <a:rPr lang="en-US" dirty="0" smtClean="0">
                <a:solidFill>
                  <a:srgbClr val="0D5D09"/>
                </a:solidFill>
              </a:rPr>
              <a:t> </a:t>
            </a:r>
            <a:r>
              <a:rPr lang="en-US" dirty="0" err="1" smtClean="0">
                <a:solidFill>
                  <a:srgbClr val="0D5D09"/>
                </a:solidFill>
              </a:rPr>
              <a:t>zich</a:t>
            </a:r>
            <a:r>
              <a:rPr lang="en-US" dirty="0" smtClean="0">
                <a:solidFill>
                  <a:srgbClr val="0D5D09"/>
                </a:solidFill>
              </a:rPr>
              <a:t> </a:t>
            </a:r>
            <a:r>
              <a:rPr lang="en-US" dirty="0" err="1" smtClean="0">
                <a:solidFill>
                  <a:srgbClr val="0D5D09"/>
                </a:solidFill>
              </a:rPr>
              <a:t>identificeren</a:t>
            </a:r>
            <a:r>
              <a:rPr lang="en-US" dirty="0" smtClean="0">
                <a:solidFill>
                  <a:srgbClr val="0D5D09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MoSCoW</a:t>
            </a:r>
            <a:r>
              <a:rPr lang="en-US" dirty="0" smtClean="0"/>
              <a:t> (</a:t>
            </a:r>
            <a:r>
              <a:rPr lang="en-US" dirty="0" err="1" smtClean="0"/>
              <a:t>geeft</a:t>
            </a:r>
            <a:r>
              <a:rPr lang="en-US" dirty="0" smtClean="0"/>
              <a:t> het </a:t>
            </a:r>
            <a:r>
              <a:rPr lang="en-US" dirty="0" err="1" smtClean="0"/>
              <a:t>belang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Urgentie</a:t>
            </a:r>
            <a:r>
              <a:rPr lang="en-US" dirty="0" smtClean="0"/>
              <a:t> (in </a:t>
            </a:r>
            <a:r>
              <a:rPr lang="en-US" dirty="0" err="1" smtClean="0"/>
              <a:t>welke</a:t>
            </a:r>
            <a:r>
              <a:rPr lang="en-US" dirty="0" smtClean="0"/>
              <a:t> release </a:t>
            </a:r>
            <a:r>
              <a:rPr lang="en-US" dirty="0" err="1" smtClean="0"/>
              <a:t>realiseren</a:t>
            </a:r>
            <a:r>
              <a:rPr lang="en-US" dirty="0" smtClean="0"/>
              <a:t>?)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10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0834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11</a:t>
            </a:fld>
            <a:endParaRPr lang="en-US" alt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nl-NL" smtClean="0"/>
              <a:t>Requirements</a:t>
            </a:r>
            <a:endParaRPr lang="nl-NL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/>
          <a:lstStyle/>
          <a:p>
            <a:pPr algn="l" eaLnBrk="1" hangingPunct="1">
              <a:lnSpc>
                <a:spcPct val="80000"/>
              </a:lnSpc>
              <a:spcBef>
                <a:spcPts val="78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  <a:p>
            <a:pPr algn="l" eaLnBrk="1" hangingPunct="1">
              <a:lnSpc>
                <a:spcPct val="80000"/>
              </a:lnSpc>
              <a:spcBef>
                <a:spcPts val="78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 dirty="0" err="1" smtClean="0"/>
              <a:t>Termenlijst</a:t>
            </a:r>
            <a:endParaRPr lang="en-GB" sz="2500" dirty="0" smtClean="0"/>
          </a:p>
          <a:p>
            <a:pPr marL="0" indent="0" algn="l" eaLnBrk="1" hangingPunct="1">
              <a:lnSpc>
                <a:spcPct val="80000"/>
              </a:lnSpc>
              <a:spcBef>
                <a:spcPts val="788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  <a:p>
            <a:pPr marL="457200" indent="-457200" algn="l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 dirty="0" smtClean="0"/>
              <a:t>Context</a:t>
            </a:r>
          </a:p>
          <a:p>
            <a:pPr marL="457200" indent="-457200" algn="l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 dirty="0" smtClean="0"/>
              <a:t>Requirements</a:t>
            </a:r>
          </a:p>
          <a:p>
            <a:pPr marL="801687" lvl="1" indent="-457200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 err="1" smtClean="0"/>
              <a:t>Functies</a:t>
            </a:r>
            <a:endParaRPr lang="en-GB" sz="1900" dirty="0" smtClean="0"/>
          </a:p>
          <a:p>
            <a:pPr marL="801687" lvl="1" indent="-457200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 err="1" smtClean="0"/>
              <a:t>Relevante</a:t>
            </a:r>
            <a:r>
              <a:rPr lang="en-GB" sz="1900" dirty="0" smtClean="0"/>
              <a:t> </a:t>
            </a:r>
            <a:r>
              <a:rPr lang="en-GB" sz="1900" dirty="0" err="1" smtClean="0"/>
              <a:t>informatie</a:t>
            </a:r>
            <a:endParaRPr lang="en-GB" sz="1900" dirty="0" smtClean="0"/>
          </a:p>
          <a:p>
            <a:pPr marL="801687" lvl="1" indent="-457200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dirty="0" err="1" smtClean="0"/>
              <a:t>Kwaliteitsattributen</a:t>
            </a:r>
            <a:endParaRPr lang="en-GB" sz="1900" dirty="0" smtClean="0"/>
          </a:p>
          <a:p>
            <a:pPr marL="457200" indent="-457200" algn="l" eaLnBrk="1" hangingPunct="1">
              <a:lnSpc>
                <a:spcPct val="80000"/>
              </a:lnSpc>
              <a:spcBef>
                <a:spcPts val="788"/>
              </a:spcBef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 dirty="0" err="1" smtClean="0"/>
              <a:t>Globale</a:t>
            </a:r>
            <a:r>
              <a:rPr lang="en-GB" sz="2500" dirty="0" smtClean="0"/>
              <a:t> </a:t>
            </a:r>
            <a:r>
              <a:rPr lang="en-GB" sz="2500" dirty="0" err="1" smtClean="0"/>
              <a:t>schermopbouw</a:t>
            </a:r>
            <a:endParaRPr lang="en-GB" sz="2500" dirty="0" smtClean="0"/>
          </a:p>
          <a:p>
            <a:pPr algn="l"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  <a:p>
            <a:pPr algn="l"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  <a:p>
            <a:pPr algn="l"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  <a:p>
            <a:pPr algn="l"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500" dirty="0" smtClean="0"/>
          </a:p>
        </p:txBody>
      </p:sp>
    </p:spTree>
    <p:extLst>
      <p:ext uri="{BB962C8B-B14F-4D97-AF65-F5344CB8AC3E}">
        <p14:creationId xmlns:p14="http://schemas.microsoft.com/office/powerpoint/2010/main" val="4069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 lIns="0" tIns="0" rIns="0" bIns="0" anchor="ctr"/>
          <a:lstStyle/>
          <a:p>
            <a:pPr algn="l" eaLnBrk="1" hangingPunct="1">
              <a:spcBef>
                <a:spcPts val="2113"/>
              </a:spcBef>
              <a:spcAft>
                <a:spcPts val="5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 smtClean="0">
                <a:latin typeface="Verdana" pitchFamily="34" charset="0"/>
              </a:rPr>
              <a:t>Mediatheek</a:t>
            </a:r>
            <a:r>
              <a:rPr lang="en-GB" sz="3600" dirty="0" smtClean="0">
                <a:latin typeface="Verdana" pitchFamily="34" charset="0"/>
              </a:rPr>
              <a:t> </a:t>
            </a:r>
            <a:br>
              <a:rPr lang="en-GB" sz="3600" dirty="0" smtClean="0">
                <a:latin typeface="Verdana" pitchFamily="34" charset="0"/>
              </a:rPr>
            </a:br>
            <a:r>
              <a:rPr lang="en-GB" sz="3600" dirty="0" smtClean="0">
                <a:latin typeface="Verdana" pitchFamily="34" charset="0"/>
              </a:rPr>
              <a:t>‘De </a:t>
            </a:r>
            <a:r>
              <a:rPr lang="en-GB" sz="3600" dirty="0" err="1" smtClean="0">
                <a:latin typeface="Verdana" pitchFamily="34" charset="0"/>
              </a:rPr>
              <a:t>Uitleen</a:t>
            </a:r>
            <a:r>
              <a:rPr lang="en-GB" sz="3600" dirty="0" smtClean="0">
                <a:latin typeface="Verdana" pitchFamily="34" charset="0"/>
              </a:rPr>
              <a:t>’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33538" y="2906713"/>
          <a:ext cx="61118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r:id="rId4" imgW="6238800" imgH="1095480" progId="Word.Document.8">
                  <p:embed/>
                </p:oleObj>
              </mc:Choice>
              <mc:Fallback>
                <p:oleObj r:id="rId4" imgW="6238800" imgH="1095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906713"/>
                        <a:ext cx="61118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971800"/>
            <a:ext cx="6362700" cy="3255963"/>
          </a:xfrm>
        </p:spPr>
        <p:txBody>
          <a:bodyPr lIns="0" tIns="0" rIns="0" bIns="0" anchor="ctr"/>
          <a:lstStyle/>
          <a:p>
            <a:pPr algn="l" eaLnBrk="1" hangingPunct="1"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/>
              <a:t>1.	</a:t>
            </a:r>
            <a:r>
              <a:rPr lang="en-GB" sz="2400" b="1" dirty="0" smtClean="0"/>
              <a:t>Context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err="1" smtClean="0"/>
              <a:t>Uitlening</a:t>
            </a:r>
            <a:r>
              <a:rPr lang="en-GB" sz="2400" dirty="0" smtClean="0"/>
              <a:t> van </a:t>
            </a:r>
            <a:r>
              <a:rPr lang="en-GB" sz="2400" dirty="0" err="1" smtClean="0"/>
              <a:t>boeken</a:t>
            </a:r>
            <a:r>
              <a:rPr lang="en-GB" sz="2400" dirty="0" smtClean="0"/>
              <a:t>, audio-cd’s, </a:t>
            </a:r>
            <a:r>
              <a:rPr lang="en-GB" sz="2400" dirty="0" err="1" smtClean="0"/>
              <a:t>cd-rom’s</a:t>
            </a:r>
            <a:r>
              <a:rPr lang="en-GB" sz="2400" dirty="0" smtClean="0"/>
              <a:t>, videocassettes, video en </a:t>
            </a:r>
            <a:r>
              <a:rPr lang="en-GB" sz="2400" dirty="0" err="1" smtClean="0"/>
              <a:t>dvd’s</a:t>
            </a:r>
            <a:r>
              <a:rPr lang="en-GB" sz="2400" dirty="0" smtClean="0"/>
              <a:t>. </a:t>
            </a:r>
            <a:r>
              <a:rPr lang="en-GB" sz="2400" dirty="0" err="1" smtClean="0"/>
              <a:t>Klanten</a:t>
            </a:r>
            <a:r>
              <a:rPr lang="en-GB" sz="2400" dirty="0" smtClean="0"/>
              <a:t> </a:t>
            </a:r>
            <a:r>
              <a:rPr lang="en-GB" sz="2400" dirty="0" err="1" smtClean="0"/>
              <a:t>kunnen</a:t>
            </a:r>
            <a:r>
              <a:rPr lang="en-GB" sz="2400" dirty="0" smtClean="0"/>
              <a:t> op </a:t>
            </a:r>
            <a:r>
              <a:rPr lang="en-GB" sz="2400" dirty="0" err="1" smtClean="0"/>
              <a:t>een</a:t>
            </a:r>
            <a:r>
              <a:rPr lang="en-GB" sz="2400" dirty="0" smtClean="0"/>
              <a:t> </a:t>
            </a:r>
            <a:r>
              <a:rPr lang="en-GB" sz="2400" dirty="0" err="1" smtClean="0"/>
              <a:t>gebruiksvriendelijke</a:t>
            </a:r>
            <a:r>
              <a:rPr lang="en-GB" sz="2400" dirty="0" smtClean="0"/>
              <a:t> </a:t>
            </a:r>
            <a:r>
              <a:rPr lang="en-GB" sz="2400" dirty="0" err="1" smtClean="0"/>
              <a:t>doch</a:t>
            </a:r>
            <a:r>
              <a:rPr lang="en-GB" sz="2400" dirty="0" smtClean="0"/>
              <a:t> </a:t>
            </a:r>
            <a:r>
              <a:rPr lang="en-GB" sz="2400" dirty="0" err="1" smtClean="0"/>
              <a:t>fraude-ongevoelige</a:t>
            </a:r>
            <a:r>
              <a:rPr lang="en-GB" sz="2400" dirty="0" smtClean="0"/>
              <a:t> </a:t>
            </a:r>
            <a:r>
              <a:rPr lang="en-GB" sz="2400" dirty="0" err="1" smtClean="0"/>
              <a:t>manier</a:t>
            </a:r>
            <a:r>
              <a:rPr lang="en-GB" sz="2400" dirty="0" smtClean="0"/>
              <a:t> </a:t>
            </a:r>
            <a:r>
              <a:rPr lang="en-GB" sz="2400" dirty="0" err="1" smtClean="0"/>
              <a:t>lenen</a:t>
            </a:r>
            <a:r>
              <a:rPr lang="en-GB" sz="2400" dirty="0" smtClean="0"/>
              <a:t>, </a:t>
            </a:r>
            <a:r>
              <a:rPr lang="en-GB" sz="2400" dirty="0" err="1" smtClean="0"/>
              <a:t>reserveren</a:t>
            </a:r>
            <a:r>
              <a:rPr lang="en-GB" sz="2400" dirty="0"/>
              <a:t> </a:t>
            </a:r>
            <a:r>
              <a:rPr lang="en-GB" sz="2400" dirty="0" smtClean="0"/>
              <a:t>en </a:t>
            </a:r>
            <a:r>
              <a:rPr lang="en-GB" sz="2400" dirty="0" err="1" smtClean="0"/>
              <a:t>afgeschreven</a:t>
            </a:r>
            <a:r>
              <a:rPr lang="en-GB" sz="2400" dirty="0" smtClean="0"/>
              <a:t> items </a:t>
            </a:r>
            <a:r>
              <a:rPr lang="en-GB" sz="2400" dirty="0" err="1" smtClean="0"/>
              <a:t>kopen</a:t>
            </a:r>
            <a:r>
              <a:rPr lang="en-GB" sz="2400" dirty="0" smtClean="0"/>
              <a:t>.  </a:t>
            </a:r>
            <a:endParaRPr lang="en-GB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21296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Termenlijst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accent3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Functies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Relevante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informatie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Kwaliteitsattributen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Globale</a:t>
            </a:r>
            <a:r>
              <a:rPr lang="en-GB" sz="1600" kern="0" dirty="0" smtClean="0">
                <a:solidFill>
                  <a:schemeClr val="bg1"/>
                </a:solidFill>
              </a:rPr>
              <a:t> </a:t>
            </a:r>
            <a:r>
              <a:rPr lang="en-GB" sz="1600" kern="0" dirty="0" err="1" smtClean="0">
                <a:solidFill>
                  <a:schemeClr val="bg1"/>
                </a:solidFill>
              </a:rPr>
              <a:t>schermopbouw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46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6781800" cy="944562"/>
          </a:xfrm>
        </p:spPr>
        <p:txBody>
          <a:bodyPr/>
          <a:lstStyle/>
          <a:p>
            <a:pPr eaLnBrk="1" hangingPunct="1"/>
            <a:r>
              <a:rPr lang="nl-NL" dirty="0" err="1" smtClean="0"/>
              <a:t>Requirements</a:t>
            </a:r>
            <a:r>
              <a:rPr lang="nl-NL" dirty="0" smtClean="0"/>
              <a:t> voorbeeld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57200" y="2329706"/>
            <a:ext cx="4038600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sz="2600" b="1" dirty="0" err="1" smtClean="0"/>
              <a:t>Id</a:t>
            </a:r>
            <a:r>
              <a:rPr lang="nl-NL" sz="2600" dirty="0" smtClean="0"/>
              <a:t>: F34</a:t>
            </a:r>
            <a:endParaRPr lang="nl-NL" sz="2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nl-NL" sz="2600" b="1" dirty="0" smtClean="0">
                <a:solidFill>
                  <a:srgbClr val="3366FF"/>
                </a:solidFill>
              </a:rPr>
              <a:t>[Naam</a:t>
            </a:r>
            <a:r>
              <a:rPr lang="nl-NL" sz="2600" dirty="0" smtClean="0">
                <a:solidFill>
                  <a:srgbClr val="3366FF"/>
                </a:solidFill>
              </a:rPr>
              <a:t>: Leen item uit]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3366FF"/>
                </a:solidFill>
              </a:rPr>
              <a:t>[</a:t>
            </a:r>
            <a:r>
              <a:rPr lang="en-US" sz="2600" b="1" dirty="0" err="1" smtClean="0">
                <a:solidFill>
                  <a:srgbClr val="3366FF"/>
                </a:solidFill>
              </a:rPr>
              <a:t>Bron</a:t>
            </a:r>
            <a:r>
              <a:rPr lang="en-US" sz="2600" dirty="0" smtClean="0">
                <a:solidFill>
                  <a:srgbClr val="3366FF"/>
                </a:solidFill>
              </a:rPr>
              <a:t>: </a:t>
            </a:r>
            <a:r>
              <a:rPr lang="en-US" sz="2600" dirty="0" err="1" smtClean="0">
                <a:solidFill>
                  <a:srgbClr val="3366FF"/>
                </a:solidFill>
              </a:rPr>
              <a:t>bibliothecaris</a:t>
            </a:r>
            <a:r>
              <a:rPr lang="en-US" sz="2600" dirty="0" smtClean="0">
                <a:solidFill>
                  <a:srgbClr val="3366FF"/>
                </a:solidFill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 err="1" smtClean="0"/>
              <a:t>Beschrijving</a:t>
            </a:r>
            <a:r>
              <a:rPr lang="en-US" sz="2600" dirty="0" smtClean="0"/>
              <a:t>: </a:t>
            </a:r>
            <a:r>
              <a:rPr lang="en-US" sz="2600" dirty="0" err="1" smtClean="0"/>
              <a:t>Een</a:t>
            </a:r>
            <a:r>
              <a:rPr lang="en-US" sz="2600" dirty="0" smtClean="0"/>
              <a:t> </a:t>
            </a:r>
            <a:r>
              <a:rPr lang="en-US" sz="2600" dirty="0" err="1" smtClean="0"/>
              <a:t>klant</a:t>
            </a:r>
            <a:r>
              <a:rPr lang="en-US" sz="2600" dirty="0" smtClean="0"/>
              <a:t> </a:t>
            </a:r>
            <a:r>
              <a:rPr lang="en-US" sz="2600" dirty="0" err="1" smtClean="0"/>
              <a:t>kan</a:t>
            </a:r>
            <a:r>
              <a:rPr lang="en-US" sz="2600" dirty="0" smtClean="0"/>
              <a:t> </a:t>
            </a:r>
            <a:r>
              <a:rPr lang="en-US" sz="2600" dirty="0" err="1" smtClean="0"/>
              <a:t>een</a:t>
            </a:r>
            <a:r>
              <a:rPr lang="en-US" sz="2600" dirty="0" smtClean="0"/>
              <a:t> </a:t>
            </a:r>
            <a:r>
              <a:rPr lang="en-US" sz="2600" dirty="0" err="1" smtClean="0"/>
              <a:t>boek</a:t>
            </a:r>
            <a:r>
              <a:rPr lang="en-US" sz="2600" dirty="0" smtClean="0"/>
              <a:t>, </a:t>
            </a:r>
            <a:r>
              <a:rPr lang="en-US" sz="2600" dirty="0" err="1" smtClean="0"/>
              <a:t>geluidsdrager</a:t>
            </a:r>
            <a:r>
              <a:rPr lang="en-US" sz="2600" dirty="0" smtClean="0"/>
              <a:t> of </a:t>
            </a:r>
            <a:r>
              <a:rPr lang="en-US" sz="2600" dirty="0" err="1" smtClean="0"/>
              <a:t>beelddrager</a:t>
            </a:r>
            <a:r>
              <a:rPr lang="en-US" sz="2600" dirty="0" smtClean="0"/>
              <a:t> </a:t>
            </a:r>
            <a:r>
              <a:rPr lang="en-US" sz="2600" dirty="0" err="1" smtClean="0"/>
              <a:t>lenen</a:t>
            </a:r>
            <a:r>
              <a:rPr lang="en-US" sz="2600" dirty="0" smtClean="0"/>
              <a:t> </a:t>
            </a:r>
            <a:endParaRPr lang="nl-NL" sz="2600" dirty="0" smtClean="0"/>
          </a:p>
          <a:p>
            <a:pPr eaLnBrk="1" hangingPunct="1">
              <a:buFont typeface="Wingdings" pitchFamily="2" charset="2"/>
              <a:buNone/>
            </a:pPr>
            <a:endParaRPr lang="nl-NL" sz="26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53506"/>
            <a:ext cx="4038600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sz="2600" b="1" dirty="0" err="1" smtClean="0"/>
              <a:t>Id</a:t>
            </a:r>
            <a:r>
              <a:rPr lang="nl-NL" sz="2600" dirty="0" smtClean="0"/>
              <a:t>: F12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sz="2600" b="1" dirty="0" smtClean="0">
                <a:solidFill>
                  <a:srgbClr val="3366FF"/>
                </a:solidFill>
              </a:rPr>
              <a:t>[Naam</a:t>
            </a:r>
            <a:r>
              <a:rPr lang="nl-NL" sz="2600" dirty="0" smtClean="0">
                <a:solidFill>
                  <a:srgbClr val="3366FF"/>
                </a:solidFill>
              </a:rPr>
              <a:t>: Toon uitstaande boetes]</a:t>
            </a:r>
          </a:p>
          <a:p>
            <a:pPr eaLnBrk="1" hangingPunct="1">
              <a:buNone/>
            </a:pPr>
            <a:r>
              <a:rPr lang="en-US" sz="2600" b="1" dirty="0" smtClean="0">
                <a:solidFill>
                  <a:srgbClr val="3366FF"/>
                </a:solidFill>
              </a:rPr>
              <a:t>[</a:t>
            </a:r>
            <a:r>
              <a:rPr lang="en-US" sz="2600" b="1" dirty="0" err="1" smtClean="0">
                <a:solidFill>
                  <a:srgbClr val="3366FF"/>
                </a:solidFill>
              </a:rPr>
              <a:t>Bron</a:t>
            </a:r>
            <a:r>
              <a:rPr lang="en-US" sz="2600" dirty="0" smtClean="0">
                <a:solidFill>
                  <a:srgbClr val="3366FF"/>
                </a:solidFill>
              </a:rPr>
              <a:t>: </a:t>
            </a:r>
            <a:r>
              <a:rPr lang="en-US" sz="2600" dirty="0" err="1" smtClean="0">
                <a:solidFill>
                  <a:srgbClr val="3366FF"/>
                </a:solidFill>
              </a:rPr>
              <a:t>financiële</a:t>
            </a:r>
            <a:r>
              <a:rPr lang="en-US" sz="2600" dirty="0" smtClean="0">
                <a:solidFill>
                  <a:srgbClr val="3366FF"/>
                </a:solidFill>
              </a:rPr>
              <a:t> </a:t>
            </a:r>
            <a:r>
              <a:rPr lang="en-US" sz="2600" dirty="0" err="1" smtClean="0">
                <a:solidFill>
                  <a:srgbClr val="3366FF"/>
                </a:solidFill>
              </a:rPr>
              <a:t>administratie</a:t>
            </a:r>
            <a:r>
              <a:rPr lang="en-US" sz="2600" dirty="0" smtClean="0">
                <a:solidFill>
                  <a:srgbClr val="3366FF"/>
                </a:solidFill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 err="1" smtClean="0"/>
              <a:t>Beschrijving</a:t>
            </a:r>
            <a:r>
              <a:rPr lang="en-US" sz="2600" dirty="0" smtClean="0"/>
              <a:t>: </a:t>
            </a:r>
            <a:r>
              <a:rPr lang="en-US" sz="2600" dirty="0" err="1" smtClean="0"/>
              <a:t>Voor</a:t>
            </a:r>
            <a:r>
              <a:rPr lang="en-US" sz="2600" dirty="0" smtClean="0"/>
              <a:t> de </a:t>
            </a:r>
            <a:r>
              <a:rPr lang="en-US" sz="2600" dirty="0" err="1" smtClean="0"/>
              <a:t>facturering</a:t>
            </a:r>
            <a:r>
              <a:rPr lang="en-US" sz="2600" dirty="0" smtClean="0"/>
              <a:t> is </a:t>
            </a:r>
            <a:r>
              <a:rPr lang="en-US" sz="2600" dirty="0" err="1" smtClean="0"/>
              <a:t>een</a:t>
            </a:r>
            <a:r>
              <a:rPr lang="en-US" sz="2600" dirty="0" smtClean="0"/>
              <a:t> </a:t>
            </a:r>
            <a:r>
              <a:rPr lang="en-US" sz="2600" dirty="0" err="1" smtClean="0"/>
              <a:t>overzicht</a:t>
            </a:r>
            <a:r>
              <a:rPr lang="en-US" sz="2600" dirty="0" smtClean="0"/>
              <a:t> </a:t>
            </a:r>
            <a:r>
              <a:rPr lang="en-US" sz="2600" dirty="0" err="1" smtClean="0"/>
              <a:t>nodig</a:t>
            </a:r>
            <a:r>
              <a:rPr lang="en-US" sz="2600" dirty="0" smtClean="0"/>
              <a:t> van </a:t>
            </a:r>
            <a:r>
              <a:rPr lang="en-US" sz="2600" dirty="0" err="1" smtClean="0"/>
              <a:t>alle</a:t>
            </a:r>
            <a:r>
              <a:rPr lang="en-US" sz="2600" dirty="0" smtClean="0"/>
              <a:t> </a:t>
            </a:r>
            <a:r>
              <a:rPr lang="en-US" sz="2600" dirty="0" err="1" smtClean="0"/>
              <a:t>uitstaande</a:t>
            </a:r>
            <a:r>
              <a:rPr lang="en-US" sz="2600" dirty="0" smtClean="0"/>
              <a:t> </a:t>
            </a:r>
            <a:r>
              <a:rPr lang="en-US" sz="2600" dirty="0" err="1" smtClean="0"/>
              <a:t>boetes</a:t>
            </a:r>
            <a:r>
              <a:rPr lang="en-US" sz="2600" dirty="0" smtClean="0"/>
              <a:t> per </a:t>
            </a:r>
            <a:r>
              <a:rPr lang="en-US" sz="2600" dirty="0" err="1" smtClean="0"/>
              <a:t>klant</a:t>
            </a:r>
            <a:endParaRPr lang="nl-NL" sz="2600" dirty="0" smtClean="0"/>
          </a:p>
          <a:p>
            <a:pPr>
              <a:buFont typeface="Wingdings" pitchFamily="2" charset="2"/>
              <a:buNone/>
            </a:pPr>
            <a:endParaRPr lang="nl-NL" sz="26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2417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Termenlijst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accent3"/>
                </a:solidFill>
              </a:rPr>
              <a:t>Functies</a:t>
            </a:r>
            <a:endParaRPr lang="en-GB" sz="1400" kern="0" dirty="0" smtClean="0">
              <a:solidFill>
                <a:schemeClr val="accent3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Relevante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informatie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Kwaliteitsattributen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Globale</a:t>
            </a:r>
            <a:r>
              <a:rPr lang="en-GB" sz="1600" kern="0" dirty="0" smtClean="0">
                <a:solidFill>
                  <a:schemeClr val="bg1"/>
                </a:solidFill>
              </a:rPr>
              <a:t> </a:t>
            </a:r>
            <a:r>
              <a:rPr lang="en-GB" sz="1600" kern="0" dirty="0" err="1" smtClean="0">
                <a:solidFill>
                  <a:schemeClr val="bg1"/>
                </a:solidFill>
              </a:rPr>
              <a:t>schermopbouw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13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2094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04864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 smtClean="0"/>
              <a:t>INF1: &lt;</a:t>
            </a:r>
            <a:r>
              <a:rPr lang="en-US" dirty="0" err="1" smtClean="0"/>
              <a:t>Klant</a:t>
            </a:r>
            <a:r>
              <a:rPr lang="en-US" dirty="0" smtClean="0"/>
              <a:t>&gt;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geïdentificeerd</a:t>
            </a:r>
            <a:r>
              <a:rPr lang="en-US" dirty="0" smtClean="0"/>
              <a:t> door &lt;</a:t>
            </a:r>
            <a:r>
              <a:rPr lang="en-US" dirty="0"/>
              <a:t>K</a:t>
            </a:r>
            <a:r>
              <a:rPr lang="en-US" dirty="0" smtClean="0"/>
              <a:t>lantnummer&gt;</a:t>
            </a:r>
          </a:p>
          <a:p>
            <a:pPr eaLnBrk="1" hangingPunct="1"/>
            <a:r>
              <a:rPr lang="en-US" dirty="0" smtClean="0"/>
              <a:t>INF2: &lt;</a:t>
            </a:r>
            <a:r>
              <a:rPr lang="en-US" dirty="0" err="1" smtClean="0"/>
              <a:t>Klant</a:t>
            </a:r>
            <a:r>
              <a:rPr lang="en-US" dirty="0" smtClean="0"/>
              <a:t>&gt; </a:t>
            </a:r>
            <a:r>
              <a:rPr lang="en-US" dirty="0" err="1" smtClean="0"/>
              <a:t>heeft</a:t>
            </a:r>
            <a:r>
              <a:rPr lang="en-US" dirty="0" smtClean="0"/>
              <a:t> &lt;NAW-</a:t>
            </a:r>
            <a:r>
              <a:rPr lang="en-US" dirty="0" err="1" smtClean="0"/>
              <a:t>gegevens</a:t>
            </a:r>
            <a:r>
              <a:rPr lang="en-US" dirty="0" smtClean="0"/>
              <a:t>&gt;.</a:t>
            </a:r>
          </a:p>
          <a:p>
            <a:pPr eaLnBrk="1" hangingPunct="1"/>
            <a:r>
              <a:rPr lang="en-US" dirty="0" smtClean="0"/>
              <a:t>INF3: &lt;</a:t>
            </a:r>
            <a:r>
              <a:rPr lang="en-US" dirty="0" err="1" smtClean="0"/>
              <a:t>Klant</a:t>
            </a:r>
            <a:r>
              <a:rPr lang="en-US" dirty="0" smtClean="0"/>
              <a:t>&gt; is &lt;</a:t>
            </a:r>
            <a:r>
              <a:rPr lang="en-US" dirty="0" err="1" smtClean="0"/>
              <a:t>gewoon</a:t>
            </a:r>
            <a:r>
              <a:rPr lang="en-US" dirty="0" smtClean="0"/>
              <a:t> lid&gt; of &lt;</a:t>
            </a:r>
            <a:r>
              <a:rPr lang="en-US" dirty="0" err="1" smtClean="0"/>
              <a:t>jeugd</a:t>
            </a:r>
            <a:r>
              <a:rPr lang="en-US" dirty="0" smtClean="0"/>
              <a:t> lid&gt;</a:t>
            </a:r>
          </a:p>
          <a:p>
            <a:pPr lvl="1" eaLnBrk="1" hangingPunct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jeugd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lid&gt;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alleen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mogelijk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leeftijd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lager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14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jaar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/>
              <a:t>INF3: &lt;</a:t>
            </a:r>
            <a:r>
              <a:rPr lang="en-US" dirty="0" err="1" smtClean="0"/>
              <a:t>Klant</a:t>
            </a:r>
            <a:r>
              <a:rPr lang="en-US" dirty="0" smtClean="0"/>
              <a:t>&gt; is </a:t>
            </a:r>
            <a:r>
              <a:rPr lang="en-US" dirty="0" err="1" smtClean="0"/>
              <a:t>geboren</a:t>
            </a:r>
            <a:r>
              <a:rPr lang="en-US" dirty="0" smtClean="0"/>
              <a:t> op &lt;Datum&gt;.</a:t>
            </a:r>
          </a:p>
          <a:p>
            <a:pPr eaLnBrk="1" hangingPunct="1"/>
            <a:r>
              <a:rPr lang="en-US" dirty="0" smtClean="0"/>
              <a:t>INF4: &lt;Item&gt; is </a:t>
            </a:r>
            <a:r>
              <a:rPr lang="en-US" dirty="0" err="1" smtClean="0"/>
              <a:t>uitgeleend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&lt;</a:t>
            </a:r>
            <a:r>
              <a:rPr lang="en-US" dirty="0" err="1" smtClean="0"/>
              <a:t>Klant</a:t>
            </a:r>
            <a:r>
              <a:rPr lang="en-US" dirty="0" smtClean="0"/>
              <a:t>&gt;.</a:t>
            </a:r>
          </a:p>
          <a:p>
            <a:pPr lvl="1" eaLnBrk="1" hangingPunct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Maximaal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5 items per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klant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/>
              <a:t>INF5: &lt;Item&gt; is </a:t>
            </a:r>
            <a:r>
              <a:rPr lang="en-US" dirty="0" err="1" smtClean="0"/>
              <a:t>uitgeleend</a:t>
            </a:r>
            <a:r>
              <a:rPr lang="en-US" dirty="0" smtClean="0"/>
              <a:t> t/m &lt;</a:t>
            </a:r>
            <a:r>
              <a:rPr lang="en-US" dirty="0" err="1" smtClean="0"/>
              <a:t>UitleenDatum</a:t>
            </a:r>
            <a:r>
              <a:rPr lang="en-US" dirty="0" smtClean="0"/>
              <a:t>&gt;.</a:t>
            </a:r>
          </a:p>
          <a:p>
            <a:pPr lvl="1" eaLnBrk="1" hangingPunct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UitleenDatum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 is 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HuidigeDatum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 + 2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weken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/>
              <a:t>…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1913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Termenlijst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smtClean="0">
                <a:solidFill>
                  <a:schemeClr val="bg1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kern="0" dirty="0" err="1" smtClean="0">
                <a:solidFill>
                  <a:schemeClr val="bg1"/>
                </a:solidFill>
              </a:rPr>
              <a:t>Functies</a:t>
            </a:r>
            <a:endParaRPr lang="en-GB" sz="12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kern="0" dirty="0" err="1" smtClean="0">
                <a:solidFill>
                  <a:schemeClr val="accent3"/>
                </a:solidFill>
              </a:rPr>
              <a:t>Relevante</a:t>
            </a:r>
            <a:r>
              <a:rPr lang="en-GB" sz="1200" kern="0" dirty="0" smtClean="0">
                <a:solidFill>
                  <a:schemeClr val="accent3"/>
                </a:solidFill>
              </a:rPr>
              <a:t> </a:t>
            </a:r>
            <a:r>
              <a:rPr lang="en-GB" sz="1200" kern="0" dirty="0" err="1" smtClean="0">
                <a:solidFill>
                  <a:schemeClr val="accent3"/>
                </a:solidFill>
              </a:rPr>
              <a:t>informatie</a:t>
            </a:r>
            <a:endParaRPr lang="en-GB" sz="1200" kern="0" dirty="0" smtClean="0">
              <a:solidFill>
                <a:schemeClr val="accent3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kern="0" dirty="0" err="1" smtClean="0">
                <a:solidFill>
                  <a:schemeClr val="bg1"/>
                </a:solidFill>
              </a:rPr>
              <a:t>Kwaliteitsattributen</a:t>
            </a:r>
            <a:endParaRPr lang="en-GB" sz="12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Globale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schermopbouw</a:t>
            </a:r>
            <a:endParaRPr lang="en-GB" sz="1600" kern="0" dirty="0" smtClean="0">
              <a:solidFill>
                <a:schemeClr val="bg1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14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0145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l-NL" dirty="0" smtClean="0"/>
              <a:t>Niet-functionele eisen</a:t>
            </a:r>
            <a:br>
              <a:rPr lang="nl-NL" dirty="0" smtClean="0"/>
            </a:br>
            <a:r>
              <a:rPr lang="nl-NL" dirty="0" err="1" smtClean="0"/>
              <a:t>Quality</a:t>
            </a:r>
            <a:r>
              <a:rPr lang="nl-NL" dirty="0" smtClean="0"/>
              <a:t> </a:t>
            </a:r>
            <a:r>
              <a:rPr lang="nl-NL" dirty="0" err="1" smtClean="0"/>
              <a:t>attributes</a:t>
            </a:r>
            <a:endParaRPr lang="nl-NL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nl-NL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nl-NL" sz="2400" b="1" dirty="0" smtClean="0"/>
              <a:t>Kwaliteit van de functionele eisen:</a:t>
            </a:r>
          </a:p>
          <a:p>
            <a:pPr eaLnBrk="1" hangingPunct="1"/>
            <a:r>
              <a:rPr lang="nl-NL" sz="2400" dirty="0" smtClean="0"/>
              <a:t>Schaalbaarheid</a:t>
            </a:r>
          </a:p>
          <a:p>
            <a:pPr marL="349250" lvl="1" indent="0" eaLnBrk="1" hangingPunct="1">
              <a:buNone/>
            </a:pPr>
            <a:r>
              <a:rPr lang="nl-NL" sz="2400" dirty="0" smtClean="0">
                <a:solidFill>
                  <a:srgbClr val="0D5D09"/>
                </a:solidFill>
              </a:rPr>
              <a:t>QA1: De mediatheek moet 2000 klantopdrachten binnen 1 dag kunnen verwerken.</a:t>
            </a:r>
          </a:p>
          <a:p>
            <a:pPr eaLnBrk="1" hangingPunct="1"/>
            <a:r>
              <a:rPr lang="nl-NL" sz="2400" dirty="0" smtClean="0"/>
              <a:t>Veiligheid</a:t>
            </a:r>
          </a:p>
          <a:p>
            <a:pPr marL="349250" lvl="1" indent="0" eaLnBrk="1" hangingPunct="1">
              <a:buNone/>
            </a:pPr>
            <a:r>
              <a:rPr lang="nl-NL" sz="2400" dirty="0" smtClean="0">
                <a:solidFill>
                  <a:srgbClr val="0D5D09"/>
                </a:solidFill>
              </a:rPr>
              <a:t>QA2: Het (frauduleus) uitvoeren van een opdracht kan niet onder de naam van een ander persoon geschieden.</a:t>
            </a:r>
          </a:p>
          <a:p>
            <a:pPr eaLnBrk="1" hangingPunct="1"/>
            <a:r>
              <a:rPr lang="nl-NL" sz="2400" dirty="0"/>
              <a:t>G</a:t>
            </a:r>
            <a:r>
              <a:rPr lang="nl-NL" sz="2400" dirty="0" smtClean="0"/>
              <a:t>ebruiksfrequentie en responstijd</a:t>
            </a:r>
          </a:p>
          <a:p>
            <a:pPr marL="349250" lvl="1" indent="0" eaLnBrk="1" hangingPunct="1">
              <a:buNone/>
            </a:pPr>
            <a:r>
              <a:rPr lang="nl-NL" sz="2400" dirty="0" smtClean="0">
                <a:solidFill>
                  <a:srgbClr val="0D5D09"/>
                </a:solidFill>
              </a:rPr>
              <a:t>QA3: De aanvraag tot het lenen van een item kan in 90% van de gevallen binnen 1 minuut afgehandeld zijn.</a:t>
            </a:r>
          </a:p>
          <a:p>
            <a:pPr eaLnBrk="1" hangingPunct="1"/>
            <a:r>
              <a:rPr lang="nl-NL" sz="2400" dirty="0"/>
              <a:t>B</a:t>
            </a:r>
            <a:r>
              <a:rPr lang="nl-NL" sz="2400" dirty="0" smtClean="0"/>
              <a:t>ruikbaarheid </a:t>
            </a:r>
            <a:r>
              <a:rPr lang="nl-NL" sz="2400" dirty="0" smtClean="0">
                <a:solidFill>
                  <a:srgbClr val="FF0000"/>
                </a:solidFill>
              </a:rPr>
              <a:t>(niet in dit semester)</a:t>
            </a:r>
            <a:endParaRPr lang="nl-NL" sz="2400" dirty="0" smtClean="0"/>
          </a:p>
          <a:p>
            <a:pPr eaLnBrk="1" hangingPunct="1">
              <a:buFont typeface="Wingdings" pitchFamily="2" charset="2"/>
              <a:buNone/>
            </a:pPr>
            <a:endParaRPr lang="nl-NL" sz="2400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2417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Termenlijst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Functies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Relevante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informatie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accent3">
                    <a:lumMod val="75000"/>
                  </a:schemeClr>
                </a:solidFill>
              </a:rPr>
              <a:t>Kwaliteitsattributen</a:t>
            </a:r>
            <a:endParaRPr lang="en-GB" sz="1400" kern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Globale</a:t>
            </a:r>
            <a:r>
              <a:rPr lang="en-GB" sz="1600" kern="0" dirty="0" smtClean="0">
                <a:solidFill>
                  <a:schemeClr val="bg1"/>
                </a:solidFill>
              </a:rPr>
              <a:t> </a:t>
            </a:r>
            <a:r>
              <a:rPr lang="en-GB" sz="1600" kern="0" dirty="0" err="1" smtClean="0">
                <a:solidFill>
                  <a:schemeClr val="bg1"/>
                </a:solidFill>
              </a:rPr>
              <a:t>schermopbouw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15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0790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Niet-functionele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11662"/>
          </a:xfrm>
        </p:spPr>
        <p:txBody>
          <a:bodyPr/>
          <a:lstStyle/>
          <a:p>
            <a:pPr eaLnBrk="1" hangingPunct="1"/>
            <a:r>
              <a:rPr lang="nl-NL" sz="3200" dirty="0" smtClean="0"/>
              <a:t>Uitval </a:t>
            </a:r>
            <a:r>
              <a:rPr lang="nl-NL" sz="3200" dirty="0"/>
              <a:t>en </a:t>
            </a:r>
            <a:r>
              <a:rPr lang="nl-NL" sz="3200" dirty="0" smtClean="0"/>
              <a:t>betrouwbaarheid</a:t>
            </a:r>
          </a:p>
          <a:p>
            <a:pPr marL="349250" lvl="1" indent="0" eaLnBrk="1" hangingPunct="1">
              <a:buNone/>
            </a:pPr>
            <a:r>
              <a:rPr lang="nl-NL" sz="2800" dirty="0" smtClean="0">
                <a:solidFill>
                  <a:srgbClr val="0D5D09"/>
                </a:solidFill>
              </a:rPr>
              <a:t>QA7: Als door bijv. stroomstoring een server uitvalt moet er binnen 1 minuut na het herstel alle informatie weer bereikbaar zijn. </a:t>
            </a:r>
            <a:endParaRPr lang="nl-NL" sz="2800" dirty="0">
              <a:solidFill>
                <a:srgbClr val="0D5D09"/>
              </a:solidFill>
            </a:endParaRPr>
          </a:p>
          <a:p>
            <a:pPr eaLnBrk="1" hangingPunct="1"/>
            <a:r>
              <a:rPr lang="nl-NL" sz="3200" dirty="0" err="1" smtClean="0"/>
              <a:t>Onderhoudbaarheid</a:t>
            </a:r>
            <a:endParaRPr lang="nl-NL" sz="3200" dirty="0" smtClean="0"/>
          </a:p>
          <a:p>
            <a:pPr marL="349250" lvl="1" indent="0" eaLnBrk="1" hangingPunct="1">
              <a:buNone/>
            </a:pPr>
            <a:r>
              <a:rPr lang="nl-NL" sz="2800" dirty="0" smtClean="0">
                <a:solidFill>
                  <a:srgbClr val="0D5D09"/>
                </a:solidFill>
              </a:rPr>
              <a:t>QA9: Broncode is zodanig algoritmisch gedocumenteerd dat toekomstig herontwerp gemakkelijk verloopt.</a:t>
            </a:r>
            <a:endParaRPr lang="nl-NL" sz="2800" dirty="0">
              <a:solidFill>
                <a:srgbClr val="0D5D09"/>
              </a:solidFill>
            </a:endParaRPr>
          </a:p>
          <a:p>
            <a:pPr eaLnBrk="1" hangingPunct="1"/>
            <a:r>
              <a:rPr lang="nl-NL" sz="3200" dirty="0" smtClean="0"/>
              <a:t>Andere </a:t>
            </a:r>
            <a:r>
              <a:rPr lang="nl-NL" sz="3200" dirty="0"/>
              <a:t>niet-functionele eisen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2417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Termenlijst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Functies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Relevante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informatie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accent3">
                    <a:lumMod val="75000"/>
                  </a:schemeClr>
                </a:solidFill>
              </a:rPr>
              <a:t>Kwaliteitsattributen</a:t>
            </a:r>
            <a:endParaRPr lang="en-GB" sz="1400" kern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Globale</a:t>
            </a:r>
            <a:r>
              <a:rPr lang="en-GB" sz="1600" kern="0" dirty="0" smtClean="0">
                <a:solidFill>
                  <a:schemeClr val="bg1"/>
                </a:solidFill>
              </a:rPr>
              <a:t> </a:t>
            </a:r>
            <a:r>
              <a:rPr lang="en-GB" sz="1600" kern="0" dirty="0" err="1" smtClean="0">
                <a:solidFill>
                  <a:schemeClr val="bg1"/>
                </a:solidFill>
              </a:rPr>
              <a:t>schermopbouw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16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4450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38474"/>
            <a:ext cx="3745992" cy="321142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Globale schermopbouw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2486186"/>
            <a:ext cx="8229600" cy="3076414"/>
          </a:xfrm>
        </p:spPr>
        <p:txBody>
          <a:bodyPr/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Schetsen van de meest belangrijke taakvensters</a:t>
            </a:r>
          </a:p>
          <a:p>
            <a:pPr eaLnBrk="1" hangingPunct="1"/>
            <a:r>
              <a:rPr lang="nl-NL" dirty="0" smtClean="0"/>
              <a:t>Validatie van de functionele requirements, in het bijzonder de aangeboden diensten</a:t>
            </a:r>
          </a:p>
          <a:p>
            <a:pPr eaLnBrk="1" hangingPunct="1">
              <a:buFont typeface="Wingdings" pitchFamily="2" charset="2"/>
              <a:buNone/>
            </a:pPr>
            <a:endParaRPr lang="nl-NL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85231" y="363209"/>
            <a:ext cx="2667000" cy="2417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bg1"/>
                </a:solidFill>
              </a:rPr>
              <a:t>Termenlijst</a:t>
            </a:r>
            <a:endParaRPr lang="en-GB" sz="16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smtClean="0">
                <a:solidFill>
                  <a:schemeClr val="bg1"/>
                </a:solidFill>
              </a:rPr>
              <a:t>Requirements</a:t>
            </a: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Functies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Relevante</a:t>
            </a:r>
            <a:r>
              <a:rPr lang="en-GB" sz="1400" kern="0" dirty="0" smtClean="0">
                <a:solidFill>
                  <a:schemeClr val="bg1"/>
                </a:solidFill>
              </a:rPr>
              <a:t> </a:t>
            </a:r>
            <a:r>
              <a:rPr lang="en-GB" sz="1400" kern="0" dirty="0" err="1" smtClean="0">
                <a:solidFill>
                  <a:schemeClr val="bg1"/>
                </a:solidFill>
              </a:rPr>
              <a:t>informatie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marL="573087" lvl="1" indent="-228600"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kern="0" dirty="0" err="1" smtClean="0">
                <a:solidFill>
                  <a:schemeClr val="bg1"/>
                </a:solidFill>
              </a:rPr>
              <a:t>Kwaliteitsattributen</a:t>
            </a:r>
            <a:endParaRPr lang="en-GB" sz="14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chemeClr val="bg1"/>
              </a:buClr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kern="0" dirty="0" err="1" smtClean="0">
                <a:solidFill>
                  <a:schemeClr val="accent3"/>
                </a:solidFill>
              </a:rPr>
              <a:t>Globale</a:t>
            </a:r>
            <a:r>
              <a:rPr lang="en-GB" sz="1600" kern="0" dirty="0" smtClean="0">
                <a:solidFill>
                  <a:schemeClr val="accent3"/>
                </a:solidFill>
              </a:rPr>
              <a:t> </a:t>
            </a:r>
            <a:r>
              <a:rPr lang="en-GB" sz="1600" kern="0" dirty="0" err="1" smtClean="0">
                <a:solidFill>
                  <a:schemeClr val="accent3"/>
                </a:solidFill>
              </a:rPr>
              <a:t>schermopbouw</a:t>
            </a:r>
            <a:endParaRPr lang="en-GB" sz="1600" kern="0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kern="0" dirty="0" smtClean="0">
              <a:solidFill>
                <a:schemeClr val="bg1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17</a:t>
            </a:fld>
            <a:endParaRPr lang="en-US" alt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5849125"/>
            <a:ext cx="996131" cy="9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4338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GSO3: Week 1</a:t>
            </a:r>
          </a:p>
          <a:p>
            <a:pPr eaLnBrk="1" hangingPunct="1"/>
            <a:r>
              <a:rPr lang="en-GB" dirty="0" err="1"/>
              <a:t>Gedistribueerd</a:t>
            </a:r>
            <a:r>
              <a:rPr lang="en-GB" dirty="0"/>
              <a:t> </a:t>
            </a:r>
            <a:r>
              <a:rPr lang="en-GB" dirty="0" smtClean="0"/>
              <a:t>Software-</a:t>
            </a:r>
            <a:r>
              <a:rPr lang="en-GB" dirty="0" err="1" smtClean="0"/>
              <a:t>Ontwerp</a:t>
            </a:r>
            <a:endParaRPr lang="en-US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20809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538073"/>
            <a:ext cx="75438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Use </a:t>
            </a:r>
            <a:r>
              <a:rPr lang="en-US" sz="3600" dirty="0"/>
              <a:t>C</a:t>
            </a:r>
            <a:r>
              <a:rPr lang="en-US" sz="3600" dirty="0" smtClean="0"/>
              <a:t>ase template</a:t>
            </a:r>
            <a:endParaRPr lang="en-US" sz="3600" dirty="0" smtClean="0"/>
          </a:p>
        </p:txBody>
      </p:sp>
      <p:graphicFrame>
        <p:nvGraphicFramePr>
          <p:cNvPr id="104537" name="Group 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048326"/>
              </p:ext>
            </p:extLst>
          </p:nvPr>
        </p:nvGraphicFramePr>
        <p:xfrm>
          <a:off x="457200" y="1556792"/>
          <a:ext cx="8496944" cy="3168352"/>
        </p:xfrm>
        <a:graphic>
          <a:graphicData uri="http://schemas.openxmlformats.org/drawingml/2006/table">
            <a:tbl>
              <a:tblPr/>
              <a:tblGrid>
                <a:gridCol w="2766726"/>
                <a:gridCol w="573021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Naam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Id en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Naam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bijv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Aannamen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preconditie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Beschrijving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gaat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Uitzonderingen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gaat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iets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niet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goed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Resultaat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postconditie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Text Box 90"/>
          <p:cNvSpPr txBox="1">
            <a:spLocks noChangeArrowheads="1"/>
          </p:cNvSpPr>
          <p:nvPr/>
        </p:nvSpPr>
        <p:spPr bwMode="auto">
          <a:xfrm rot="2029569">
            <a:off x="6477000" y="533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Herhaling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GSO3 | Week 1</a:t>
            </a:r>
            <a:endParaRPr lang="nl-NL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BAA1F-A9EE-47C4-9B7E-322A1A32955B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08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Leerdoelen</a:t>
            </a:r>
            <a:r>
              <a:rPr lang="en-US" dirty="0" smtClean="0"/>
              <a:t> GSO3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Opstellen</a:t>
            </a:r>
            <a:r>
              <a:rPr lang="en-US" dirty="0"/>
              <a:t> User Requirements Specification (URS)</a:t>
            </a:r>
          </a:p>
          <a:p>
            <a:r>
              <a:rPr lang="en-US" dirty="0"/>
              <a:t>Software </a:t>
            </a:r>
            <a:r>
              <a:rPr lang="en-US" dirty="0" err="1"/>
              <a:t>ontwerp</a:t>
            </a:r>
            <a:r>
              <a:rPr lang="en-US" dirty="0"/>
              <a:t> met </a:t>
            </a:r>
            <a:r>
              <a:rPr lang="en-US" dirty="0" err="1"/>
              <a:t>behulp</a:t>
            </a:r>
            <a:r>
              <a:rPr lang="en-US" dirty="0"/>
              <a:t> van UML-</a:t>
            </a:r>
            <a:r>
              <a:rPr lang="en-US" dirty="0" err="1"/>
              <a:t>diagrammen</a:t>
            </a:r>
            <a:endParaRPr lang="en-US" dirty="0"/>
          </a:p>
          <a:p>
            <a:r>
              <a:rPr lang="en-US" dirty="0" err="1"/>
              <a:t>Specificeren</a:t>
            </a:r>
            <a:r>
              <a:rPr lang="en-US" dirty="0"/>
              <a:t> van interfaces en </a:t>
            </a:r>
            <a:r>
              <a:rPr lang="en-US" dirty="0" err="1"/>
              <a:t>opstellen</a:t>
            </a:r>
            <a:r>
              <a:rPr lang="en-US" dirty="0"/>
              <a:t> van </a:t>
            </a:r>
            <a:r>
              <a:rPr lang="en-US" dirty="0" err="1"/>
              <a:t>unittesten</a:t>
            </a:r>
            <a:endParaRPr lang="en-US" dirty="0"/>
          </a:p>
          <a:p>
            <a:r>
              <a:rPr lang="en-US" dirty="0" err="1"/>
              <a:t>Toepassen</a:t>
            </a:r>
            <a:r>
              <a:rPr lang="en-US" dirty="0"/>
              <a:t> van Remote Method Invocation (RMI)</a:t>
            </a:r>
          </a:p>
          <a:p>
            <a:r>
              <a:rPr lang="en-US" dirty="0" err="1"/>
              <a:t>Opstellen</a:t>
            </a:r>
            <a:r>
              <a:rPr lang="en-US" dirty="0"/>
              <a:t> Software </a:t>
            </a:r>
            <a:r>
              <a:rPr lang="en-US" dirty="0" err="1"/>
              <a:t>Architectuur</a:t>
            </a:r>
            <a:r>
              <a:rPr lang="en-US" dirty="0"/>
              <a:t> Document (SAD)</a:t>
            </a:r>
          </a:p>
          <a:p>
            <a:r>
              <a:rPr lang="en-US" dirty="0" err="1"/>
              <a:t>Opstellen</a:t>
            </a:r>
            <a:r>
              <a:rPr lang="en-US" dirty="0"/>
              <a:t> en </a:t>
            </a:r>
            <a:r>
              <a:rPr lang="en-US" dirty="0" err="1"/>
              <a:t>uitvoeren</a:t>
            </a:r>
            <a:r>
              <a:rPr lang="en-US" dirty="0"/>
              <a:t> </a:t>
            </a:r>
            <a:r>
              <a:rPr lang="en-US" dirty="0" err="1"/>
              <a:t>Systeemtestplan</a:t>
            </a:r>
            <a:r>
              <a:rPr lang="en-US" dirty="0"/>
              <a:t> </a:t>
            </a:r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testgevallen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5445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538073"/>
            <a:ext cx="75438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Use </a:t>
            </a:r>
            <a:r>
              <a:rPr lang="en-US" sz="3600" dirty="0"/>
              <a:t>C</a:t>
            </a:r>
            <a:r>
              <a:rPr lang="en-US" sz="3600" dirty="0" smtClean="0"/>
              <a:t>ase </a:t>
            </a:r>
            <a:r>
              <a:rPr lang="en-US" sz="3600" dirty="0" err="1" smtClean="0"/>
              <a:t>voorbeelden</a:t>
            </a:r>
            <a:endParaRPr lang="en-US" sz="3600" dirty="0" smtClean="0"/>
          </a:p>
        </p:txBody>
      </p:sp>
      <p:graphicFrame>
        <p:nvGraphicFramePr>
          <p:cNvPr id="104537" name="Group 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89929"/>
              </p:ext>
            </p:extLst>
          </p:nvPr>
        </p:nvGraphicFramePr>
        <p:xfrm>
          <a:off x="457200" y="1556792"/>
          <a:ext cx="8496944" cy="4411156"/>
        </p:xfrm>
        <a:graphic>
          <a:graphicData uri="http://schemas.openxmlformats.org/drawingml/2006/table">
            <a:tbl>
              <a:tblPr/>
              <a:tblGrid>
                <a:gridCol w="2766726"/>
                <a:gridCol w="573021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Naam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UC1: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Registreer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Baliemedewerker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Aannamen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is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ingelogd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Beschrijving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voert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klantgegevens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Systeem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klanten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met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hetzelfde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bevestigt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registratie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Systeem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klantnummer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Uitzonderingen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Arial" charset="0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3.a.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was al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geregistreerd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Arial" charset="0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      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1.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	Acto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annuleert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registratie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3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Resultaat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geregistreerd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met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klantnummer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Text Box 90"/>
          <p:cNvSpPr txBox="1">
            <a:spLocks noChangeArrowheads="1"/>
          </p:cNvSpPr>
          <p:nvPr/>
        </p:nvSpPr>
        <p:spPr bwMode="auto">
          <a:xfrm rot="2029569">
            <a:off x="6477000" y="533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Herhaling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GSO3 | Week 1</a:t>
            </a:r>
            <a:endParaRPr lang="nl-NL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BAA1F-A9EE-47C4-9B7E-322A1A32955B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61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00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46518"/>
              </p:ext>
            </p:extLst>
          </p:nvPr>
        </p:nvGraphicFramePr>
        <p:xfrm>
          <a:off x="483132" y="732000"/>
          <a:ext cx="8219256" cy="5602560"/>
        </p:xfrm>
        <a:graphic>
          <a:graphicData uri="http://schemas.openxmlformats.org/drawingml/2006/table">
            <a:tbl>
              <a:tblPr/>
              <a:tblGrid>
                <a:gridCol w="1954560"/>
                <a:gridCol w="6264696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Naam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UC2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Leen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Baliemedewerker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Aannamen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is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ingelogd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Beschrijving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voert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klantnummer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Systeem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klantgegevens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voert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item-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nummers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Systeem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gegevens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lenen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AutoNum type="arabicPeriod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bevestigt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uitlening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Uitzonderingen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2.a.  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Klantnr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bestaat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niet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    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1. 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ga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terug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naar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[1]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4.a.  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bezit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waarvan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uitleentermijn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verstreken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    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1.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uitlening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door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systeem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geweigerd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4.b.   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veel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lenen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      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1.  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ga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terug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naar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Resultaat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Uitlening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van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deze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 is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voor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deze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geregistreerd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Text Box 33"/>
          <p:cNvSpPr txBox="1">
            <a:spLocks noChangeArrowheads="1"/>
          </p:cNvSpPr>
          <p:nvPr/>
        </p:nvSpPr>
        <p:spPr bwMode="auto">
          <a:xfrm rot="2029569">
            <a:off x="6553200" y="533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Herhaling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GSO3 | Week 1</a:t>
            </a:r>
            <a:endParaRPr lang="nl-NL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BAA1F-A9EE-47C4-9B7E-322A1A32955B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64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readinessinfo.com/gifs/todo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658" y="533400"/>
            <a:ext cx="2111210" cy="19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TODO: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1e </a:t>
            </a:r>
            <a:r>
              <a:rPr lang="en-US" dirty="0" err="1"/>
              <a:t>beroepsproduct</a:t>
            </a:r>
            <a:r>
              <a:rPr lang="en-US" dirty="0" smtClean="0"/>
              <a:t>: </a:t>
            </a:r>
            <a:r>
              <a:rPr lang="en-US" dirty="0" err="1" smtClean="0"/>
              <a:t>Domeinmodel</a:t>
            </a:r>
            <a:endParaRPr lang="en-US" dirty="0" smtClean="0"/>
          </a:p>
          <a:p>
            <a:pPr marL="0" indent="0">
              <a:buNone/>
            </a:pPr>
            <a:r>
              <a:rPr lang="nl-NL" i="1" dirty="0" smtClean="0"/>
              <a:t>Zie Canvas beschrijving voor a</a:t>
            </a:r>
            <a:r>
              <a:rPr lang="nl-NL" i="1" dirty="0" smtClean="0"/>
              <a:t>lle links</a:t>
            </a:r>
          </a:p>
          <a:p>
            <a:pPr marL="0" indent="0">
              <a:buNone/>
            </a:pPr>
            <a:endParaRPr lang="nl-NL" i="1" dirty="0"/>
          </a:p>
          <a:p>
            <a:r>
              <a:rPr lang="en-US" dirty="0" err="1" smtClean="0"/>
              <a:t>Zie</a:t>
            </a:r>
            <a:r>
              <a:rPr lang="en-US" dirty="0" smtClean="0"/>
              <a:t> GSO3_Opdracht1_Domeinmodel.docx.</a:t>
            </a:r>
          </a:p>
          <a:p>
            <a:r>
              <a:rPr lang="en-US" dirty="0" err="1" smtClean="0"/>
              <a:t>Bestudeer</a:t>
            </a:r>
            <a:r>
              <a:rPr lang="en-US" dirty="0" smtClean="0"/>
              <a:t> </a:t>
            </a:r>
            <a:r>
              <a:rPr lang="en-US" dirty="0"/>
              <a:t>het </a:t>
            </a:r>
            <a:r>
              <a:rPr lang="en-US" dirty="0" smtClean="0"/>
              <a:t>URS (</a:t>
            </a:r>
            <a:r>
              <a:rPr lang="en-US" dirty="0" err="1" smtClean="0"/>
              <a:t>zie</a:t>
            </a:r>
            <a:r>
              <a:rPr lang="en-US" dirty="0" smtClean="0"/>
              <a:t> URS-</a:t>
            </a:r>
            <a:r>
              <a:rPr lang="en-US" dirty="0" err="1" smtClean="0"/>
              <a:t>internetbankieren.docx</a:t>
            </a:r>
            <a:r>
              <a:rPr lang="en-US" dirty="0" smtClean="0"/>
              <a:t>) </a:t>
            </a:r>
            <a:r>
              <a:rPr lang="en-US" dirty="0"/>
              <a:t>en pas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nl-NL" dirty="0" smtClean="0"/>
              <a:t>Bestudeer video-tutorial </a:t>
            </a:r>
            <a:r>
              <a:rPr lang="nl-NL" dirty="0" smtClean="0"/>
              <a:t>StudentAdminClassDiagram.mp4</a:t>
            </a:r>
          </a:p>
          <a:p>
            <a:r>
              <a:rPr lang="nl-NL" dirty="0" smtClean="0"/>
              <a:t>Stel </a:t>
            </a:r>
            <a:r>
              <a:rPr lang="nl-NL" dirty="0" smtClean="0"/>
              <a:t>het </a:t>
            </a:r>
            <a:r>
              <a:rPr lang="nl-NL" dirty="0"/>
              <a:t>klassendiagram </a:t>
            </a:r>
            <a:r>
              <a:rPr lang="nl-NL" dirty="0" smtClean="0"/>
              <a:t>op van </a:t>
            </a:r>
            <a:r>
              <a:rPr lang="nl-NL" dirty="0"/>
              <a:t>het domein in Visual </a:t>
            </a:r>
            <a:r>
              <a:rPr lang="nl-NL" dirty="0" err="1"/>
              <a:t>Paradigm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err="1" smtClean="0"/>
              <a:t>Proftaak</a:t>
            </a:r>
            <a:r>
              <a:rPr lang="nl-NL" dirty="0" smtClean="0"/>
              <a:t>: Voor template URS zie URS-</a:t>
            </a:r>
            <a:r>
              <a:rPr lang="nl-NL" dirty="0" err="1" smtClean="0"/>
              <a:t>template.docx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22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4348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662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cxnSp>
        <p:nvCxnSpPr>
          <p:cNvPr id="3" name="Rechte verbindingslijn 2"/>
          <p:cNvCxnSpPr/>
          <p:nvPr/>
        </p:nvCxnSpPr>
        <p:spPr>
          <a:xfrm>
            <a:off x="2287490" y="2492896"/>
            <a:ext cx="2376826" cy="3600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4640329" y="2814890"/>
            <a:ext cx="2052414" cy="327840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3203848" y="2564904"/>
            <a:ext cx="292093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16916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(Non -)</a:t>
            </a:r>
          </a:p>
          <a:p>
            <a:pPr algn="ctr"/>
            <a:r>
              <a:rPr lang="nl-NL" sz="1200" dirty="0" err="1" smtClean="0">
                <a:solidFill>
                  <a:schemeClr val="bg1"/>
                </a:solidFill>
              </a:rPr>
              <a:t>Functional</a:t>
            </a:r>
            <a:r>
              <a:rPr lang="nl-NL" sz="1200" dirty="0" smtClean="0">
                <a:solidFill>
                  <a:schemeClr val="bg1"/>
                </a:solidFill>
              </a:rPr>
              <a:t> </a:t>
            </a:r>
            <a:r>
              <a:rPr lang="nl-NL" sz="1200" dirty="0" err="1" smtClean="0">
                <a:solidFill>
                  <a:schemeClr val="bg1"/>
                </a:solidFill>
              </a:rPr>
              <a:t>Requirements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545435" y="350100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Architecture Design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3439075" y="479715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Code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6228184" y="2348880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System/ </a:t>
            </a:r>
            <a:r>
              <a:rPr lang="nl-NL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</a:t>
            </a:r>
            <a:r>
              <a:rPr lang="nl-NL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Test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5804520" y="3501008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 &amp;  Integratie Test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4972656" y="4797152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Rechte verbindingslijn 24"/>
          <p:cNvCxnSpPr/>
          <p:nvPr/>
        </p:nvCxnSpPr>
        <p:spPr>
          <a:xfrm>
            <a:off x="3875857" y="3774942"/>
            <a:ext cx="170830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>
            <a:stCxn id="16" idx="3"/>
          </p:cNvCxnSpPr>
          <p:nvPr/>
        </p:nvCxnSpPr>
        <p:spPr>
          <a:xfrm>
            <a:off x="4591203" y="5085184"/>
            <a:ext cx="40934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Het V-model – </a:t>
            </a:r>
            <a:r>
              <a:rPr lang="en-US" dirty="0" err="1" smtClean="0"/>
              <a:t>onderwerpen</a:t>
            </a:r>
            <a:r>
              <a:rPr lang="en-US" dirty="0" smtClean="0"/>
              <a:t> GSO3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0081" y="2402648"/>
            <a:ext cx="791593" cy="27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URS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8940" y="2435018"/>
            <a:ext cx="1656184" cy="28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Systeemtestplan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712" y="3474612"/>
            <a:ext cx="2024160" cy="120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+mn-lt"/>
              </a:rPr>
              <a:t>Domeinmodel</a:t>
            </a:r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Sequence Diagram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Specificeren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+mn-lt"/>
              </a:rPr>
              <a:t>Componenten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Push-Pull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652" y="4905293"/>
            <a:ext cx="726518" cy="46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Timers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RMI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9760" y="4509121"/>
            <a:ext cx="993018" cy="282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Unittesten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838" y="3228951"/>
            <a:ext cx="2134200" cy="4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Component test cases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Integratie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test cases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</p:spPr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3911147" y="2193883"/>
            <a:ext cx="1061509" cy="277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1399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  <p:bldP spid="6" grpId="0"/>
      <p:bldP spid="2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Weekplanning</a:t>
            </a:r>
            <a:r>
              <a:rPr lang="en-US" dirty="0" smtClean="0"/>
              <a:t> GSO3 –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Organisatie, requirements, use </a:t>
            </a:r>
            <a:r>
              <a:rPr lang="en-US" sz="2000" dirty="0" smtClean="0"/>
              <a:t>cases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Domeinmodel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navigatie</a:t>
            </a:r>
            <a:r>
              <a:rPr lang="en-US" sz="2000" dirty="0" smtClean="0"/>
              <a:t>, </a:t>
            </a:r>
            <a:r>
              <a:rPr lang="en-US" sz="2000" dirty="0" err="1" smtClean="0"/>
              <a:t>gedrag</a:t>
            </a:r>
            <a:r>
              <a:rPr lang="en-US" sz="2000" dirty="0" smtClean="0"/>
              <a:t> en </a:t>
            </a:r>
            <a:r>
              <a:rPr lang="en-US" sz="2000" dirty="0" err="1" smtClean="0"/>
              <a:t>compositie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en-US" sz="2000" dirty="0" smtClean="0"/>
              <a:t>equence </a:t>
            </a:r>
            <a:r>
              <a:rPr lang="en-US" sz="2000" dirty="0" smtClean="0"/>
              <a:t>diagram</a:t>
            </a:r>
          </a:p>
          <a:p>
            <a:pPr marL="274637" lvl="1" indent="0" algn="r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Beroepsproduct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Domeinmodel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– d. 12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maart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Interface, </a:t>
            </a:r>
            <a:r>
              <a:rPr lang="en-US" sz="2000" dirty="0" err="1" smtClean="0"/>
              <a:t>specificeren</a:t>
            </a:r>
            <a:r>
              <a:rPr lang="en-US" sz="2000" dirty="0" smtClean="0"/>
              <a:t>, JUnit4, </a:t>
            </a:r>
            <a:r>
              <a:rPr lang="en-US" sz="2000" dirty="0" err="1" smtClean="0"/>
              <a:t>unittesten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Unittesten</a:t>
            </a:r>
            <a:endParaRPr lang="en-US" sz="2000" dirty="0" smtClean="0"/>
          </a:p>
          <a:p>
            <a:pPr marL="274637" lvl="1" indent="0" algn="r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Beroepsproduct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2: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Unittesten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d.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26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maart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Remote Method Invocation (RMI), client </a:t>
            </a:r>
            <a:r>
              <a:rPr lang="en-US" sz="2000" dirty="0"/>
              <a:t>p</a:t>
            </a:r>
            <a:r>
              <a:rPr lang="en-US" sz="2000" dirty="0" smtClean="0"/>
              <a:t>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Remote Method Invocation (RMI), server </a:t>
            </a:r>
            <a:r>
              <a:rPr lang="en-US" sz="2000" dirty="0" smtClean="0"/>
              <a:t>push</a:t>
            </a:r>
          </a:p>
          <a:p>
            <a:pPr marL="274637" lvl="1" indent="0" algn="r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Beroepsproduct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3: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AEX banner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d.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17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april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Introductie</a:t>
            </a:r>
            <a:r>
              <a:rPr lang="en-US" sz="2000" dirty="0" smtClean="0"/>
              <a:t> </a:t>
            </a:r>
            <a:r>
              <a:rPr lang="en-US" sz="2000" dirty="0" err="1" smtClean="0"/>
              <a:t>Opdracht</a:t>
            </a:r>
            <a:r>
              <a:rPr lang="en-US" sz="2000" dirty="0" smtClean="0"/>
              <a:t> 4 </a:t>
            </a:r>
            <a:r>
              <a:rPr lang="en-US" sz="2000" b="1" dirty="0" smtClean="0"/>
              <a:t>GSO3 Killer App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4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945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Weekplanning</a:t>
            </a:r>
            <a:r>
              <a:rPr lang="en-US" dirty="0" smtClean="0"/>
              <a:t> GSO3 – </a:t>
            </a:r>
            <a:r>
              <a:rPr lang="en-US" dirty="0" err="1" smtClean="0"/>
              <a:t>tweede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72136"/>
          </a:xfrm>
        </p:spPr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Componenten</a:t>
            </a:r>
            <a:r>
              <a:rPr lang="en-US" sz="2000" dirty="0" smtClean="0"/>
              <a:t> en </a:t>
            </a:r>
            <a:r>
              <a:rPr lang="en-US" sz="2000" dirty="0" err="1" smtClean="0"/>
              <a:t>sessies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Architectuur</a:t>
            </a:r>
            <a:r>
              <a:rPr lang="en-US" sz="2000" dirty="0" smtClean="0"/>
              <a:t> document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smtClean="0"/>
              <a:t>Observer-patroon </a:t>
            </a:r>
            <a:r>
              <a:rPr lang="en-US" sz="2000" dirty="0" smtClean="0"/>
              <a:t>(</a:t>
            </a:r>
            <a:r>
              <a:rPr lang="en-US" sz="2000" dirty="0" err="1" smtClean="0"/>
              <a:t>herhaling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Testen</a:t>
            </a:r>
            <a:r>
              <a:rPr lang="en-US" sz="2000" dirty="0" smtClean="0"/>
              <a:t> – </a:t>
            </a:r>
            <a:r>
              <a:rPr lang="en-US" sz="2000" dirty="0" err="1" smtClean="0"/>
              <a:t>introductie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Testen</a:t>
            </a:r>
            <a:r>
              <a:rPr lang="en-US" sz="2000" dirty="0" smtClean="0"/>
              <a:t> – </a:t>
            </a:r>
            <a:r>
              <a:rPr lang="en-US" sz="2000" dirty="0" err="1" smtClean="0"/>
              <a:t>systeemtestplan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Testen</a:t>
            </a:r>
            <a:r>
              <a:rPr lang="en-US" sz="2000" dirty="0" smtClean="0"/>
              <a:t> – </a:t>
            </a:r>
            <a:r>
              <a:rPr lang="en-US" sz="2000" dirty="0" err="1" smtClean="0"/>
              <a:t>testontwerp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Afronding</a:t>
            </a:r>
            <a:endParaRPr lang="en-US" sz="2000" dirty="0" smtClean="0"/>
          </a:p>
          <a:p>
            <a:pPr marL="274637" lvl="1" indent="0" algn="r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inleveren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Killer App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– d.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18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juni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smtClean="0"/>
              <a:t>Assessment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err="1" smtClean="0"/>
              <a:t>Reparatie</a:t>
            </a:r>
            <a:endParaRPr lang="en-US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5</a:t>
            </a:fld>
            <a:endParaRPr lang="en-US" alt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733256"/>
            <a:ext cx="184731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7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7199" y="4725144"/>
            <a:ext cx="7324387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nl-NL" sz="2400" dirty="0" smtClean="0"/>
              <a:t>Beroepsproducten: </a:t>
            </a:r>
            <a:endParaRPr lang="nl-NL" sz="2400" dirty="0"/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nl-NL" sz="2000" dirty="0" smtClean="0"/>
              <a:t>Domeinmodel </a:t>
            </a:r>
            <a:r>
              <a:rPr lang="nl-NL" sz="2000" dirty="0" smtClean="0"/>
              <a:t> </a:t>
            </a:r>
            <a:endParaRPr lang="nl-NL" sz="2000" dirty="0"/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nl-NL" sz="2000" dirty="0" smtClean="0"/>
              <a:t>Unittest</a:t>
            </a:r>
            <a:r>
              <a:rPr lang="nl-NL" dirty="0" smtClean="0"/>
              <a:t>en en Specificeren</a:t>
            </a:r>
            <a:endParaRPr lang="nl-NL" sz="2000" dirty="0" smtClean="0"/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nl-NL" dirty="0" smtClean="0"/>
              <a:t>AEX </a:t>
            </a:r>
            <a:r>
              <a:rPr lang="nl-NL" dirty="0" smtClean="0"/>
              <a:t>Banner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nl-NL" sz="2000" dirty="0" smtClean="0"/>
              <a:t>Killer App</a:t>
            </a:r>
            <a:endParaRPr lang="nl-NL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in </a:t>
            </a:r>
            <a:r>
              <a:rPr lang="en-US" sz="2000" dirty="0" err="1" smtClean="0"/>
              <a:t>groepen</a:t>
            </a:r>
            <a:r>
              <a:rPr lang="en-US" sz="2000" dirty="0" smtClean="0"/>
              <a:t> van 2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→ O/V/G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000" dirty="0" smtClean="0"/>
              <a:t> </a:t>
            </a:r>
            <a:r>
              <a:rPr lang="en-US" sz="2000" dirty="0" err="1" smtClean="0"/>
              <a:t>wordt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individueel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/>
              <a:t>→ </a:t>
            </a:r>
            <a:r>
              <a:rPr lang="en-US" sz="2000" dirty="0" err="1" smtClean="0"/>
              <a:t>cijfer</a:t>
            </a:r>
            <a:r>
              <a:rPr lang="en-US" sz="2000" dirty="0" smtClean="0"/>
              <a:t> 1-10</a:t>
            </a:r>
            <a:endParaRPr lang="en-US" dirty="0"/>
          </a:p>
          <a:p>
            <a:pPr marL="114300" lvl="1" indent="0">
              <a:buNone/>
            </a:pPr>
            <a:endParaRPr lang="nl-NL" dirty="0"/>
          </a:p>
          <a:p>
            <a:pPr marL="0" indent="-160337">
              <a:buNone/>
            </a:pPr>
            <a:r>
              <a:rPr lang="nl-NL" sz="2000" b="1" dirty="0" smtClean="0"/>
              <a:t>Cijfer GSO </a:t>
            </a:r>
            <a:r>
              <a:rPr lang="nl-NL" sz="2000" dirty="0" smtClean="0"/>
              <a:t>= cijfer beroepsproduct 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nl-NL" sz="2000" dirty="0" smtClean="0"/>
              <a:t> mits 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nl-NL" sz="2000" dirty="0" smtClean="0"/>
              <a:t>, 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nl-NL" sz="2000" dirty="0" smtClean="0"/>
              <a:t>, </a:t>
            </a:r>
            <a:r>
              <a:rPr lang="nl-NL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nl-NL" sz="2000" dirty="0" smtClean="0"/>
              <a:t> Voldoende</a:t>
            </a:r>
          </a:p>
          <a:p>
            <a:pPr marL="0" indent="-160337">
              <a:buNone/>
            </a:pPr>
            <a:r>
              <a:rPr lang="nl-NL" sz="2000" dirty="0"/>
              <a:t> </a:t>
            </a:r>
            <a:r>
              <a:rPr lang="nl-NL" sz="2000" dirty="0" smtClean="0"/>
              <a:t>                     </a:t>
            </a:r>
            <a:r>
              <a:rPr lang="nl-NL" sz="2000" i="1" dirty="0" smtClean="0"/>
              <a:t>(+ 1 indien </a:t>
            </a:r>
            <a:r>
              <a:rPr lang="nl-NL" sz="20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nl-NL" sz="2000" i="1" dirty="0"/>
              <a:t>, </a:t>
            </a:r>
            <a:r>
              <a:rPr lang="nl-NL" sz="2000" i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nl-NL" sz="2000" i="1" dirty="0"/>
              <a:t>, </a:t>
            </a:r>
            <a:r>
              <a:rPr lang="nl-NL" sz="2000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nl-NL" sz="2000" i="1" dirty="0"/>
              <a:t> </a:t>
            </a:r>
            <a:r>
              <a:rPr lang="nl-NL" sz="2000" i="1" dirty="0" smtClean="0"/>
              <a:t>allemaal Goed)</a:t>
            </a:r>
          </a:p>
          <a:p>
            <a:pPr marL="0" indent="-160337">
              <a:buNone/>
            </a:pPr>
            <a:endParaRPr lang="nl-NL" sz="2000" i="1" dirty="0"/>
          </a:p>
          <a:p>
            <a:pPr marL="0" indent="-160337">
              <a:buNone/>
            </a:pPr>
            <a:r>
              <a:rPr lang="nl-NL" sz="2000" dirty="0" smtClean="0"/>
              <a:t>Reparatie: max één kans per beroepsproduct, in overleg met de docent</a:t>
            </a:r>
            <a:endParaRPr lang="nl-NL" sz="20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Beoordeling GSO3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6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7237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err="1"/>
              <a:t>Requirements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4338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GSO3: Week 1</a:t>
            </a:r>
          </a:p>
          <a:p>
            <a:pPr eaLnBrk="1" hangingPunct="1"/>
            <a:r>
              <a:rPr lang="en-GB" dirty="0" err="1"/>
              <a:t>Gedistribueerd</a:t>
            </a:r>
            <a:r>
              <a:rPr lang="en-GB" dirty="0"/>
              <a:t> </a:t>
            </a:r>
            <a:r>
              <a:rPr lang="en-GB" dirty="0" smtClean="0"/>
              <a:t>Software-</a:t>
            </a:r>
            <a:r>
              <a:rPr lang="en-GB" dirty="0" err="1" smtClean="0"/>
              <a:t>Ontwerp</a:t>
            </a:r>
            <a:endParaRPr lang="en-US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7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Onderwijs\2014_1\P5\GSO31_42\Slides\W1 1 requirements Schomme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37" y="1289843"/>
            <a:ext cx="4492363" cy="51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nl-NL" dirty="0" smtClean="0"/>
              <a:t>Risico van vage </a:t>
            </a:r>
            <a:r>
              <a:rPr lang="nl-NL" dirty="0" err="1" smtClean="0"/>
              <a:t>requirements</a:t>
            </a:r>
            <a:endParaRPr lang="nl-NL" dirty="0" smtClean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8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1865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/>
              <a:t>Requirements</a:t>
            </a:r>
            <a:endParaRPr lang="nl-NL" dirty="0" smtClean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Requirement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eis</a:t>
            </a:r>
            <a:r>
              <a:rPr lang="en-US" dirty="0" smtClean="0"/>
              <a:t> </a:t>
            </a:r>
            <a:r>
              <a:rPr lang="en-US" dirty="0" err="1" smtClean="0"/>
              <a:t>waaraan</a:t>
            </a:r>
            <a:r>
              <a:rPr lang="en-US" dirty="0" smtClean="0"/>
              <a:t> de software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voldoen</a:t>
            </a:r>
            <a:endParaRPr lang="nl-NL" dirty="0" smtClean="0"/>
          </a:p>
          <a:p>
            <a:r>
              <a:rPr lang="nl-NL" dirty="0" smtClean="0"/>
              <a:t>Overleg met diverse stakeholders</a:t>
            </a:r>
          </a:p>
          <a:p>
            <a:pPr lvl="1"/>
            <a:r>
              <a:rPr lang="nl-NL" dirty="0" smtClean="0"/>
              <a:t>Hebben vaak vage en tegengestelde belangen</a:t>
            </a:r>
          </a:p>
          <a:p>
            <a:r>
              <a:rPr lang="nl-NL" dirty="0" smtClean="0"/>
              <a:t>Relaties met </a:t>
            </a:r>
            <a:r>
              <a:rPr lang="nl-NL" dirty="0" err="1" smtClean="0"/>
              <a:t>use</a:t>
            </a:r>
            <a:r>
              <a:rPr lang="nl-NL" dirty="0" smtClean="0"/>
              <a:t> cases, ontwerp, testen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9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754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0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E434923DD2D459140C7902081AE53" ma:contentTypeVersion="0" ma:contentTypeDescription="Create a new document." ma:contentTypeScope="" ma:versionID="6396e176ce3bd6838fe36e1969b885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/>
</file>

<file path=customXml/item6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7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8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9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Props1.xml><?xml version="1.0" encoding="utf-8"?>
<ds:datastoreItem xmlns:ds="http://schemas.openxmlformats.org/officeDocument/2006/customXml" ds:itemID="{31826F9A-8494-4304-8E47-D97FA6B8844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01FA9B1-4B12-4A07-AD9D-9D7E0FB5752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2220323-F5E6-46A5-8C73-634561C69B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C3C938-93D1-4968-A673-A4F3460CF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662B2-E04D-4A55-B9F4-7521A7D960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68FDA3-D46B-4DC6-B7E4-4EAD4965250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50C6C5B-CDD0-493D-9D9E-71AA95838C57}">
  <ds:schemaRefs>
    <ds:schemaRef ds:uri="http://schemas.microsoft.com/office/2006/metadata/longProperties"/>
  </ds:schemaRefs>
</ds:datastoreItem>
</file>

<file path=customXml/itemProps6.xml><?xml version="1.0" encoding="utf-8"?>
<ds:datastoreItem xmlns:ds="http://schemas.openxmlformats.org/officeDocument/2006/customXml" ds:itemID="{6C197631-A361-4583-8993-C74F81D2AC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790DF4-3BA5-4F59-B599-FC429DAC19C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487A311-F64E-444C-AA3F-F05BC4694BA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6B097BB-B564-45BB-BD77-D9E807EAB9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2030</Words>
  <Application>Microsoft Office PowerPoint</Application>
  <PresentationFormat>Diavoorstelling (4:3)</PresentationFormat>
  <Paragraphs>440</Paragraphs>
  <Slides>22</Slides>
  <Notes>21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1" baseType="lpstr">
      <vt:lpstr>Arial Unicode MS</vt:lpstr>
      <vt:lpstr>MS PGothic</vt:lpstr>
      <vt:lpstr>MS PGothic</vt:lpstr>
      <vt:lpstr>Arial</vt:lpstr>
      <vt:lpstr>Times New Roman</vt:lpstr>
      <vt:lpstr>Verdana</vt:lpstr>
      <vt:lpstr>Wingdings</vt:lpstr>
      <vt:lpstr>Helderheid</vt:lpstr>
      <vt:lpstr>Microsoft Word 97 - 2003 Document</vt:lpstr>
      <vt:lpstr>ORganisatie</vt:lpstr>
      <vt:lpstr>Leerdoelen GSO3</vt:lpstr>
      <vt:lpstr>PowerPoint-presentatie</vt:lpstr>
      <vt:lpstr>Weekplanning GSO3 – eerste periode</vt:lpstr>
      <vt:lpstr>Weekplanning GSO3 – tweede periode</vt:lpstr>
      <vt:lpstr>Beoordeling GSO3</vt:lpstr>
      <vt:lpstr>Requirements</vt:lpstr>
      <vt:lpstr>Risico van vage requirements</vt:lpstr>
      <vt:lpstr>Requirements</vt:lpstr>
      <vt:lpstr>Requirements Richtlijnen</vt:lpstr>
      <vt:lpstr>PowerPoint-presentatie</vt:lpstr>
      <vt:lpstr>Mediatheek  ‘De Uitleen’</vt:lpstr>
      <vt:lpstr>Requirements voorbeeld</vt:lpstr>
      <vt:lpstr>Relevante informatie </vt:lpstr>
      <vt:lpstr>Niet-functionele eisen Quality attributes</vt:lpstr>
      <vt:lpstr>Niet-functionele eisen (2)</vt:lpstr>
      <vt:lpstr>Globale schermopbouw</vt:lpstr>
      <vt:lpstr>Use Cases</vt:lpstr>
      <vt:lpstr>Use Case template</vt:lpstr>
      <vt:lpstr>Use Case voorbeelden</vt:lpstr>
      <vt:lpstr>PowerPoint-presentatie</vt:lpstr>
      <vt:lpstr>TODO: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Organisatie en Requirements</dc:title>
  <dc:creator>Systeembeheer</dc:creator>
  <cp:lastModifiedBy>Orzan,Simona S.M.</cp:lastModifiedBy>
  <cp:revision>164</cp:revision>
  <dcterms:modified xsi:type="dcterms:W3CDTF">2017-02-14T05:14:06Z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fs.IsStoryboard">
    <vt:bool>true</vt:bool>
  </property>
  <property fmtid="{D5CDD505-2E9C-101B-9397-08002B2CF9AE}" pid="4" name="ContentTypeId">
    <vt:lpwstr>0x010100293E434923DD2D459140C7902081AE53</vt:lpwstr>
  </property>
</Properties>
</file>