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47" r:id="rId12"/>
  </p:sldMasterIdLst>
  <p:notesMasterIdLst>
    <p:notesMasterId r:id="rId41"/>
  </p:notesMasterIdLst>
  <p:handoutMasterIdLst>
    <p:handoutMasterId r:id="rId42"/>
  </p:handoutMasterIdLst>
  <p:sldIdLst>
    <p:sldId id="617" r:id="rId13"/>
    <p:sldId id="671" r:id="rId14"/>
    <p:sldId id="672" r:id="rId15"/>
    <p:sldId id="673" r:id="rId16"/>
    <p:sldId id="679" r:id="rId17"/>
    <p:sldId id="675" r:id="rId18"/>
    <p:sldId id="676" r:id="rId19"/>
    <p:sldId id="677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2" r:id="rId31"/>
    <p:sldId id="680" r:id="rId32"/>
    <p:sldId id="663" r:id="rId33"/>
    <p:sldId id="664" r:id="rId34"/>
    <p:sldId id="665" r:id="rId35"/>
    <p:sldId id="666" r:id="rId36"/>
    <p:sldId id="667" r:id="rId37"/>
    <p:sldId id="668" r:id="rId38"/>
    <p:sldId id="649" r:id="rId39"/>
    <p:sldId id="670" r:id="rId40"/>
  </p:sldIdLst>
  <p:sldSz cx="9144000" cy="6858000" type="screen4x3"/>
  <p:notesSz cx="6772275" cy="9902825"/>
  <p:defaultTextStyle>
    <a:defPPr>
      <a:defRPr lang="en-GB"/>
    </a:defPPr>
    <a:lvl1pPr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defTabSz="449263" rtl="0" eaLnBrk="0" fontAlgn="base" hangingPunct="0">
      <a:lnSpc>
        <a:spcPct val="8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meinmodel" id="{80DCA03A-B655-4B5A-8711-7577EDB386F6}">
          <p14:sldIdLst>
            <p14:sldId id="617"/>
            <p14:sldId id="671"/>
            <p14:sldId id="672"/>
            <p14:sldId id="673"/>
            <p14:sldId id="679"/>
            <p14:sldId id="675"/>
            <p14:sldId id="676"/>
            <p14:sldId id="677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</p14:sldIdLst>
        </p14:section>
        <p14:section name="Compositie" id="{64EEDC50-8DF4-4393-9D9F-E03757B21F48}">
          <p14:sldIdLst>
            <p14:sldId id="662"/>
            <p14:sldId id="680"/>
            <p14:sldId id="663"/>
            <p14:sldId id="664"/>
            <p14:sldId id="665"/>
            <p14:sldId id="666"/>
            <p14:sldId id="667"/>
            <p14:sldId id="668"/>
          </p14:sldIdLst>
        </p14:section>
        <p14:section name="Todo" id="{D8706CB0-55E5-47F1-B00B-0A4A9F3E4697}">
          <p14:sldIdLst>
            <p14:sldId id="649"/>
            <p14:sldId id="6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05" autoAdjust="0"/>
  </p:normalViewPr>
  <p:slideViewPr>
    <p:cSldViewPr>
      <p:cViewPr varScale="1">
        <p:scale>
          <a:sx n="44" d="100"/>
          <a:sy n="44" d="100"/>
        </p:scale>
        <p:origin x="-134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customXml" Target="../customXml/item9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slideMaster" Target="slideMasters/slide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35400" y="0"/>
            <a:ext cx="29352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30F-1D04-4EB3-AB53-9C45F1E6E16E}" type="datetimeFigureOut">
              <a:rPr lang="nl-NL" smtClean="0"/>
              <a:t>01/03/16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 smtClean="0"/>
              <a:t>GSO3 W1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35400" y="9405938"/>
            <a:ext cx="293528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EB44-74D2-4A89-A3F7-36AB5277C9D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3356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7" name="AutoShape 2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0" y="0"/>
            <a:ext cx="6772275" cy="9904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endParaRPr lang="nl-NL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3838575" y="247650"/>
            <a:ext cx="2928938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900" b="1">
                <a:solidFill>
                  <a:srgbClr val="000000"/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1225" y="742950"/>
            <a:ext cx="4946650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2708275" y="9242425"/>
            <a:ext cx="3081338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080" tIns="45360" rIns="91080" bIns="4536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A0F27F0C-8B18-4EF5-9020-425AA689B6F5}" type="slidenum">
              <a:rPr lang="en-GB" altLang="nl-NL"/>
              <a:pPr/>
              <a:t>‹#›</a:t>
            </a:fld>
            <a:endParaRPr lang="en-GB" altLang="nl-NL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1128713" y="50355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128713" y="53594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128713" y="5684838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128713" y="60071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1128713" y="633095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1128713" y="66548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1128713" y="69770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128713" y="73025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1128713" y="76247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1128713" y="794861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1128713" y="82724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128713" y="8597900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1128713" y="8920163"/>
            <a:ext cx="456406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1128713" y="9242425"/>
            <a:ext cx="45640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703763"/>
            <a:ext cx="541178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</p:spTree>
    <p:extLst>
      <p:ext uri="{BB962C8B-B14F-4D97-AF65-F5344CB8AC3E}">
        <p14:creationId xmlns:p14="http://schemas.microsoft.com/office/powerpoint/2010/main" val="282626729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9263"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Vorige keer behandeld: </a:t>
            </a:r>
            <a:r>
              <a:rPr lang="nl-NL" altLang="nl-NL" dirty="0" err="1" smtClean="0">
                <a:ea typeface="ＭＳ Ｐゴシック" pitchFamily="34" charset="-128"/>
              </a:rPr>
              <a:t>use</a:t>
            </a:r>
            <a:r>
              <a:rPr lang="nl-NL" altLang="nl-NL" dirty="0" smtClean="0">
                <a:ea typeface="ＭＳ Ｐゴシック" pitchFamily="34" charset="-128"/>
              </a:rPr>
              <a:t> cases</a:t>
            </a:r>
          </a:p>
          <a:p>
            <a:pPr defTabSz="449263"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defTabSz="449263"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Onderwerpen:</a:t>
            </a:r>
          </a:p>
          <a:p>
            <a:pPr marL="171450" indent="-171450" defTabSz="449263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Navigatie (hoe kun je vanuit een klasse een andere klasse benaderen)</a:t>
            </a:r>
          </a:p>
          <a:p>
            <a:pPr marL="171450" indent="-171450" defTabSz="449263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Standaardgedrag:</a:t>
            </a:r>
          </a:p>
          <a:p>
            <a:pPr marL="628650" lvl="1" indent="-171450" defTabSz="449263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Inspectiemethoden: o.a. </a:t>
            </a:r>
            <a:r>
              <a:rPr lang="nl-NL" altLang="nl-NL" dirty="0" err="1" smtClean="0">
                <a:ea typeface="ＭＳ Ｐゴシック" pitchFamily="34" charset="-128"/>
              </a:rPr>
              <a:t>getters</a:t>
            </a:r>
            <a:r>
              <a:rPr lang="nl-NL" altLang="nl-NL" dirty="0" smtClean="0">
                <a:ea typeface="ＭＳ Ｐゴシック" pitchFamily="34" charset="-128"/>
              </a:rPr>
              <a:t>, </a:t>
            </a:r>
          </a:p>
          <a:p>
            <a:pPr marL="628650" lvl="1" indent="-171450" defTabSz="449263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Wijzigingsmethoden: o.a. setters, </a:t>
            </a:r>
          </a:p>
          <a:p>
            <a:pPr marL="628650" lvl="1" indent="-171450" defTabSz="449263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Constructoren</a:t>
            </a:r>
          </a:p>
          <a:p>
            <a:pPr defTabSz="449263"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defTabSz="449263" eaLnBrk="1" hangingPunct="1">
              <a:defRPr/>
            </a:pPr>
            <a:r>
              <a:rPr lang="nl-NL" altLang="nl-NL" dirty="0" err="1" smtClean="0">
                <a:ea typeface="ＭＳ Ｐゴシック" pitchFamily="34" charset="-128"/>
              </a:rPr>
              <a:t>Use</a:t>
            </a:r>
            <a:r>
              <a:rPr lang="nl-NL" altLang="nl-NL" dirty="0" smtClean="0">
                <a:ea typeface="ＭＳ Ｐゴシック" pitchFamily="34" charset="-128"/>
              </a:rPr>
              <a:t> cases bepalen de benodigde functionaliteit.</a:t>
            </a:r>
          </a:p>
          <a:p>
            <a:pPr defTabSz="449263"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Navigatie en standaardgedrag nodig om deze functionaliteit te realiseren.</a:t>
            </a:r>
          </a:p>
          <a:p>
            <a:pPr defTabSz="449263"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defTabSz="449263"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Navigatie alleen toevoegen indien nodig: extra administratie, extra methoden</a:t>
            </a:r>
          </a:p>
          <a:p>
            <a:pPr defTabSz="449263"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7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F1BDDC7-F444-4510-B6F1-35A9063B8B54}" type="slidenum">
              <a:rPr lang="nl-NL" altLang="nl-NL"/>
              <a:pPr eaLnBrk="1" hangingPunct="1">
                <a:spcBef>
                  <a:spcPct val="0"/>
                </a:spcBef>
              </a:pPr>
              <a:t>10</a:t>
            </a:fld>
            <a:endParaRPr lang="nl-NL" altLang="nl-NL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Navigatie: hoe benader je een klasse vanuit een andere klasse.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Weergave: pijlen op associaties.</a:t>
            </a:r>
          </a:p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Associaties kunnen een richting hebben. </a:t>
            </a:r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(Praktisch UML, blz 36)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Nut: bidirectionele associaties niet altijd nodig, 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Unidirectionele associatie kan consistentieproblemen voorkomen.</a:t>
            </a:r>
          </a:p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Voorbeeld (zie slide):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Bijvoorbeeld de ligt in relatie is alleen gedefinieerd van land naar plaats.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Dus navigatie alleen mogelijk van land naar plaats.</a:t>
            </a:r>
          </a:p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Route bestaat uit 0 of meer wegen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Relatie: wegen onderdeel van 1 route is niet geimplementeerd.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Vraag: Zou implementatie van deze relatie tot inconsistentie kunnen leiden?</a:t>
            </a:r>
          </a:p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Let op: </a:t>
            </a:r>
          </a:p>
          <a:p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Associatie met multipliciteit 1 of meer betekent dat de associatie verplicht is.</a:t>
            </a:r>
          </a:p>
          <a:p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Probeer zo mogelijk associaties met 0 of meer (optionele associaties) te definieren</a:t>
            </a:r>
          </a:p>
          <a:p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Maakt het ontwerp van constructoren gemakkelijker. (zie ook slide 11)</a:t>
            </a:r>
          </a:p>
        </p:txBody>
      </p:sp>
    </p:spTree>
    <p:extLst>
      <p:ext uri="{BB962C8B-B14F-4D97-AF65-F5344CB8AC3E}">
        <p14:creationId xmlns:p14="http://schemas.microsoft.com/office/powerpoint/2010/main" val="377846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887C54-7B3D-48CC-9A5E-EDEB09E330C6}" type="slidenum">
              <a:rPr lang="en-US" altLang="nl-NL"/>
              <a:pPr eaLnBrk="1" hangingPunct="1">
                <a:spcBef>
                  <a:spcPct val="0"/>
                </a:spcBef>
              </a:pPr>
              <a:t>11</a:t>
            </a:fld>
            <a:endParaRPr lang="en-US" altLang="nl-NL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48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1C7DE51-DBEC-43D3-A972-FF55FDC3D2A4}" type="slidenum">
              <a:rPr lang="en-US" altLang="nl-NL"/>
              <a:pPr eaLnBrk="1" hangingPunct="1">
                <a:spcBef>
                  <a:spcPct val="0"/>
                </a:spcBef>
              </a:pPr>
              <a:t>12</a:t>
            </a:fld>
            <a:endParaRPr lang="en-US" altLang="nl-NL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altLang="nl-NL" dirty="0" smtClean="0">
                <a:ea typeface="ＭＳ Ｐゴシック" pitchFamily="34" charset="-128"/>
              </a:rPr>
              <a:t>Inspectie: bepaalde eigenschappen van een object opvragen (o.a. </a:t>
            </a:r>
            <a:r>
              <a:rPr lang="nl-NL" altLang="nl-NL" dirty="0" err="1" smtClean="0">
                <a:ea typeface="ＭＳ Ｐゴシック" pitchFamily="34" charset="-128"/>
              </a:rPr>
              <a:t>getters</a:t>
            </a:r>
            <a:r>
              <a:rPr lang="nl-NL" altLang="nl-NL" dirty="0" smtClean="0">
                <a:ea typeface="ＭＳ Ｐゴシック" pitchFamily="34" charset="-128"/>
              </a:rPr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altLang="nl-NL" dirty="0" smtClean="0">
                <a:ea typeface="ＭＳ Ｐゴシック" pitchFamily="34" charset="-128"/>
              </a:rPr>
              <a:t>Wijzigen: bepaalde eigenschappen van een object wijzigen (o.a. setters)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altLang="nl-NL" dirty="0" smtClean="0">
                <a:ea typeface="ＭＳ Ｐゴシック" pitchFamily="34" charset="-128"/>
              </a:rPr>
              <a:t>Constructoren: creëren van een instantie van een object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Wordt in volgende slides toegelicht.</a:t>
            </a:r>
          </a:p>
        </p:txBody>
      </p:sp>
    </p:spTree>
    <p:extLst>
      <p:ext uri="{BB962C8B-B14F-4D97-AF65-F5344CB8AC3E}">
        <p14:creationId xmlns:p14="http://schemas.microsoft.com/office/powerpoint/2010/main" val="191464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62B3DE9-0EBE-4AC5-A7FC-1644DEAAA6DC}" type="slidenum">
              <a:rPr lang="en-US" altLang="nl-NL"/>
              <a:pPr eaLnBrk="1" hangingPunct="1">
                <a:spcBef>
                  <a:spcPct val="0"/>
                </a:spcBef>
              </a:pPr>
              <a:t>13</a:t>
            </a:fld>
            <a:endParaRPr lang="en-US" altLang="nl-NL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Inspectiemethoden: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Getters: 		bij niet boolean attributen</a:t>
            </a:r>
          </a:p>
          <a:p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Boolean eigenschappen: 	bij boolean attributen</a:t>
            </a:r>
          </a:p>
          <a:p>
            <a:r>
              <a:rPr lang="en-GB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Zoekmethoden: 	bij array lists, of * associaties</a:t>
            </a:r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Voorbeelden op de volgende slide</a:t>
            </a:r>
          </a:p>
        </p:txBody>
      </p:sp>
    </p:spTree>
    <p:extLst>
      <p:ext uri="{BB962C8B-B14F-4D97-AF65-F5344CB8AC3E}">
        <p14:creationId xmlns:p14="http://schemas.microsoft.com/office/powerpoint/2010/main" val="338979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CD1D55-17ED-4B2C-B22F-01C4256E4F79}" type="slidenum">
              <a:rPr lang="en-US" altLang="nl-NL"/>
              <a:pPr eaLnBrk="1" hangingPunct="1">
                <a:spcBef>
                  <a:spcPct val="0"/>
                </a:spcBef>
              </a:pPr>
              <a:t>14</a:t>
            </a:fld>
            <a:endParaRPr lang="en-US" altLang="nl-NL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nl-NL" altLang="nl-NL" b="1" dirty="0" smtClean="0">
                <a:ea typeface="ＭＳ Ｐゴシック" pitchFamily="34" charset="-128"/>
              </a:rPr>
              <a:t>Let op: Slide bevat een animatie !</a:t>
            </a:r>
          </a:p>
          <a:p>
            <a:pPr eaLnBrk="1" hangingPunct="1">
              <a:defRPr/>
            </a:pPr>
            <a:endParaRPr lang="nl-NL" altLang="nl-NL" i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Voorbeelden van inspectiemethoden (bij klasse Weg en klasse Land). Laat studenten deze opnoemen.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Bij klasse </a:t>
            </a:r>
            <a:r>
              <a:rPr lang="nl-NL" altLang="nl-NL" b="1" dirty="0" smtClean="0">
                <a:ea typeface="ＭＳ Ｐゴシック" pitchFamily="34" charset="-128"/>
              </a:rPr>
              <a:t>Weg</a:t>
            </a:r>
            <a:r>
              <a:rPr lang="nl-NL" altLang="nl-NL" dirty="0" smtClean="0">
                <a:ea typeface="ＭＳ Ｐゴシック" pitchFamily="34" charset="-128"/>
              </a:rPr>
              <a:t>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err="1" smtClean="0">
                <a:ea typeface="ＭＳ Ｐゴシック" pitchFamily="34" charset="-128"/>
              </a:rPr>
              <a:t>Getter</a:t>
            </a:r>
            <a:r>
              <a:rPr lang="nl-NL" altLang="nl-NL" dirty="0" smtClean="0">
                <a:ea typeface="ＭＳ Ｐゴシック" pitchFamily="34" charset="-128"/>
              </a:rPr>
              <a:t> (bij niet </a:t>
            </a:r>
            <a:r>
              <a:rPr lang="nl-NL" altLang="nl-NL" dirty="0" err="1" smtClean="0">
                <a:ea typeface="ＭＳ Ｐゴシック" pitchFamily="34" charset="-128"/>
              </a:rPr>
              <a:t>boolean</a:t>
            </a:r>
            <a:r>
              <a:rPr lang="nl-NL" altLang="nl-NL" dirty="0" smtClean="0">
                <a:ea typeface="ＭＳ Ｐゴシック" pitchFamily="34" charset="-128"/>
              </a:rPr>
              <a:t> attribuut): </a:t>
            </a:r>
            <a:r>
              <a:rPr lang="nl-NL" altLang="nl-NL" dirty="0" err="1" smtClean="0">
                <a:ea typeface="ＭＳ Ｐゴシック" pitchFamily="34" charset="-128"/>
              </a:rPr>
              <a:t>getAfstand</a:t>
            </a:r>
            <a:endParaRPr lang="nl-NL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err="1" smtClean="0">
                <a:ea typeface="ＭＳ Ｐゴシック" pitchFamily="34" charset="-128"/>
              </a:rPr>
              <a:t>Boolean</a:t>
            </a:r>
            <a:r>
              <a:rPr lang="nl-NL" altLang="nl-NL" dirty="0" smtClean="0">
                <a:ea typeface="ＭＳ Ｐゴシック" pitchFamily="34" charset="-128"/>
              </a:rPr>
              <a:t> eigenschap: </a:t>
            </a:r>
            <a:r>
              <a:rPr lang="nl-NL" altLang="nl-NL" dirty="0" err="1" smtClean="0">
                <a:ea typeface="ＭＳ Ｐゴシック" pitchFamily="34" charset="-128"/>
              </a:rPr>
              <a:t>isGestremd</a:t>
            </a:r>
            <a:endParaRPr lang="nl-NL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Zoekmethoden (via associatie): getUiteinde1, getUiteinde2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Bij klasse </a:t>
            </a:r>
            <a:r>
              <a:rPr lang="nl-NL" altLang="nl-NL" b="1" dirty="0" smtClean="0">
                <a:ea typeface="ＭＳ Ｐゴシック" pitchFamily="34" charset="-128"/>
              </a:rPr>
              <a:t>Land</a:t>
            </a:r>
            <a:r>
              <a:rPr lang="nl-NL" altLang="nl-NL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- </a:t>
            </a:r>
            <a:r>
              <a:rPr lang="nl-NL" altLang="nl-NL" dirty="0" err="1" smtClean="0">
                <a:ea typeface="ＭＳ Ｐゴシック" pitchFamily="34" charset="-128"/>
              </a:rPr>
              <a:t>Getter</a:t>
            </a:r>
            <a:r>
              <a:rPr lang="nl-NL" altLang="nl-NL" dirty="0" smtClean="0">
                <a:ea typeface="ＭＳ Ｐゴシック" pitchFamily="34" charset="-128"/>
              </a:rPr>
              <a:t> (bij niet </a:t>
            </a:r>
            <a:r>
              <a:rPr lang="nl-NL" altLang="nl-NL" dirty="0" err="1" smtClean="0">
                <a:ea typeface="ＭＳ Ｐゴシック" pitchFamily="34" charset="-128"/>
              </a:rPr>
              <a:t>boolean</a:t>
            </a:r>
            <a:r>
              <a:rPr lang="nl-NL" altLang="nl-NL" dirty="0" smtClean="0">
                <a:ea typeface="ＭＳ Ｐゴシック" pitchFamily="34" charset="-128"/>
              </a:rPr>
              <a:t> attribuut Naam): </a:t>
            </a:r>
            <a:r>
              <a:rPr lang="nl-NL" altLang="nl-NL" dirty="0" err="1" smtClean="0">
                <a:ea typeface="ＭＳ Ｐゴシック" pitchFamily="34" charset="-128"/>
              </a:rPr>
              <a:t>getNaam</a:t>
            </a: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- Zoekmethode (via de associatie): </a:t>
            </a:r>
            <a:r>
              <a:rPr lang="nl-NL" altLang="nl-NL" dirty="0" err="1" smtClean="0">
                <a:ea typeface="ＭＳ Ｐゴシック" pitchFamily="34" charset="-128"/>
              </a:rPr>
              <a:t>getPlaats</a:t>
            </a:r>
            <a:r>
              <a:rPr lang="nl-NL" altLang="nl-NL" dirty="0" smtClean="0">
                <a:ea typeface="ＭＳ Ｐゴシック" pitchFamily="34" charset="-128"/>
              </a:rPr>
              <a:t>(plaatsnaam) en </a:t>
            </a:r>
            <a:r>
              <a:rPr lang="nl-NL" altLang="nl-NL" dirty="0" err="1" smtClean="0">
                <a:ea typeface="ＭＳ Ｐゴシック" pitchFamily="34" charset="-128"/>
              </a:rPr>
              <a:t>getPlaatsen</a:t>
            </a:r>
            <a:r>
              <a:rPr lang="nl-NL" altLang="nl-NL" dirty="0" smtClean="0">
                <a:ea typeface="ＭＳ Ｐゴシック" pitchFamily="34" charset="-128"/>
              </a:rPr>
              <a:t>()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een </a:t>
            </a:r>
            <a:r>
              <a:rPr lang="nl-NL" altLang="nl-NL" dirty="0" err="1" smtClean="0">
                <a:ea typeface="ＭＳ Ｐゴシック" pitchFamily="34" charset="-128"/>
              </a:rPr>
              <a:t>boolean</a:t>
            </a:r>
            <a:r>
              <a:rPr lang="nl-NL" altLang="nl-NL" dirty="0" smtClean="0">
                <a:ea typeface="ＭＳ Ｐゴシック" pitchFamily="34" charset="-128"/>
              </a:rPr>
              <a:t> eigenschap van Land zou kunnen zijn: </a:t>
            </a:r>
            <a:r>
              <a:rPr lang="nl-NL" altLang="nl-NL" dirty="0" err="1" smtClean="0">
                <a:ea typeface="ＭＳ Ｐゴシック" pitchFamily="34" charset="-128"/>
              </a:rPr>
              <a:t>isKoninkrijk</a:t>
            </a:r>
            <a:endParaRPr lang="nl-NL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Bij klasse </a:t>
            </a:r>
            <a:r>
              <a:rPr lang="nl-NL" altLang="nl-NL" b="1" dirty="0" smtClean="0">
                <a:ea typeface="ＭＳ Ｐゴシック" pitchFamily="34" charset="-128"/>
              </a:rPr>
              <a:t>Route</a:t>
            </a:r>
            <a:r>
              <a:rPr lang="nl-NL" altLang="nl-NL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- / betekent een afgeleid attribuut</a:t>
            </a:r>
          </a:p>
        </p:txBody>
      </p:sp>
    </p:spTree>
    <p:extLst>
      <p:ext uri="{BB962C8B-B14F-4D97-AF65-F5344CB8AC3E}">
        <p14:creationId xmlns:p14="http://schemas.microsoft.com/office/powerpoint/2010/main" val="376389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480BA05-DCEC-4571-A317-DE1ED9B1C141}" type="slidenum">
              <a:rPr lang="en-US" altLang="nl-NL"/>
              <a:pPr eaLnBrk="1" hangingPunct="1">
                <a:spcBef>
                  <a:spcPct val="0"/>
                </a:spcBef>
              </a:pPr>
              <a:t>15</a:t>
            </a:fld>
            <a:endParaRPr lang="en-US" altLang="nl-NL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dirty="0" smtClean="0"/>
              <a:t>Read-</a:t>
            </a:r>
            <a:r>
              <a:rPr lang="nl-NL" dirty="0" err="1" smtClean="0"/>
              <a:t>only</a:t>
            </a:r>
            <a:r>
              <a:rPr lang="nl-NL" dirty="0" smtClean="0"/>
              <a:t> eigenschappen: bepaalde attributen veranderen niet van waarde (geen setter)</a:t>
            </a:r>
          </a:p>
          <a:p>
            <a:pPr marL="171450" lvl="1" indent="-171450" eaLnBrk="1" hangingPunct="1">
              <a:buFont typeface="Arial" panose="020B0604020202020204" pitchFamily="34" charset="0"/>
              <a:buChar char="•"/>
              <a:defRPr/>
            </a:pPr>
            <a:endParaRPr lang="nl-NL" dirty="0" smtClean="0"/>
          </a:p>
          <a:p>
            <a:pPr marL="1714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altLang="nl-NL" dirty="0" smtClean="0">
                <a:ea typeface="ＭＳ Ｐゴシック" pitchFamily="34" charset="-128"/>
              </a:rPr>
              <a:t>Setters: zetten van een attribuut</a:t>
            </a:r>
          </a:p>
          <a:p>
            <a:pPr marL="171450" lvl="1" indent="-171450" eaLnBrk="1" hangingPunct="1">
              <a:buFont typeface="Arial" panose="020B0604020202020204" pitchFamily="34" charset="0"/>
              <a:buChar char="•"/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marL="1714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nl-NL" altLang="nl-NL" dirty="0" err="1" smtClean="0">
                <a:ea typeface="ＭＳ Ｐゴシック" pitchFamily="34" charset="-128"/>
              </a:rPr>
              <a:t>Add</a:t>
            </a:r>
            <a:r>
              <a:rPr lang="nl-NL" altLang="nl-NL" dirty="0" smtClean="0">
                <a:ea typeface="ＭＳ Ｐゴシック" pitchFamily="34" charset="-128"/>
              </a:rPr>
              <a:t>/</a:t>
            </a:r>
            <a:r>
              <a:rPr lang="nl-NL" altLang="nl-NL" dirty="0" err="1" smtClean="0">
                <a:ea typeface="ＭＳ Ｐゴシック" pitchFamily="34" charset="-128"/>
              </a:rPr>
              <a:t>remove</a:t>
            </a:r>
            <a:r>
              <a:rPr lang="nl-NL" altLang="nl-NL" dirty="0" smtClean="0">
                <a:ea typeface="ＭＳ Ｐゴシック" pitchFamily="34" charset="-128"/>
              </a:rPr>
              <a:t>: toevoegen / verwijderen van een associatie-instantie (uit een associatierelatie)</a:t>
            </a:r>
          </a:p>
          <a:p>
            <a:pPr marL="0" lvl="1" eaLnBrk="1" hangingPunct="1">
              <a:buFont typeface="Arial" panose="020B0604020202020204" pitchFamily="34" charset="0"/>
              <a:buNone/>
              <a:defRPr/>
            </a:pPr>
            <a:r>
              <a:rPr lang="nl-NL" altLang="nl-NL" dirty="0" smtClean="0">
                <a:ea typeface="ＭＳ Ｐゴシック" pitchFamily="34" charset="-128"/>
              </a:rPr>
              <a:t>	Bijvoorbeeld: bij Land: </a:t>
            </a:r>
            <a:r>
              <a:rPr lang="nl-NL" altLang="nl-NL" dirty="0" err="1" smtClean="0">
                <a:ea typeface="ＭＳ Ｐゴシック" pitchFamily="34" charset="-128"/>
              </a:rPr>
              <a:t>add</a:t>
            </a:r>
            <a:r>
              <a:rPr lang="nl-NL" altLang="nl-NL" dirty="0" smtClean="0">
                <a:ea typeface="ＭＳ Ｐゴシック" pitchFamily="34" charset="-128"/>
              </a:rPr>
              <a:t>/</a:t>
            </a:r>
            <a:r>
              <a:rPr lang="nl-NL" altLang="nl-NL" dirty="0" err="1" smtClean="0">
                <a:ea typeface="ＭＳ Ｐゴシック" pitchFamily="34" charset="-128"/>
              </a:rPr>
              <a:t>removePlaats</a:t>
            </a:r>
            <a:endParaRPr lang="nl-NL" altLang="nl-NL" dirty="0" smtClean="0">
              <a:ea typeface="ＭＳ Ｐゴシック" pitchFamily="34" charset="-128"/>
            </a:endParaRPr>
          </a:p>
          <a:p>
            <a:pPr marL="0" lvl="1" eaLnBrk="1" hangingPunct="1">
              <a:buFont typeface="Arial" panose="020B0604020202020204" pitchFamily="34" charset="0"/>
              <a:buNone/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marL="0" lvl="1" eaLnBrk="1" hangingPunct="1">
              <a:buFont typeface="Arial" panose="020B0604020202020204" pitchFamily="34" charset="0"/>
              <a:buNone/>
              <a:defRPr/>
            </a:pPr>
            <a:r>
              <a:rPr lang="nl-NL" altLang="nl-NL" dirty="0" smtClean="0">
                <a:ea typeface="ＭＳ Ｐゴシック" pitchFamily="34" charset="-128"/>
              </a:rPr>
              <a:t>Voorbeelden op de volgende slide.	</a:t>
            </a:r>
          </a:p>
        </p:txBody>
      </p:sp>
    </p:spTree>
    <p:extLst>
      <p:ext uri="{BB962C8B-B14F-4D97-AF65-F5344CB8AC3E}">
        <p14:creationId xmlns:p14="http://schemas.microsoft.com/office/powerpoint/2010/main" val="353904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0A300C0-AB08-48C0-9BE8-C2BDEB890F9E}" type="slidenum">
              <a:rPr lang="en-US" altLang="nl-NL"/>
              <a:pPr eaLnBrk="1" hangingPunct="1">
                <a:spcBef>
                  <a:spcPct val="0"/>
                </a:spcBef>
              </a:pPr>
              <a:t>16</a:t>
            </a:fld>
            <a:endParaRPr lang="en-US" altLang="nl-NL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nl-NL" altLang="nl-NL" b="1" dirty="0" smtClean="0">
                <a:ea typeface="ＭＳ Ｐゴシック" pitchFamily="34" charset="-128"/>
              </a:rPr>
              <a:t>Let op: Slide bevat een animatie!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Voorbeelden van wijzigmethoden (bij klasse Weg en Land). Laat studenten deze opnoemen.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Klasse Weg: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err="1" smtClean="0">
                <a:ea typeface="ＭＳ Ｐゴシック" pitchFamily="34" charset="-128"/>
              </a:rPr>
              <a:t>setGestremd</a:t>
            </a:r>
            <a:endParaRPr lang="nl-NL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Let op: geen </a:t>
            </a:r>
            <a:r>
              <a:rPr lang="nl-NL" altLang="nl-NL" dirty="0" err="1" smtClean="0">
                <a:ea typeface="ＭＳ Ｐゴシック" pitchFamily="34" charset="-128"/>
              </a:rPr>
              <a:t>setAfstand</a:t>
            </a:r>
            <a:r>
              <a:rPr lang="nl-NL" altLang="nl-NL" dirty="0" smtClean="0">
                <a:ea typeface="ＭＳ Ｐゴシック" pitchFamily="34" charset="-128"/>
              </a:rPr>
              <a:t>, want de afstand is een attribuut dat niet verandert van waarde (</a:t>
            </a:r>
            <a:r>
              <a:rPr lang="nl-NL" altLang="nl-NL" dirty="0" err="1" smtClean="0">
                <a:ea typeface="ＭＳ Ｐゴシック" pitchFamily="34" charset="-128"/>
              </a:rPr>
              <a:t>read-only</a:t>
            </a:r>
            <a:r>
              <a:rPr lang="nl-NL" altLang="nl-NL" dirty="0" smtClean="0">
                <a:ea typeface="ＭＳ Ｐゴシック" pitchFamily="34" charset="-128"/>
              </a:rPr>
              <a:t> attribuut)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solidFill>
                  <a:srgbClr val="FF0000"/>
                </a:solidFill>
                <a:ea typeface="ＭＳ Ｐゴシック" pitchFamily="34" charset="-128"/>
              </a:rPr>
              <a:t>Let op: geen setUiteinde1, setUiteinde2, want de weg ligt tussen twee vaste plaatsen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Klasse Land: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Via een associatie kun je objecten construeren met een wijzigmethode (gaat via navigatie vanuit een singleton)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solidFill>
                  <a:srgbClr val="FF0000"/>
                </a:solidFill>
                <a:ea typeface="ＭＳ Ｐゴシック" pitchFamily="34" charset="-128"/>
              </a:rPr>
              <a:t>Dus hier een wijzigmethode om een plaats toe te voegen (zou ook via weg kunnen)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Land-Plaats is een associatierelatie (met een richting).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Omdat er een associatierelatie is tussen Land en Plaats, kun je per Land de bijbehorende plaatsen vinden (Land heeft nl. de referenties).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Er is geen associatierelatie tussen Plaats en Land, dus vanuit Plaats kun je niet het bijbehorende land vinden.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Met behulp van </a:t>
            </a:r>
            <a:r>
              <a:rPr lang="nl-NL" altLang="nl-NL" dirty="0" err="1" smtClean="0">
                <a:ea typeface="ＭＳ Ｐゴシック" pitchFamily="34" charset="-128"/>
              </a:rPr>
              <a:t>addPlaats</a:t>
            </a:r>
            <a:r>
              <a:rPr lang="nl-NL" altLang="nl-NL" dirty="0" smtClean="0">
                <a:ea typeface="ＭＳ Ｐゴシック" pitchFamily="34" charset="-128"/>
              </a:rPr>
              <a:t> wordt een object van het type Plaats </a:t>
            </a:r>
            <a:r>
              <a:rPr lang="nl-NL" altLang="nl-NL" dirty="0" err="1" smtClean="0">
                <a:ea typeface="ＭＳ Ｐゴシック" pitchFamily="34" charset="-128"/>
              </a:rPr>
              <a:t>gecreeerd</a:t>
            </a:r>
            <a:r>
              <a:rPr lang="nl-NL" altLang="nl-NL" dirty="0" smtClean="0">
                <a:ea typeface="ＭＳ Ｐゴシック" pitchFamily="34" charset="-128"/>
              </a:rPr>
              <a:t> en een referentie naar dat object toegevoegd aan Land.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Let op: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In geval van overerving bevat de subklasse geen wijzigmethoden voor attributen of associaties van de superklasse!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771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E8B6852-2952-4DB2-9A4B-6678E7E29D0D}" type="slidenum">
              <a:rPr lang="en-US" altLang="nl-NL"/>
              <a:pPr eaLnBrk="1" hangingPunct="1">
                <a:spcBef>
                  <a:spcPct val="0"/>
                </a:spcBef>
              </a:pPr>
              <a:t>17</a:t>
            </a:fld>
            <a:endParaRPr lang="en-US" altLang="nl-NL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Een </a:t>
            </a:r>
            <a:r>
              <a:rPr lang="nl-NL" altLang="nl-NL" dirty="0" err="1" smtClean="0">
                <a:ea typeface="ＭＳ Ｐゴシック" pitchFamily="34" charset="-128"/>
              </a:rPr>
              <a:t>constructor</a:t>
            </a:r>
            <a:r>
              <a:rPr lang="nl-NL" altLang="nl-NL" dirty="0" smtClean="0">
                <a:ea typeface="ＭＳ Ｐゴシック" pitchFamily="34" charset="-128"/>
              </a:rPr>
              <a:t> is een methode om een object van een bepaalde klasse te maken.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Alle niet-optionele eigenschappen van de instantie van die klasse moeten een waarde krijgen.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Een eigenschap van een klasse is optioneel in geval van een niet-verplichte associatie met een andere klasse</a:t>
            </a: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(verplicht wil zeggen </a:t>
            </a:r>
            <a:r>
              <a:rPr lang="nl-NL" altLang="nl-NL" dirty="0" err="1" smtClean="0">
                <a:ea typeface="ＭＳ Ｐゴシック" pitchFamily="34" charset="-128"/>
              </a:rPr>
              <a:t>multipliciteit</a:t>
            </a:r>
            <a:r>
              <a:rPr lang="nl-NL" altLang="nl-NL" dirty="0" smtClean="0">
                <a:ea typeface="ＭＳ Ｐゴシック" pitchFamily="34" charset="-128"/>
              </a:rPr>
              <a:t> &gt;= 1, optioneel wil zeggen </a:t>
            </a:r>
            <a:r>
              <a:rPr lang="nl-NL" altLang="nl-NL" dirty="0" err="1" smtClean="0">
                <a:ea typeface="ＭＳ Ｐゴシック" pitchFamily="34" charset="-128"/>
              </a:rPr>
              <a:t>multipliciteit</a:t>
            </a:r>
            <a:r>
              <a:rPr lang="nl-NL" altLang="nl-NL" dirty="0" smtClean="0">
                <a:ea typeface="ＭＳ Ｐゴシック" pitchFamily="34" charset="-128"/>
              </a:rPr>
              <a:t> &gt;=0)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Een eigenschap kan zijn: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een attribuut van de klasse zelf,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Een attribuut van een instantie van een (niet-optionele) geassocieerde klasse (eventueel met overerving) </a:t>
            </a:r>
          </a:p>
          <a:p>
            <a:pPr eaLnBrk="1" hangingPunct="1">
              <a:defRPr/>
            </a:pPr>
            <a:endParaRPr lang="nl-NL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nl-NL" altLang="nl-NL" dirty="0" smtClean="0">
                <a:ea typeface="ＭＳ Ｐゴシック" pitchFamily="34" charset="-128"/>
              </a:rPr>
              <a:t>Eigenschap van een object: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Krijgen waarde via een parameter in de </a:t>
            </a:r>
            <a:r>
              <a:rPr lang="nl-NL" altLang="nl-NL" dirty="0" err="1" smtClean="0">
                <a:ea typeface="ＭＳ Ｐゴシック" pitchFamily="34" charset="-128"/>
              </a:rPr>
              <a:t>constructor</a:t>
            </a:r>
            <a:r>
              <a:rPr lang="nl-NL" altLang="nl-NL" dirty="0" smtClean="0">
                <a:ea typeface="ＭＳ Ｐゴシック" pitchFamily="34" charset="-128"/>
              </a:rPr>
              <a:t>, of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Krijgen </a:t>
            </a:r>
            <a:r>
              <a:rPr lang="nl-NL" altLang="nl-NL" dirty="0" err="1" smtClean="0">
                <a:ea typeface="ＭＳ Ｐゴシック" pitchFamily="34" charset="-128"/>
              </a:rPr>
              <a:t>defaultwaarde</a:t>
            </a:r>
            <a:r>
              <a:rPr lang="nl-NL" altLang="nl-NL" dirty="0" smtClean="0">
                <a:ea typeface="ＭＳ Ｐゴシック" pitchFamily="34" charset="-128"/>
              </a:rPr>
              <a:t>, of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nl-NL" altLang="nl-NL" dirty="0" smtClean="0">
                <a:ea typeface="ＭＳ Ｐゴシック" pitchFamily="34" charset="-128"/>
              </a:rPr>
              <a:t>Worden intern berekend (bijvoorbeeld een attribuut uniek </a:t>
            </a:r>
            <a:r>
              <a:rPr lang="nl-NL" altLang="nl-NL" dirty="0" err="1" smtClean="0">
                <a:ea typeface="ＭＳ Ｐゴシック" pitchFamily="34" charset="-128"/>
              </a:rPr>
              <a:t>nr</a:t>
            </a:r>
            <a:r>
              <a:rPr lang="nl-NL" altLang="nl-NL" dirty="0" smtClean="0">
                <a:ea typeface="ＭＳ Ｐゴシック" pitchFamily="34" charset="-128"/>
              </a:rPr>
              <a:t> kan worden gegenereerd)</a:t>
            </a:r>
          </a:p>
        </p:txBody>
      </p:sp>
    </p:spTree>
    <p:extLst>
      <p:ext uri="{BB962C8B-B14F-4D97-AF65-F5344CB8AC3E}">
        <p14:creationId xmlns:p14="http://schemas.microsoft.com/office/powerpoint/2010/main" val="101262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BC5E881-E896-40E3-985C-68872F347B13}" type="slidenum">
              <a:rPr lang="en-US" altLang="nl-NL"/>
              <a:pPr eaLnBrk="1" hangingPunct="1">
                <a:spcBef>
                  <a:spcPct val="0"/>
                </a:spcBef>
              </a:pPr>
              <a:t>18</a:t>
            </a:fld>
            <a:endParaRPr lang="en-US" altLang="nl-NL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solidFill>
            <a:srgbClr val="FFFFFF"/>
          </a:solidFill>
          <a:ln/>
        </p:spPr>
      </p:sp>
      <p:sp>
        <p:nvSpPr>
          <p:cNvPr id="2560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7463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Hierbij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korte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toelichting</a:t>
            </a:r>
            <a:r>
              <a:rPr lang="en-GB" altLang="nl-NL" dirty="0" smtClean="0">
                <a:ea typeface="ＭＳ Ｐゴシック" pitchFamily="34" charset="-128"/>
              </a:rPr>
              <a:t> op de </a:t>
            </a:r>
            <a:r>
              <a:rPr lang="en-GB" altLang="nl-NL" dirty="0" err="1" smtClean="0">
                <a:ea typeface="ＭＳ Ｐゴシック" pitchFamily="34" charset="-128"/>
              </a:rPr>
              <a:t>betekenis</a:t>
            </a:r>
            <a:r>
              <a:rPr lang="en-GB" altLang="nl-NL" dirty="0" smtClean="0">
                <a:ea typeface="ＭＳ Ｐゴシック" pitchFamily="34" charset="-128"/>
              </a:rPr>
              <a:t> en </a:t>
            </a:r>
            <a:r>
              <a:rPr lang="en-GB" altLang="nl-NL" dirty="0" err="1" smtClean="0">
                <a:ea typeface="ＭＳ Ｐゴシック" pitchFamily="34" charset="-128"/>
              </a:rPr>
              <a:t>rol</a:t>
            </a:r>
            <a:r>
              <a:rPr lang="en-GB" altLang="nl-NL" dirty="0" smtClean="0">
                <a:ea typeface="ＭＳ Ｐゴシック" pitchFamily="34" charset="-128"/>
              </a:rPr>
              <a:t> van </a:t>
            </a:r>
            <a:r>
              <a:rPr lang="en-GB" altLang="nl-NL" dirty="0" err="1" smtClean="0">
                <a:ea typeface="ＭＳ Ｐゴシック" pitchFamily="34" charset="-128"/>
              </a:rPr>
              <a:t>dit</a:t>
            </a:r>
            <a:r>
              <a:rPr lang="en-GB" altLang="nl-NL" dirty="0" smtClean="0">
                <a:ea typeface="ＭＳ Ｐゴシック" pitchFamily="34" charset="-128"/>
              </a:rPr>
              <a:t> diagram.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De </a:t>
            </a:r>
            <a:r>
              <a:rPr lang="en-GB" altLang="nl-NL" dirty="0" err="1" smtClean="0">
                <a:ea typeface="ＭＳ Ｐゴシック" pitchFamily="34" charset="-128"/>
              </a:rPr>
              <a:t>bedoeling</a:t>
            </a:r>
            <a:r>
              <a:rPr lang="en-GB" altLang="nl-NL" dirty="0" smtClean="0">
                <a:ea typeface="ＭＳ Ｐゴシック" pitchFamily="34" charset="-128"/>
              </a:rPr>
              <a:t> is om </a:t>
            </a:r>
            <a:r>
              <a:rPr lang="en-GB" altLang="nl-NL" dirty="0" err="1" smtClean="0">
                <a:ea typeface="ＭＳ Ｐゴシック" pitchFamily="34" charset="-128"/>
              </a:rPr>
              <a:t>studenten</a:t>
            </a:r>
            <a:r>
              <a:rPr lang="en-GB" altLang="nl-NL" dirty="0" smtClean="0">
                <a:ea typeface="ＭＳ Ｐゴシック" pitchFamily="34" charset="-128"/>
              </a:rPr>
              <a:t> de </a:t>
            </a:r>
            <a:r>
              <a:rPr lang="en-GB" altLang="nl-NL" dirty="0" err="1" smtClean="0">
                <a:ea typeface="ＭＳ Ｐゴシック" pitchFamily="34" charset="-128"/>
              </a:rPr>
              <a:t>signatuur</a:t>
            </a:r>
            <a:r>
              <a:rPr lang="en-GB" altLang="nl-NL" dirty="0" smtClean="0">
                <a:ea typeface="ＭＳ Ｐゴシック" pitchFamily="34" charset="-128"/>
              </a:rPr>
              <a:t> van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constructor </a:t>
            </a:r>
            <a:r>
              <a:rPr lang="en-GB" altLang="nl-NL" dirty="0" err="1" smtClean="0">
                <a:ea typeface="ＭＳ Ｐゴシック" pitchFamily="34" charset="-128"/>
              </a:rPr>
              <a:t>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laten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maken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voor</a:t>
            </a:r>
            <a:r>
              <a:rPr lang="en-GB" altLang="nl-NL" dirty="0" smtClean="0">
                <a:ea typeface="ＭＳ Ｐゴシック" pitchFamily="34" charset="-128"/>
              </a:rPr>
              <a:t> student, </a:t>
            </a:r>
            <a:r>
              <a:rPr lang="en-GB" altLang="nl-NL" dirty="0" err="1" smtClean="0">
                <a:ea typeface="ＭＳ Ｐゴシック" pitchFamily="34" charset="-128"/>
              </a:rPr>
              <a:t>voordracht</a:t>
            </a:r>
            <a:r>
              <a:rPr lang="en-GB" altLang="nl-NL" dirty="0" smtClean="0">
                <a:ea typeface="ＭＳ Ｐゴシック" pitchFamily="34" charset="-128"/>
              </a:rPr>
              <a:t>, stage en </a:t>
            </a:r>
            <a:r>
              <a:rPr lang="en-GB" altLang="nl-NL" dirty="0" err="1" smtClean="0">
                <a:ea typeface="ＭＳ Ｐゴシック" pitchFamily="34" charset="-128"/>
              </a:rPr>
              <a:t>bedrijf</a:t>
            </a: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--------------------------------------------------------------------------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Zie</a:t>
            </a:r>
            <a:r>
              <a:rPr lang="en-GB" altLang="nl-NL" dirty="0" smtClean="0">
                <a:ea typeface="ＭＳ Ｐゴシック" pitchFamily="34" charset="-128"/>
              </a:rPr>
              <a:t> de </a:t>
            </a:r>
            <a:r>
              <a:rPr lang="en-GB" altLang="nl-NL" dirty="0" err="1" smtClean="0">
                <a:ea typeface="ＭＳ Ｐゴシック" pitchFamily="34" charset="-128"/>
              </a:rPr>
              <a:t>animatie</a:t>
            </a:r>
            <a:r>
              <a:rPr lang="en-GB" altLang="nl-NL" dirty="0" smtClean="0">
                <a:ea typeface="ＭＳ Ｐゴシック" pitchFamily="34" charset="-128"/>
              </a:rPr>
              <a:t> van </a:t>
            </a:r>
            <a:r>
              <a:rPr lang="en-GB" altLang="nl-NL" dirty="0" err="1" smtClean="0">
                <a:ea typeface="ＭＳ Ｐゴシック" pitchFamily="34" charset="-128"/>
              </a:rPr>
              <a:t>deze</a:t>
            </a:r>
            <a:r>
              <a:rPr lang="en-GB" altLang="nl-NL" dirty="0" smtClean="0">
                <a:ea typeface="ＭＳ Ｐゴシック" pitchFamily="34" charset="-128"/>
              </a:rPr>
              <a:t> slide.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Bijvoorbeeld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bij</a:t>
            </a:r>
            <a:r>
              <a:rPr lang="en-GB" altLang="nl-NL" dirty="0" smtClean="0">
                <a:ea typeface="ＭＳ Ｐゴシック" pitchFamily="34" charset="-128"/>
              </a:rPr>
              <a:t> Student: 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2 </a:t>
            </a:r>
            <a:r>
              <a:rPr lang="en-GB" altLang="nl-NL" dirty="0" err="1" smtClean="0">
                <a:ea typeface="ＭＳ Ｐゴシック" pitchFamily="34" charset="-128"/>
              </a:rPr>
              <a:t>Verplichte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attributen</a:t>
            </a:r>
            <a:r>
              <a:rPr lang="en-GB" altLang="nl-NL" dirty="0" smtClean="0">
                <a:ea typeface="ＭＳ Ｐゴシック" pitchFamily="34" charset="-128"/>
              </a:rPr>
              <a:t> (id en </a:t>
            </a:r>
            <a:r>
              <a:rPr lang="en-GB" altLang="nl-NL" dirty="0" err="1" smtClean="0">
                <a:ea typeface="ＭＳ Ｐゴシック" pitchFamily="34" charset="-128"/>
              </a:rPr>
              <a:t>naam</a:t>
            </a:r>
            <a:r>
              <a:rPr lang="en-GB" altLang="nl-NL" dirty="0" smtClean="0">
                <a:ea typeface="ＭＳ Ｐゴシック" pitchFamily="34" charset="-128"/>
              </a:rPr>
              <a:t>), en 0 </a:t>
            </a:r>
            <a:r>
              <a:rPr lang="en-GB" altLang="nl-NL" dirty="0" err="1" smtClean="0">
                <a:ea typeface="ＭＳ Ｐゴシック" pitchFamily="34" charset="-128"/>
              </a:rPr>
              <a:t>verplichte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associaties</a:t>
            </a:r>
            <a:r>
              <a:rPr lang="en-GB" altLang="nl-NL" dirty="0" smtClean="0">
                <a:ea typeface="ＭＳ Ｐゴシック" pitchFamily="34" charset="-128"/>
              </a:rPr>
              <a:t> (met </a:t>
            </a:r>
            <a:r>
              <a:rPr lang="en-GB" altLang="nl-NL" dirty="0" err="1" smtClean="0">
                <a:ea typeface="ＭＳ Ｐゴシック" pitchFamily="34" charset="-128"/>
              </a:rPr>
              <a:t>multipliciteit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groter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dan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nul</a:t>
            </a:r>
            <a:r>
              <a:rPr lang="en-GB" altLang="nl-NL" dirty="0" smtClean="0">
                <a:ea typeface="ＭＳ Ｐゴシック" pitchFamily="34" charset="-128"/>
              </a:rPr>
              <a:t>)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Note: id </a:t>
            </a:r>
            <a:r>
              <a:rPr lang="en-GB" altLang="nl-NL" dirty="0" err="1" smtClean="0">
                <a:ea typeface="ＭＳ Ｐゴシック" pitchFamily="34" charset="-128"/>
              </a:rPr>
              <a:t>zou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eventueel</a:t>
            </a:r>
            <a:r>
              <a:rPr lang="en-GB" altLang="nl-NL" dirty="0" smtClean="0">
                <a:ea typeface="ＭＳ Ｐゴシック" pitchFamily="34" charset="-128"/>
              </a:rPr>
              <a:t> intern </a:t>
            </a:r>
            <a:r>
              <a:rPr lang="en-GB" altLang="nl-NL" dirty="0" err="1" smtClean="0">
                <a:ea typeface="ＭＳ Ｐゴシック" pitchFamily="34" charset="-128"/>
              </a:rPr>
              <a:t>kunnen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worden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berekend</a:t>
            </a:r>
            <a:r>
              <a:rPr lang="en-GB" altLang="nl-NL" dirty="0" smtClean="0">
                <a:ea typeface="ＭＳ Ｐゴシック" pitchFamily="34" charset="-128"/>
              </a:rPr>
              <a:t>.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i="1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Bij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Bedrijf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heb</a:t>
            </a:r>
            <a:r>
              <a:rPr lang="en-GB" altLang="nl-NL" dirty="0" smtClean="0">
                <a:ea typeface="ＭＳ Ｐゴシック" pitchFamily="34" charset="-128"/>
              </a:rPr>
              <a:t> je twee </a:t>
            </a:r>
            <a:r>
              <a:rPr lang="en-GB" altLang="nl-NL" dirty="0" err="1" smtClean="0">
                <a:ea typeface="ＭＳ Ｐゴシック" pitchFamily="34" charset="-128"/>
              </a:rPr>
              <a:t>verplichte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attributen</a:t>
            </a:r>
            <a:r>
              <a:rPr lang="en-GB" altLang="nl-NL" dirty="0" smtClean="0">
                <a:ea typeface="ＭＳ Ｐゴシック" pitchFamily="34" charset="-128"/>
              </a:rPr>
              <a:t>,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En 1 </a:t>
            </a:r>
            <a:r>
              <a:rPr lang="en-GB" altLang="nl-NL" dirty="0" err="1" smtClean="0">
                <a:ea typeface="ＭＳ Ｐゴシック" pitchFamily="34" charset="-128"/>
              </a:rPr>
              <a:t>verplichte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associatie</a:t>
            </a:r>
            <a:r>
              <a:rPr lang="en-GB" altLang="nl-NL" dirty="0" smtClean="0">
                <a:ea typeface="ＭＳ Ｐゴシック" pitchFamily="34" charset="-128"/>
              </a:rPr>
              <a:t> (</a:t>
            </a:r>
            <a:r>
              <a:rPr lang="en-GB" altLang="nl-NL" dirty="0" err="1" smtClean="0">
                <a:ea typeface="ＭＳ Ｐゴシック" pitchFamily="34" charset="-128"/>
              </a:rPr>
              <a:t>naar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praktijkperiode</a:t>
            </a:r>
            <a:r>
              <a:rPr lang="en-GB" altLang="nl-NL" dirty="0" smtClean="0">
                <a:ea typeface="ＭＳ Ｐゴシック" pitchFamily="34" charset="-128"/>
              </a:rPr>
              <a:t>)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Deze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leidt</a:t>
            </a:r>
            <a:r>
              <a:rPr lang="en-GB" altLang="nl-NL" dirty="0" smtClean="0">
                <a:ea typeface="ＭＳ Ｐゴシック" pitchFamily="34" charset="-128"/>
              </a:rPr>
              <a:t> tot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verplicht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attribuut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omschr</a:t>
            </a: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smtClean="0">
                <a:ea typeface="ＭＳ Ｐゴシック" pitchFamily="34" charset="-128"/>
              </a:rPr>
              <a:t>Maar </a:t>
            </a:r>
            <a:r>
              <a:rPr lang="en-GB" altLang="nl-NL" dirty="0" err="1" smtClean="0">
                <a:ea typeface="ＭＳ Ｐゴシック" pitchFamily="34" charset="-128"/>
              </a:rPr>
              <a:t>er</a:t>
            </a:r>
            <a:r>
              <a:rPr lang="en-GB" altLang="nl-NL" dirty="0" smtClean="0">
                <a:ea typeface="ＭＳ Ｐゴシック" pitchFamily="34" charset="-128"/>
              </a:rPr>
              <a:t> is </a:t>
            </a:r>
            <a:r>
              <a:rPr lang="en-GB" altLang="nl-NL" dirty="0" err="1" smtClean="0">
                <a:ea typeface="ＭＳ Ｐゴシック" pitchFamily="34" charset="-128"/>
              </a:rPr>
              <a:t>ook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overervingsrelatie</a:t>
            </a:r>
            <a:r>
              <a:rPr lang="en-GB" altLang="nl-NL" dirty="0" smtClean="0">
                <a:ea typeface="ＭＳ Ｐゴシック" pitchFamily="34" charset="-128"/>
              </a:rPr>
              <a:t> met stage en </a:t>
            </a:r>
            <a:r>
              <a:rPr lang="en-GB" altLang="nl-NL" dirty="0" err="1" smtClean="0">
                <a:ea typeface="ＭＳ Ｐゴシック" pitchFamily="34" charset="-128"/>
              </a:rPr>
              <a:t>afstuderen</a:t>
            </a:r>
            <a:r>
              <a:rPr lang="en-GB" altLang="nl-NL" dirty="0" smtClean="0">
                <a:ea typeface="ＭＳ Ｐゴシック" pitchFamily="34" charset="-128"/>
              </a:rPr>
              <a:t>.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Dus</a:t>
            </a:r>
            <a:r>
              <a:rPr lang="en-GB" altLang="nl-NL" dirty="0" smtClean="0">
                <a:ea typeface="ＭＳ Ｐゴシック" pitchFamily="34" charset="-128"/>
              </a:rPr>
              <a:t> twee </a:t>
            </a:r>
            <a:r>
              <a:rPr lang="en-GB" altLang="nl-NL" dirty="0" err="1" smtClean="0">
                <a:ea typeface="ＭＳ Ｐゴシック" pitchFamily="34" charset="-128"/>
              </a:rPr>
              <a:t>constructoren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nodig</a:t>
            </a:r>
            <a:r>
              <a:rPr lang="en-GB" altLang="nl-NL" dirty="0" smtClean="0">
                <a:ea typeface="ＭＳ Ｐゴシック" pitchFamily="34" charset="-128"/>
              </a:rPr>
              <a:t>: 1 </a:t>
            </a:r>
            <a:r>
              <a:rPr lang="en-GB" altLang="nl-NL" dirty="0" err="1" smtClean="0">
                <a:ea typeface="ＭＳ Ｐゴシック" pitchFamily="34" charset="-128"/>
              </a:rPr>
              <a:t>voor</a:t>
            </a:r>
            <a:r>
              <a:rPr lang="en-GB" altLang="nl-NL" dirty="0" smtClean="0">
                <a:ea typeface="ＭＳ Ｐゴシック" pitchFamily="34" charset="-128"/>
              </a:rPr>
              <a:t> stage en 1 </a:t>
            </a:r>
            <a:r>
              <a:rPr lang="en-GB" altLang="nl-NL" dirty="0" err="1" smtClean="0">
                <a:ea typeface="ＭＳ Ｐゴシック" pitchFamily="34" charset="-128"/>
              </a:rPr>
              <a:t>voor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afstuderen</a:t>
            </a:r>
            <a:r>
              <a:rPr lang="en-GB" altLang="nl-NL" dirty="0" smtClean="0">
                <a:ea typeface="ＭＳ Ｐゴシック" pitchFamily="34" charset="-128"/>
              </a:rPr>
              <a:t>.</a:t>
            </a: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b="1" dirty="0" err="1" smtClean="0">
                <a:ea typeface="ＭＳ Ｐゴシック" pitchFamily="34" charset="-128"/>
              </a:rPr>
              <a:t>Samenvatting</a:t>
            </a:r>
            <a:r>
              <a:rPr lang="en-GB" altLang="nl-NL" b="1" dirty="0" smtClean="0">
                <a:ea typeface="ＭＳ Ｐゴシック" pitchFamily="34" charset="-128"/>
              </a:rPr>
              <a:t>:</a:t>
            </a: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Navigatie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tussen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klassen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mogelijk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associaties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kunnen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richting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hebben</a:t>
            </a: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Standaardgedrag</a:t>
            </a:r>
            <a:r>
              <a:rPr lang="en-GB" altLang="nl-NL" dirty="0" smtClean="0">
                <a:ea typeface="ＭＳ Ｐゴシック" pitchFamily="34" charset="-128"/>
              </a:rPr>
              <a:t> van </a:t>
            </a:r>
            <a:r>
              <a:rPr lang="en-GB" altLang="nl-NL" dirty="0" err="1" smtClean="0">
                <a:ea typeface="ＭＳ Ｐゴシック" pitchFamily="34" charset="-128"/>
              </a:rPr>
              <a:t>klassen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behandeld</a:t>
            </a:r>
            <a:r>
              <a:rPr lang="en-GB" altLang="nl-NL" dirty="0" smtClean="0">
                <a:ea typeface="ＭＳ Ｐゴシック" pitchFamily="34" charset="-128"/>
              </a:rPr>
              <a:t>: </a:t>
            </a:r>
            <a:r>
              <a:rPr lang="en-GB" altLang="nl-NL" dirty="0" err="1" smtClean="0">
                <a:ea typeface="ＭＳ Ｐゴシック" pitchFamily="34" charset="-128"/>
              </a:rPr>
              <a:t>inspectiemethoden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wijzigingsmethoden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constructoren</a:t>
            </a: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Inspectiemethoden</a:t>
            </a:r>
            <a:r>
              <a:rPr lang="en-GB" altLang="nl-NL" dirty="0" smtClean="0">
                <a:ea typeface="ＭＳ Ｐゴシック" pitchFamily="34" charset="-128"/>
              </a:rPr>
              <a:t>: getters, </a:t>
            </a:r>
            <a:r>
              <a:rPr lang="en-GB" altLang="nl-NL" dirty="0" err="1" smtClean="0">
                <a:ea typeface="ＭＳ Ｐゴシック" pitchFamily="34" charset="-128"/>
              </a:rPr>
              <a:t>boolean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eigenschappen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  <a:r>
              <a:rPr lang="en-GB" altLang="nl-NL" dirty="0" err="1" smtClean="0">
                <a:ea typeface="ＭＳ Ｐゴシック" pitchFamily="34" charset="-128"/>
              </a:rPr>
              <a:t>zoekmethoden</a:t>
            </a: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Wijzigingsmethoden</a:t>
            </a:r>
            <a:r>
              <a:rPr lang="en-GB" altLang="nl-NL" dirty="0" smtClean="0">
                <a:ea typeface="ＭＳ Ｐゴシック" pitchFamily="34" charset="-128"/>
              </a:rPr>
              <a:t>: setters (van </a:t>
            </a:r>
            <a:r>
              <a:rPr lang="en-GB" altLang="nl-NL" dirty="0" err="1" smtClean="0">
                <a:ea typeface="ＭＳ Ｐゴシック" pitchFamily="34" charset="-128"/>
              </a:rPr>
              <a:t>niet</a:t>
            </a:r>
            <a:r>
              <a:rPr lang="en-GB" altLang="nl-NL" dirty="0" smtClean="0">
                <a:ea typeface="ＭＳ Ｐゴシック" pitchFamily="34" charset="-128"/>
              </a:rPr>
              <a:t> read-only </a:t>
            </a:r>
            <a:r>
              <a:rPr lang="en-GB" altLang="nl-NL" dirty="0" err="1" smtClean="0">
                <a:ea typeface="ＭＳ Ｐゴシック" pitchFamily="34" charset="-128"/>
              </a:rPr>
              <a:t>eigenschappen</a:t>
            </a:r>
            <a:r>
              <a:rPr lang="en-GB" altLang="nl-NL" dirty="0" smtClean="0">
                <a:ea typeface="ＭＳ Ｐゴシック" pitchFamily="34" charset="-128"/>
              </a:rPr>
              <a:t>), add/remove</a:t>
            </a: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Constructoren</a:t>
            </a:r>
            <a:r>
              <a:rPr lang="en-GB" altLang="nl-NL" dirty="0" smtClean="0">
                <a:ea typeface="ＭＳ Ｐゴシック" pitchFamily="34" charset="-128"/>
              </a:rPr>
              <a:t>: </a:t>
            </a:r>
            <a:r>
              <a:rPr lang="en-GB" altLang="nl-NL" dirty="0" err="1" smtClean="0">
                <a:ea typeface="ＭＳ Ｐゴシック" pitchFamily="34" charset="-128"/>
              </a:rPr>
              <a:t>geeft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niet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optionele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eigenschappen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een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waarde</a:t>
            </a:r>
            <a:r>
              <a:rPr lang="en-GB" altLang="nl-NL" dirty="0" smtClean="0">
                <a:ea typeface="ＭＳ Ｐゴシック" pitchFamily="34" charset="-128"/>
              </a:rPr>
              <a:t>: via parameter, of default </a:t>
            </a:r>
            <a:r>
              <a:rPr lang="en-GB" altLang="nl-NL" dirty="0" err="1" smtClean="0">
                <a:ea typeface="ＭＳ Ｐゴシック" pitchFamily="34" charset="-128"/>
              </a:rPr>
              <a:t>waarde</a:t>
            </a:r>
            <a:r>
              <a:rPr lang="en-GB" altLang="nl-NL" dirty="0" smtClean="0">
                <a:ea typeface="ＭＳ Ｐゴシック" pitchFamily="34" charset="-128"/>
              </a:rPr>
              <a:t>, of intern </a:t>
            </a:r>
            <a:r>
              <a:rPr lang="en-GB" altLang="nl-NL" dirty="0" err="1" smtClean="0">
                <a:ea typeface="ＭＳ Ｐゴシック" pitchFamily="34" charset="-128"/>
              </a:rPr>
              <a:t>berekend</a:t>
            </a: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Navigatie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bepaalt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welke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inspectiemethoden</a:t>
            </a:r>
            <a:r>
              <a:rPr lang="en-GB" altLang="nl-NL" dirty="0" smtClean="0">
                <a:ea typeface="ＭＳ Ｐゴシック" pitchFamily="34" charset="-128"/>
              </a:rPr>
              <a:t> en </a:t>
            </a:r>
            <a:r>
              <a:rPr lang="en-GB" altLang="nl-NL" dirty="0" err="1" smtClean="0">
                <a:ea typeface="ＭＳ Ｐゴシック" pitchFamily="34" charset="-128"/>
              </a:rPr>
              <a:t>wijzigingsmethoden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nodig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zijn</a:t>
            </a:r>
            <a:r>
              <a:rPr lang="en-GB" altLang="nl-NL" dirty="0" smtClean="0">
                <a:ea typeface="ＭＳ Ｐゴシック" pitchFamily="34" charset="-128"/>
              </a:rPr>
              <a:t>, </a:t>
            </a: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nl-NL" dirty="0" err="1" smtClean="0">
                <a:ea typeface="ＭＳ Ｐゴシック" pitchFamily="34" charset="-128"/>
              </a:rPr>
              <a:t>Verplichte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associaties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beinvloeden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welke</a:t>
            </a:r>
            <a:r>
              <a:rPr lang="en-GB" altLang="nl-NL" dirty="0" smtClean="0">
                <a:ea typeface="ＭＳ Ｐゴシック" pitchFamily="34" charset="-128"/>
              </a:rPr>
              <a:t> parameters in de constructor </a:t>
            </a:r>
            <a:r>
              <a:rPr lang="en-GB" altLang="nl-NL" dirty="0" err="1" smtClean="0">
                <a:ea typeface="ＭＳ Ｐゴシック" pitchFamily="34" charset="-128"/>
              </a:rPr>
              <a:t>nodig</a:t>
            </a:r>
            <a:r>
              <a:rPr lang="en-GB" altLang="nl-NL" dirty="0" smtClean="0">
                <a:ea typeface="ＭＳ Ｐゴシック" pitchFamily="34" charset="-128"/>
              </a:rPr>
              <a:t> </a:t>
            </a:r>
            <a:r>
              <a:rPr lang="en-GB" altLang="nl-NL" dirty="0" err="1" smtClean="0">
                <a:ea typeface="ＭＳ Ｐゴシック" pitchFamily="34" charset="-128"/>
              </a:rPr>
              <a:t>zijn</a:t>
            </a:r>
            <a:r>
              <a:rPr lang="en-GB" altLang="nl-NL" dirty="0" smtClean="0">
                <a:ea typeface="ＭＳ Ｐゴシック" pitchFamily="34" charset="-128"/>
              </a:rPr>
              <a:t>.</a:t>
            </a:r>
          </a:p>
          <a:p>
            <a:pPr marL="171450" indent="-171450" defTabSz="449263" eaLnBrk="1" hangingPunct="1">
              <a:spcBef>
                <a:spcPts val="438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  <a:p>
            <a:pPr defTabSz="449263" eaLnBrk="1" hangingPunct="1">
              <a:spcBef>
                <a:spcPts val="43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537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32572C0-B6F7-4A9E-930A-9A76FC266FF0}" type="slidenum">
              <a:rPr lang="nl-NL" altLang="nl-NL"/>
              <a:pPr eaLnBrk="1" hangingPunct="1">
                <a:spcBef>
                  <a:spcPct val="0"/>
                </a:spcBef>
              </a:pPr>
              <a:t>19</a:t>
            </a:fld>
            <a:endParaRPr lang="nl-NL" altLang="nl-NL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42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9E2321D-2B07-421B-9F91-B1235FD4459F}" type="slidenum">
              <a:rPr lang="nl-NL" altLang="nl-NL"/>
              <a:pPr eaLnBrk="1" hangingPunct="1">
                <a:spcBef>
                  <a:spcPct val="0"/>
                </a:spcBef>
              </a:pPr>
              <a:t>2</a:t>
            </a:fld>
            <a:endParaRPr lang="nl-NL" altLang="nl-N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984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47FB7E-C421-46AD-857C-E2F630F38E14}" type="slidenum">
              <a:rPr lang="nl-NL" altLang="nl-NL"/>
              <a:pPr eaLnBrk="1" hangingPunct="1">
                <a:spcBef>
                  <a:spcPct val="0"/>
                </a:spcBef>
              </a:pPr>
              <a:t>21</a:t>
            </a:fld>
            <a:endParaRPr lang="nl-NL" altLang="nl-NL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Object bestaat uit meerdere componenten</a:t>
            </a: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Als object niet meer leeft zijn de componenten weg</a:t>
            </a: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Object is verantwoordelijk voor lifetime van componenten (dit is er maar 1, dus 1 parent)</a:t>
            </a: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Lifetime dependency: </a:t>
            </a: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Levensduur van het deelobject altijd kleiner of gelijk aan dat van het gehele object</a:t>
            </a: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58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69C108-2C48-4776-A199-FE4C7B2698AE}" type="slidenum">
              <a:rPr lang="nl-NL" altLang="nl-NL"/>
              <a:pPr eaLnBrk="1" hangingPunct="1">
                <a:spcBef>
                  <a:spcPct val="0"/>
                </a:spcBef>
              </a:pPr>
              <a:t>22</a:t>
            </a:fld>
            <a:endParaRPr lang="nl-NL" altLang="nl-NL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Voorbeeldimplementatie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compositierelatie</a:t>
            </a:r>
            <a:r>
              <a:rPr lang="en-US" altLang="nl-NL" dirty="0" smtClean="0">
                <a:ea typeface="ＭＳ Ｐゴシック" pitchFamily="34" charset="-128"/>
              </a:rPr>
              <a:t> met </a:t>
            </a:r>
            <a:r>
              <a:rPr lang="en-US" altLang="nl-NL" dirty="0" err="1" smtClean="0">
                <a:ea typeface="ＭＳ Ｐゴシック" pitchFamily="34" charset="-128"/>
              </a:rPr>
              <a:t>multipliciteit</a:t>
            </a:r>
            <a:r>
              <a:rPr lang="en-US" altLang="nl-NL" dirty="0" smtClean="0">
                <a:ea typeface="ＭＳ Ｐゴシック" pitchFamily="34" charset="-128"/>
              </a:rPr>
              <a:t> 1: Player en Bat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In de constructor van class Player </a:t>
            </a:r>
            <a:r>
              <a:rPr lang="en-US" altLang="nl-NL" dirty="0" err="1" smtClean="0">
                <a:ea typeface="ＭＳ Ｐゴシック" pitchFamily="34" charset="-128"/>
              </a:rPr>
              <a:t>wordt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ook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object van het type Bat </a:t>
            </a:r>
            <a:r>
              <a:rPr lang="en-US" altLang="nl-NL" dirty="0" err="1" smtClean="0">
                <a:ea typeface="ＭＳ Ｐゴシック" pitchFamily="34" charset="-128"/>
              </a:rPr>
              <a:t>gecreeerd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Player </a:t>
            </a:r>
            <a:r>
              <a:rPr lang="en-US" altLang="nl-NL" dirty="0" err="1" smtClean="0">
                <a:ea typeface="ＭＳ Ｐゴシック" pitchFamily="34" charset="-128"/>
              </a:rPr>
              <a:t>heeft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referentie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naar</a:t>
            </a:r>
            <a:r>
              <a:rPr lang="en-US" altLang="nl-NL" dirty="0" smtClean="0">
                <a:ea typeface="ＭＳ Ｐゴシック" pitchFamily="34" charset="-128"/>
              </a:rPr>
              <a:t> Bat (is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private </a:t>
            </a:r>
            <a:r>
              <a:rPr lang="en-US" altLang="nl-NL" dirty="0" err="1" smtClean="0">
                <a:ea typeface="ＭＳ Ｐゴシック" pitchFamily="34" charset="-128"/>
              </a:rPr>
              <a:t>variabele</a:t>
            </a:r>
            <a:r>
              <a:rPr lang="en-US" altLang="nl-NL" dirty="0" smtClean="0">
                <a:ea typeface="ＭＳ Ｐゴシック" pitchFamily="34" charset="-128"/>
              </a:rPr>
              <a:t>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Van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Player object kun je </a:t>
            </a:r>
            <a:r>
              <a:rPr lang="en-US" altLang="nl-NL" dirty="0" err="1" smtClean="0">
                <a:ea typeface="ＭＳ Ｐゴシック" pitchFamily="34" charset="-128"/>
              </a:rPr>
              <a:t>zo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naar</a:t>
            </a:r>
            <a:r>
              <a:rPr lang="en-US" altLang="nl-NL" dirty="0" smtClean="0">
                <a:ea typeface="ＭＳ Ｐゴシック" pitchFamily="34" charset="-128"/>
              </a:rPr>
              <a:t> het </a:t>
            </a:r>
            <a:r>
              <a:rPr lang="en-US" altLang="nl-NL" dirty="0" err="1" smtClean="0">
                <a:ea typeface="ＭＳ Ｐゴシック" pitchFamily="34" charset="-128"/>
              </a:rPr>
              <a:t>bijbehorend</a:t>
            </a:r>
            <a:r>
              <a:rPr lang="en-US" altLang="nl-NL" dirty="0" smtClean="0">
                <a:ea typeface="ＭＳ Ｐゴシック" pitchFamily="34" charset="-128"/>
              </a:rPr>
              <a:t> Bat object </a:t>
            </a:r>
            <a:r>
              <a:rPr lang="en-US" altLang="nl-NL" dirty="0" err="1" smtClean="0">
                <a:ea typeface="ＭＳ Ｐゴシック" pitchFamily="34" charset="-128"/>
              </a:rPr>
              <a:t>navigeren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233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7986D13-82F5-4C26-A43B-E7D9DFCD9C15}" type="slidenum">
              <a:rPr lang="nl-NL" altLang="nl-NL"/>
              <a:pPr eaLnBrk="1" hangingPunct="1">
                <a:spcBef>
                  <a:spcPct val="0"/>
                </a:spcBef>
              </a:pPr>
              <a:t>23</a:t>
            </a:fld>
            <a:endParaRPr lang="nl-NL" altLang="nl-N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Voorbeeldimplementatie van een compositierelatie met multipliciteit 0..n: Container en Onderdeel</a:t>
            </a: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De klasse Container bevat een lijst van referenties naar objecten van type Onderdeel.</a:t>
            </a: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 de constructor wordt een lege arraylist gemaakt</a:t>
            </a: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Via de methode addOnderdeel kunnen onderdelen worden gecreeerd en toegevoegd aan de lijst.</a:t>
            </a: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Klasse container (links) is een </a:t>
            </a:r>
            <a:r>
              <a:rPr lang="en-US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containerklasse</a:t>
            </a:r>
          </a:p>
          <a:p>
            <a:pPr eaLnBrk="1" hangingPunct="1"/>
            <a:r>
              <a:rPr lang="nl-NL" altLang="nl-NL" b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Containerklasse</a:t>
            </a:r>
            <a:r>
              <a:rPr lang="nl-NL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: klasse waarvan object uit meerdere zelfde componenten bestaat</a:t>
            </a:r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constructor en add onderdeel wordt gedaan vanuit de containerklasse</a:t>
            </a:r>
          </a:p>
          <a:p>
            <a:pPr eaLnBrk="1" hangingPunct="1"/>
            <a:endParaRPr lang="en-US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93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Procedure om te bepalen of je extra containerklasse(n) nodig hebt</a:t>
            </a:r>
          </a:p>
          <a:p>
            <a:pPr>
              <a:defRPr/>
            </a:pPr>
            <a:endParaRPr lang="nl-NL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nl-NL" dirty="0" smtClean="0"/>
              <a:t>Wil je het object O1 direct van buitenaf benaderen? M.a.w. moet het object O1 opvraagbaar zijn?</a:t>
            </a:r>
          </a:p>
          <a:p>
            <a:pPr>
              <a:defRPr/>
            </a:pPr>
            <a:r>
              <a:rPr lang="nl-NL" dirty="0" smtClean="0"/>
              <a:t>2.  Is het object O1 bij een ander object O2 bekend?</a:t>
            </a:r>
          </a:p>
          <a:p>
            <a:pPr>
              <a:defRPr/>
            </a:pPr>
            <a:r>
              <a:rPr lang="nl-NL" dirty="0" smtClean="0"/>
              <a:t>3.  Herhaal stap 2 voor O2 etc.</a:t>
            </a:r>
          </a:p>
          <a:p>
            <a:pPr>
              <a:defRPr/>
            </a:pPr>
            <a:r>
              <a:rPr lang="nl-NL" dirty="0" smtClean="0"/>
              <a:t>4.  Is object </a:t>
            </a:r>
            <a:r>
              <a:rPr lang="nl-NL" dirty="0" err="1" smtClean="0"/>
              <a:t>Ox</a:t>
            </a:r>
            <a:r>
              <a:rPr lang="nl-NL" dirty="0" smtClean="0"/>
              <a:t> bij een ander object bekend? Is er een </a:t>
            </a:r>
            <a:r>
              <a:rPr lang="nl-NL" dirty="0" err="1" smtClean="0"/>
              <a:t>lifetime</a:t>
            </a:r>
            <a:r>
              <a:rPr lang="nl-NL" dirty="0" smtClean="0"/>
              <a:t> </a:t>
            </a:r>
            <a:r>
              <a:rPr lang="nl-NL" dirty="0" err="1" smtClean="0"/>
              <a:t>dependency</a:t>
            </a:r>
            <a:endParaRPr lang="nl-NL" dirty="0" smtClean="0"/>
          </a:p>
          <a:p>
            <a:pPr>
              <a:defRPr/>
            </a:pPr>
            <a:r>
              <a:rPr lang="nl-NL" dirty="0" smtClean="0"/>
              <a:t>5.  Zo nee,  introduceer containerklasse (singleton)-&gt; afgeschermde </a:t>
            </a:r>
            <a:r>
              <a:rPr lang="nl-NL" dirty="0" err="1" smtClean="0"/>
              <a:t>constructor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174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E4FA411-1EB4-4C92-B53B-119707A38C55}" type="slidenum">
              <a:rPr lang="nl-NL" altLang="nl-NL"/>
              <a:pPr eaLnBrk="1" hangingPunct="1">
                <a:spcBef>
                  <a:spcPct val="0"/>
                </a:spcBef>
              </a:pPr>
              <a:t>24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65517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F5D4FD-FE7E-49EF-B589-FA4DAEEDB3DF}" type="slidenum">
              <a:rPr lang="nl-NL" altLang="nl-NL"/>
              <a:pPr eaLnBrk="1" hangingPunct="1">
                <a:spcBef>
                  <a:spcPct val="0"/>
                </a:spcBef>
              </a:pPr>
              <a:t>25</a:t>
            </a:fld>
            <a:endParaRPr lang="nl-NL" altLang="nl-NL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nl-NL" dirty="0" smtClean="0"/>
              <a:t>Procedure om te bepalen of je extra containerklasse(n) nodig hebt</a:t>
            </a:r>
          </a:p>
          <a:p>
            <a:pPr>
              <a:defRPr/>
            </a:pPr>
            <a:endParaRPr lang="nl-NL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nl-NL" dirty="0" smtClean="0"/>
              <a:t>Wil je het object O1 direct van buitenaf benaderen? </a:t>
            </a:r>
          </a:p>
          <a:p>
            <a:pPr>
              <a:defRPr/>
            </a:pPr>
            <a:r>
              <a:rPr lang="nl-NL" dirty="0" smtClean="0"/>
              <a:t>     M.a.w. moet het object O1 opvraagbaar zijn?</a:t>
            </a:r>
          </a:p>
          <a:p>
            <a:pPr>
              <a:defRPr/>
            </a:pPr>
            <a:r>
              <a:rPr lang="nl-NL" dirty="0" smtClean="0"/>
              <a:t>2.  Is het object O1 bij een ander object O2 bekend?</a:t>
            </a:r>
          </a:p>
          <a:p>
            <a:pPr>
              <a:defRPr/>
            </a:pPr>
            <a:r>
              <a:rPr lang="nl-NL" dirty="0" smtClean="0"/>
              <a:t>3.  Herhaal stap 2 voor O2 etc.</a:t>
            </a:r>
          </a:p>
          <a:p>
            <a:pPr>
              <a:defRPr/>
            </a:pPr>
            <a:r>
              <a:rPr lang="nl-NL" dirty="0" smtClean="0"/>
              <a:t>4.  Is object </a:t>
            </a:r>
            <a:r>
              <a:rPr lang="nl-NL" dirty="0" err="1" smtClean="0"/>
              <a:t>Ox</a:t>
            </a:r>
            <a:r>
              <a:rPr lang="nl-NL" dirty="0" smtClean="0"/>
              <a:t> bij een ander object bekend? Is er een </a:t>
            </a:r>
            <a:r>
              <a:rPr lang="nl-NL" dirty="0" err="1" smtClean="0"/>
              <a:t>lifetime</a:t>
            </a:r>
            <a:r>
              <a:rPr lang="nl-NL" dirty="0" smtClean="0"/>
              <a:t> </a:t>
            </a:r>
            <a:r>
              <a:rPr lang="nl-NL" dirty="0" err="1" smtClean="0"/>
              <a:t>dependency</a:t>
            </a:r>
            <a:endParaRPr lang="nl-NL" dirty="0" smtClean="0"/>
          </a:p>
          <a:p>
            <a:pPr>
              <a:defRPr/>
            </a:pPr>
            <a:r>
              <a:rPr lang="nl-NL" dirty="0" smtClean="0"/>
              <a:t>5.  Zo nee,  introduceer containerklasse (singleton)-&gt; afgeschermde </a:t>
            </a:r>
            <a:r>
              <a:rPr lang="nl-NL" dirty="0" err="1" smtClean="0"/>
              <a:t>constructor</a:t>
            </a:r>
            <a:r>
              <a:rPr lang="nl-NL" dirty="0" smtClean="0"/>
              <a:t>.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Voorbeeld (volg de procedure):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- weg interessant (groen), opvraagbaar via plaats</a:t>
            </a:r>
          </a:p>
          <a:p>
            <a:pPr>
              <a:defRPr/>
            </a:pPr>
            <a:r>
              <a:rPr lang="nl-NL" dirty="0" smtClean="0"/>
              <a:t>- plaats opvraagbaar via land</a:t>
            </a:r>
          </a:p>
          <a:p>
            <a:pPr>
              <a:defRPr/>
            </a:pPr>
            <a:r>
              <a:rPr lang="nl-NL" dirty="0" smtClean="0"/>
              <a:t>- land niet opvraagbaar (dus oranje)</a:t>
            </a:r>
          </a:p>
          <a:p>
            <a:pPr>
              <a:defRPr/>
            </a:pPr>
            <a:r>
              <a:rPr lang="nl-NL" dirty="0" smtClean="0"/>
              <a:t>- extra compositieklasse: aarde (singleton)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552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Singleton:</a:t>
            </a:r>
          </a:p>
          <a:p>
            <a:pPr>
              <a:defRPr/>
            </a:pPr>
            <a:r>
              <a:rPr lang="nl-NL" dirty="0" smtClean="0"/>
              <a:t>- Belangrijk: afgeschermde </a:t>
            </a:r>
            <a:r>
              <a:rPr lang="nl-NL" dirty="0" err="1" smtClean="0"/>
              <a:t>constructor</a:t>
            </a:r>
            <a:r>
              <a:rPr lang="nl-NL" dirty="0" smtClean="0"/>
              <a:t> (private)</a:t>
            </a:r>
          </a:p>
          <a:p>
            <a:pPr>
              <a:defRPr/>
            </a:pPr>
            <a:r>
              <a:rPr lang="nl-NL" dirty="0" smtClean="0"/>
              <a:t>- Public </a:t>
            </a:r>
            <a:r>
              <a:rPr lang="nl-NL" dirty="0" err="1" smtClean="0"/>
              <a:t>static</a:t>
            </a:r>
            <a:r>
              <a:rPr lang="nl-NL" dirty="0" smtClean="0"/>
              <a:t> methode om het singleton object Aarde op te vragen </a:t>
            </a:r>
          </a:p>
          <a:p>
            <a:pPr marL="171450" indent="-171450">
              <a:buFontTx/>
              <a:buChar char="-"/>
              <a:defRPr/>
            </a:pPr>
            <a:r>
              <a:rPr lang="nl-NL" dirty="0" smtClean="0"/>
              <a:t>Uiteraard bevat Aarde ook methodes om landen toe te voegen, te verwijderen, en te zoeken	</a:t>
            </a:r>
          </a:p>
          <a:p>
            <a:pPr lvl="1">
              <a:defRPr/>
            </a:pPr>
            <a:r>
              <a:rPr lang="nl-NL" dirty="0" smtClean="0">
                <a:cs typeface="ＭＳ Ｐゴシック" charset="0"/>
              </a:rPr>
              <a:t>(Niet opgenomen in het voorbeeld)</a:t>
            </a:r>
          </a:p>
          <a:p>
            <a:pPr lvl="1">
              <a:defRPr/>
            </a:pPr>
            <a:endParaRPr lang="nl-NL" dirty="0" smtClean="0">
              <a:cs typeface="ＭＳ Ｐゴシック" charset="0"/>
            </a:endParaRP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b="1" dirty="0" smtClean="0"/>
              <a:t>Samenvatting:</a:t>
            </a:r>
          </a:p>
          <a:p>
            <a:pPr marL="171450" indent="-171450">
              <a:buFontTx/>
              <a:buChar char="-"/>
              <a:defRPr/>
            </a:pPr>
            <a:r>
              <a:rPr lang="nl-NL" dirty="0" smtClean="0"/>
              <a:t>Compositie: </a:t>
            </a:r>
            <a:r>
              <a:rPr lang="en-US" altLang="nl-NL" dirty="0" err="1" smtClean="0">
                <a:ea typeface="ＭＳ Ｐゴシック" pitchFamily="34" charset="-128"/>
              </a:rPr>
              <a:t>speciaal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soort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associatie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geeft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aan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dat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object </a:t>
            </a:r>
            <a:r>
              <a:rPr lang="en-US" altLang="nl-NL" dirty="0" err="1" smtClean="0">
                <a:ea typeface="ＭＳ Ｐゴシック" pitchFamily="34" charset="-128"/>
              </a:rPr>
              <a:t>opgebouwd</a:t>
            </a:r>
            <a:r>
              <a:rPr lang="en-US" altLang="nl-NL" dirty="0" smtClean="0">
                <a:ea typeface="ＭＳ Ｐゴシック" pitchFamily="34" charset="-128"/>
              </a:rPr>
              <a:t> is </a:t>
            </a:r>
            <a:r>
              <a:rPr lang="en-US" altLang="nl-NL" dirty="0" err="1" smtClean="0">
                <a:ea typeface="ＭＳ Ｐゴシック" pitchFamily="34" charset="-128"/>
              </a:rPr>
              <a:t>uit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andere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ea typeface="ＭＳ Ｐゴシック" pitchFamily="34" charset="-128"/>
              </a:rPr>
              <a:t>Lifetime dependency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ea typeface="ＭＳ Ｐゴシック" pitchFamily="34" charset="-128"/>
              </a:rPr>
              <a:t>Constructor van de </a:t>
            </a:r>
            <a:r>
              <a:rPr lang="en-US" dirty="0" err="1" smtClean="0">
                <a:ea typeface="ＭＳ Ｐゴシック" pitchFamily="34" charset="-128"/>
              </a:rPr>
              <a:t>compositieklasse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creeert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dirty="0" err="1" smtClean="0">
                <a:ea typeface="ＭＳ Ｐゴシック" pitchFamily="34" charset="-128"/>
              </a:rPr>
              <a:t>een</a:t>
            </a:r>
            <a:r>
              <a:rPr lang="en-US" dirty="0" smtClean="0">
                <a:ea typeface="ＭＳ Ｐゴシック" pitchFamily="34" charset="-128"/>
              </a:rPr>
              <a:t> object van de </a:t>
            </a:r>
            <a:r>
              <a:rPr lang="en-US" dirty="0" err="1" smtClean="0">
                <a:ea typeface="ＭＳ Ｐゴシック" pitchFamily="34" charset="-128"/>
              </a:rPr>
              <a:t>onderdeelklasse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dirty="0" err="1" smtClean="0">
                <a:ea typeface="ＭＳ Ｐゴシック" pitchFamily="34" charset="-128"/>
              </a:rPr>
              <a:t>bij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multipliciteit</a:t>
            </a:r>
            <a:r>
              <a:rPr lang="en-US" dirty="0" smtClean="0">
                <a:ea typeface="ＭＳ Ｐゴシック" pitchFamily="34" charset="-128"/>
              </a:rPr>
              <a:t> 1), of 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dirty="0" err="1" smtClean="0">
                <a:ea typeface="ＭＳ Ｐゴシック" pitchFamily="34" charset="-128"/>
              </a:rPr>
              <a:t>Een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lege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lijst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voor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objecten</a:t>
            </a:r>
            <a:r>
              <a:rPr lang="en-US" dirty="0" smtClean="0">
                <a:ea typeface="ＭＳ Ｐゴシック" pitchFamily="34" charset="-128"/>
              </a:rPr>
              <a:t> van de </a:t>
            </a:r>
            <a:r>
              <a:rPr lang="en-US" dirty="0" err="1" smtClean="0">
                <a:ea typeface="ＭＳ Ｐゴシック" pitchFamily="34" charset="-128"/>
              </a:rPr>
              <a:t>onderdeelklasse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dirty="0" err="1" smtClean="0">
                <a:ea typeface="ＭＳ Ｐゴシック" pitchFamily="34" charset="-128"/>
              </a:rPr>
              <a:t>bij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multipliciteit</a:t>
            </a:r>
            <a:r>
              <a:rPr lang="en-US" dirty="0" smtClean="0">
                <a:ea typeface="ＭＳ Ｐゴシック" pitchFamily="34" charset="-128"/>
              </a:rPr>
              <a:t> 0..*)</a:t>
            </a:r>
          </a:p>
          <a:p>
            <a:pPr marL="628650" lvl="1" indent="-171450">
              <a:buFontTx/>
              <a:buChar char="-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dirty="0" err="1" smtClean="0">
                <a:ea typeface="ＭＳ Ｐゴシック" pitchFamily="34" charset="-128"/>
              </a:rPr>
              <a:t>Containerklasse</a:t>
            </a:r>
            <a:r>
              <a:rPr lang="en-US" dirty="0" smtClean="0">
                <a:ea typeface="ＭＳ Ｐゴシック" pitchFamily="34" charset="-128"/>
              </a:rPr>
              <a:t>: </a:t>
            </a:r>
            <a:r>
              <a:rPr lang="nl-NL" dirty="0" smtClean="0"/>
              <a:t>klasse waarvan object uit meerdere zelfde componenten bestaat</a:t>
            </a:r>
            <a:endParaRPr lang="en-US" dirty="0" smtClean="0"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ea typeface="ＭＳ Ｐゴシック" pitchFamily="34" charset="-128"/>
              </a:rPr>
              <a:t>Procedure </a:t>
            </a:r>
            <a:r>
              <a:rPr lang="en-US" dirty="0" err="1" smtClean="0">
                <a:ea typeface="ＭＳ Ｐゴシック" pitchFamily="34" charset="-128"/>
              </a:rPr>
              <a:t>voor</a:t>
            </a:r>
            <a:r>
              <a:rPr lang="en-US" dirty="0" smtClean="0">
                <a:ea typeface="ＭＳ Ｐゴシック" pitchFamily="34" charset="-128"/>
              </a:rPr>
              <a:t> het </a:t>
            </a:r>
            <a:r>
              <a:rPr lang="en-US" dirty="0" err="1" smtClean="0">
                <a:ea typeface="ＭＳ Ｐゴシック" pitchFamily="34" charset="-128"/>
              </a:rPr>
              <a:t>toevoegen</a:t>
            </a:r>
            <a:r>
              <a:rPr lang="en-US" dirty="0" smtClean="0">
                <a:ea typeface="ＭＳ Ｐゴシック" pitchFamily="34" charset="-128"/>
              </a:rPr>
              <a:t> van (singleton)</a:t>
            </a:r>
            <a:r>
              <a:rPr lang="en-US" dirty="0" err="1" smtClean="0">
                <a:ea typeface="ＭＳ Ｐゴシック" pitchFamily="34" charset="-128"/>
              </a:rPr>
              <a:t>containerklasses</a:t>
            </a:r>
            <a:r>
              <a:rPr lang="en-US" dirty="0" smtClean="0">
                <a:ea typeface="ＭＳ Ｐゴシック" pitchFamily="34" charset="-128"/>
              </a:rPr>
              <a:t>: </a:t>
            </a:r>
            <a:r>
              <a:rPr lang="en-US" dirty="0" err="1" smtClean="0">
                <a:ea typeface="ＭＳ Ｐゴシック" pitchFamily="34" charset="-128"/>
              </a:rPr>
              <a:t>toevoegen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als</a:t>
            </a:r>
            <a:r>
              <a:rPr lang="en-US" dirty="0" smtClean="0">
                <a:ea typeface="ＭＳ Ｐゴシック" pitchFamily="34" charset="-128"/>
              </a:rPr>
              <a:t> je </a:t>
            </a:r>
            <a:r>
              <a:rPr lang="en-US" dirty="0" err="1" smtClean="0">
                <a:ea typeface="ＭＳ Ｐゴシック" pitchFamily="34" charset="-128"/>
              </a:rPr>
              <a:t>niet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naar</a:t>
            </a:r>
            <a:r>
              <a:rPr lang="en-US" dirty="0" smtClean="0">
                <a:ea typeface="ＭＳ Ｐゴシック" pitchFamily="34" charset="-128"/>
              </a:rPr>
              <a:t> het object </a:t>
            </a:r>
            <a:r>
              <a:rPr lang="en-US" dirty="0" err="1" smtClean="0">
                <a:ea typeface="ＭＳ Ｐゴシック" pitchFamily="34" charset="-128"/>
              </a:rPr>
              <a:t>kunt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navigeren</a:t>
            </a:r>
            <a:endParaRPr lang="en-US" dirty="0" smtClean="0">
              <a:ea typeface="ＭＳ Ｐゴシック" pitchFamily="34" charset="-128"/>
            </a:endParaRPr>
          </a:p>
          <a:p>
            <a:pPr marL="171450" indent="-171450">
              <a:buFontTx/>
              <a:buChar char="-"/>
              <a:defRPr/>
            </a:pPr>
            <a:r>
              <a:rPr lang="en-US" dirty="0" smtClean="0">
                <a:ea typeface="ＭＳ Ｐゴシック" pitchFamily="34" charset="-128"/>
              </a:rPr>
              <a:t>Singleton: </a:t>
            </a:r>
            <a:r>
              <a:rPr lang="en-US" dirty="0" err="1" smtClean="0">
                <a:ea typeface="ＭＳ Ｐゴシック" pitchFamily="34" charset="-128"/>
              </a:rPr>
              <a:t>afgeschermde</a:t>
            </a:r>
            <a:r>
              <a:rPr lang="en-US" dirty="0" smtClean="0">
                <a:ea typeface="ＭＳ Ｐゴシック" pitchFamily="34" charset="-128"/>
              </a:rPr>
              <a:t> constructor</a:t>
            </a:r>
          </a:p>
          <a:p>
            <a:pPr marL="171450" indent="-171450">
              <a:buFontTx/>
              <a:buChar char="-"/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0B8D95D-A94A-4730-97EF-CA63E8124500}" type="slidenum">
              <a:rPr lang="nl-NL" altLang="nl-NL"/>
              <a:pPr eaLnBrk="1" hangingPunct="1">
                <a:spcBef>
                  <a:spcPct val="0"/>
                </a:spcBef>
              </a:pPr>
              <a:t>26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30731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Werken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aan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1e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beroepsproduct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:</a:t>
            </a:r>
            <a:endParaRPr lang="nl-NL" sz="1200" kern="1200" dirty="0" smtClean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Studenten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breiden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klassendiagram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voor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Internetbankieren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uit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met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navigatie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,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methoden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,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constructoren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en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composotie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. Docent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geeft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feedback op 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klassendiagram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voor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zover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het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af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MS PGothic" panose="020B0600070205080204" pitchFamily="34" charset="-128"/>
                <a:cs typeface="ＭＳ Ｐゴシック" charset="0"/>
              </a:rPr>
              <a:t> is.</a:t>
            </a:r>
            <a:endParaRPr lang="nl-NL" sz="1200" kern="1200" dirty="0">
              <a:solidFill>
                <a:srgbClr val="000000"/>
              </a:solidFill>
              <a:effectLst/>
              <a:latin typeface="Times New Roman" pitchFamily="16" charset="0"/>
              <a:ea typeface="MS PGothic" panose="020B0600070205080204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3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Domeinmodel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beschrijft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ontwerp</a:t>
            </a:r>
            <a:r>
              <a:rPr lang="en-US" altLang="nl-NL" dirty="0" smtClean="0">
                <a:ea typeface="ＭＳ Ｐゴシック" pitchFamily="34" charset="-128"/>
              </a:rPr>
              <a:t> in </a:t>
            </a:r>
            <a:r>
              <a:rPr lang="en-US" altLang="nl-NL" dirty="0" err="1" smtClean="0">
                <a:ea typeface="ＭＳ Ｐゴシック" pitchFamily="34" charset="-128"/>
              </a:rPr>
              <a:t>termen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uit</a:t>
            </a:r>
            <a:r>
              <a:rPr lang="en-US" altLang="nl-NL" dirty="0" smtClean="0">
                <a:ea typeface="ＭＳ Ｐゴシック" pitchFamily="34" charset="-128"/>
              </a:rPr>
              <a:t> het </a:t>
            </a:r>
            <a:r>
              <a:rPr lang="en-US" altLang="nl-NL" dirty="0" err="1" smtClean="0">
                <a:ea typeface="ＭＳ Ｐゴシック" pitchFamily="34" charset="-128"/>
              </a:rPr>
              <a:t>domein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endParaRPr lang="en-US" altLang="nl-NL" b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Vraag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  <a:r>
              <a:rPr lang="en-US" altLang="nl-NL" b="1" dirty="0" err="1" smtClean="0">
                <a:ea typeface="ＭＳ Ｐゴシック" pitchFamily="34" charset="-128"/>
              </a:rPr>
              <a:t>Wat</a:t>
            </a:r>
            <a:r>
              <a:rPr lang="en-US" altLang="nl-NL" b="1" dirty="0" smtClean="0">
                <a:ea typeface="ＭＳ Ｐゴシック" pitchFamily="34" charset="-128"/>
              </a:rPr>
              <a:t> is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object? (</a:t>
            </a:r>
            <a:r>
              <a:rPr lang="en-US" altLang="nl-NL" b="1" dirty="0" err="1" smtClean="0">
                <a:ea typeface="ＭＳ Ｐゴシック" pitchFamily="34" charset="-128"/>
              </a:rPr>
              <a:t>Praktisch</a:t>
            </a:r>
            <a:r>
              <a:rPr lang="en-US" altLang="nl-NL" b="1" dirty="0" smtClean="0">
                <a:ea typeface="ＭＳ Ｐゴシック" pitchFamily="34" charset="-128"/>
              </a:rPr>
              <a:t> UML, </a:t>
            </a:r>
            <a:r>
              <a:rPr lang="en-US" altLang="nl-NL" b="1" dirty="0" err="1" smtClean="0">
                <a:ea typeface="ＭＳ Ｐゴシック" pitchFamily="34" charset="-128"/>
              </a:rPr>
              <a:t>blz</a:t>
            </a:r>
            <a:r>
              <a:rPr lang="en-US" altLang="nl-NL" b="1" dirty="0" smtClean="0">
                <a:ea typeface="ＭＳ Ｐゴシック" pitchFamily="34" charset="-128"/>
              </a:rPr>
              <a:t> 24)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Afspiegeling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fysiek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iets</a:t>
            </a:r>
            <a:r>
              <a:rPr lang="en-US" altLang="nl-NL" dirty="0" smtClean="0">
                <a:ea typeface="ＭＳ Ｐゴシック" pitchFamily="34" charset="-128"/>
              </a:rPr>
              <a:t> of concept </a:t>
            </a:r>
            <a:r>
              <a:rPr lang="en-US" altLang="nl-NL" dirty="0" err="1" smtClean="0">
                <a:ea typeface="ＭＳ Ｐゴシック" pitchFamily="34" charset="-128"/>
              </a:rPr>
              <a:t>uit</a:t>
            </a:r>
            <a:r>
              <a:rPr lang="en-US" altLang="nl-NL" dirty="0" smtClean="0">
                <a:ea typeface="ＭＳ Ｐゴシック" pitchFamily="34" charset="-128"/>
              </a:rPr>
              <a:t> de </a:t>
            </a:r>
            <a:r>
              <a:rPr lang="en-US" altLang="nl-NL" dirty="0" err="1" smtClean="0">
                <a:ea typeface="ＭＳ Ｐゴシック" pitchFamily="34" charset="-128"/>
              </a:rPr>
              <a:t>werkelijkheid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Ook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wel</a:t>
            </a:r>
            <a:r>
              <a:rPr lang="en-US" altLang="nl-NL" dirty="0" smtClean="0">
                <a:ea typeface="ＭＳ Ｐゴシック" pitchFamily="34" charset="-128"/>
              </a:rPr>
              <a:t> instance </a:t>
            </a:r>
            <a:r>
              <a:rPr lang="en-US" altLang="nl-NL" dirty="0" err="1" smtClean="0">
                <a:ea typeface="ＭＳ Ｐゴシック" pitchFamily="34" charset="-128"/>
              </a:rPr>
              <a:t>genoemd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Vraag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  <a:r>
              <a:rPr lang="en-US" altLang="nl-NL" b="1" dirty="0" err="1" smtClean="0">
                <a:ea typeface="ＭＳ Ｐゴシック" pitchFamily="34" charset="-128"/>
              </a:rPr>
              <a:t>Wat</a:t>
            </a:r>
            <a:r>
              <a:rPr lang="en-US" altLang="nl-NL" b="1" dirty="0" smtClean="0">
                <a:ea typeface="ＭＳ Ｐゴシック" pitchFamily="34" charset="-128"/>
              </a:rPr>
              <a:t> is het </a:t>
            </a:r>
            <a:r>
              <a:rPr lang="en-US" altLang="nl-NL" b="1" dirty="0" err="1" smtClean="0">
                <a:ea typeface="ＭＳ Ｐゴシック" pitchFamily="34" charset="-128"/>
              </a:rPr>
              <a:t>verschil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tussen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object en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klasse</a:t>
            </a:r>
            <a:r>
              <a:rPr lang="en-US" altLang="nl-NL" b="1" dirty="0" smtClean="0">
                <a:ea typeface="ＭＳ Ｐゴシック" pitchFamily="34" charset="-128"/>
              </a:rPr>
              <a:t>? (</a:t>
            </a:r>
            <a:r>
              <a:rPr lang="en-US" altLang="nl-NL" b="1" dirty="0" err="1" smtClean="0">
                <a:ea typeface="ＭＳ Ｐゴシック" pitchFamily="34" charset="-128"/>
              </a:rPr>
              <a:t>Praktisch</a:t>
            </a:r>
            <a:r>
              <a:rPr lang="en-US" altLang="nl-NL" b="1" dirty="0" smtClean="0">
                <a:ea typeface="ＭＳ Ｐゴシック" pitchFamily="34" charset="-128"/>
              </a:rPr>
              <a:t> UML, </a:t>
            </a:r>
            <a:r>
              <a:rPr lang="en-US" altLang="nl-NL" b="1" dirty="0" err="1" smtClean="0">
                <a:ea typeface="ＭＳ Ｐゴシック" pitchFamily="34" charset="-128"/>
              </a:rPr>
              <a:t>blz</a:t>
            </a:r>
            <a:r>
              <a:rPr lang="en-US" altLang="nl-NL" b="1" dirty="0" smtClean="0">
                <a:ea typeface="ＭＳ Ｐゴシック" pitchFamily="34" charset="-128"/>
              </a:rPr>
              <a:t> 25)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Klasse</a:t>
            </a:r>
            <a:r>
              <a:rPr lang="en-US" altLang="nl-NL" dirty="0" smtClean="0">
                <a:ea typeface="ＭＳ Ｐゴシック" pitchFamily="34" charset="-128"/>
              </a:rPr>
              <a:t> is </a:t>
            </a:r>
            <a:r>
              <a:rPr lang="en-US" altLang="nl-NL" dirty="0" err="1" smtClean="0">
                <a:ea typeface="ＭＳ Ｐゴシック" pitchFamily="34" charset="-128"/>
              </a:rPr>
              <a:t>verzameling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r>
              <a:rPr lang="en-US" altLang="nl-NL" dirty="0" smtClean="0">
                <a:ea typeface="ＭＳ Ｐゴシック" pitchFamily="34" charset="-128"/>
              </a:rPr>
              <a:t> met </a:t>
            </a:r>
            <a:r>
              <a:rPr lang="en-US" altLang="nl-NL" dirty="0" err="1" smtClean="0">
                <a:ea typeface="ＭＳ Ｐゴシック" pitchFamily="34" charset="-128"/>
              </a:rPr>
              <a:t>overeenkomstige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eigenschappen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---------------------------------------------------------------------------------------------------------------------</a:t>
            </a:r>
          </a:p>
          <a:p>
            <a:pPr eaLnBrk="1" hangingPunct="1"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Voorbeeld</a:t>
            </a:r>
            <a:r>
              <a:rPr lang="en-US" altLang="nl-NL" i="1" dirty="0" smtClean="0">
                <a:ea typeface="ＭＳ Ｐゴシック" pitchFamily="34" charset="-128"/>
              </a:rPr>
              <a:t> van </a:t>
            </a:r>
            <a:r>
              <a:rPr lang="en-US" altLang="nl-NL" i="1" dirty="0" err="1" smtClean="0">
                <a:ea typeface="ＭＳ Ｐゴシック" pitchFamily="34" charset="-128"/>
              </a:rPr>
              <a:t>een</a:t>
            </a:r>
            <a:r>
              <a:rPr lang="en-US" altLang="nl-NL" i="1" dirty="0" smtClean="0">
                <a:ea typeface="ＭＳ Ｐゴシック" pitchFamily="34" charset="-128"/>
              </a:rPr>
              <a:t> object: </a:t>
            </a:r>
            <a:r>
              <a:rPr lang="en-US" altLang="nl-NL" i="1" dirty="0" err="1" smtClean="0">
                <a:ea typeface="ＭＳ Ｐゴシック" pitchFamily="34" charset="-128"/>
              </a:rPr>
              <a:t>een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mobieltje</a:t>
            </a:r>
            <a:endParaRPr lang="en-US" altLang="nl-NL" i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i="1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Gedrag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inspectie</a:t>
            </a:r>
            <a:r>
              <a:rPr lang="en-US" altLang="nl-NL" i="1" dirty="0" smtClean="0">
                <a:ea typeface="ＭＳ Ｐゴシック" pitchFamily="34" charset="-128"/>
              </a:rPr>
              <a:t>:		</a:t>
            </a:r>
            <a:r>
              <a:rPr lang="en-US" altLang="nl-NL" i="1" dirty="0" err="1" smtClean="0">
                <a:ea typeface="ＭＳ Ｐゴシック" pitchFamily="34" charset="-128"/>
              </a:rPr>
              <a:t>InGesprek</a:t>
            </a:r>
            <a:endParaRPr lang="en-US" altLang="nl-NL" i="1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Gedrag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wijziging</a:t>
            </a:r>
            <a:r>
              <a:rPr lang="en-US" altLang="nl-NL" i="1" dirty="0" smtClean="0">
                <a:ea typeface="ＭＳ Ｐゴシック" pitchFamily="34" charset="-128"/>
              </a:rPr>
              <a:t>:		</a:t>
            </a:r>
            <a:r>
              <a:rPr lang="en-US" altLang="nl-NL" i="1" dirty="0" err="1" smtClean="0">
                <a:ea typeface="ＭＳ Ｐゴシック" pitchFamily="34" charset="-128"/>
              </a:rPr>
              <a:t>StartGesprek</a:t>
            </a:r>
            <a:r>
              <a:rPr lang="en-US" altLang="nl-NL" i="1" dirty="0" smtClean="0">
                <a:ea typeface="ＭＳ Ｐゴシック" pitchFamily="34" charset="-128"/>
              </a:rPr>
              <a:t>, </a:t>
            </a:r>
            <a:r>
              <a:rPr lang="en-US" altLang="nl-NL" i="1" dirty="0" err="1" smtClean="0">
                <a:ea typeface="ＭＳ Ｐゴシック" pitchFamily="34" charset="-128"/>
              </a:rPr>
              <a:t>StopGesprek</a:t>
            </a:r>
            <a:endParaRPr lang="en-US" altLang="nl-NL" i="1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Toestand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eigenschap</a:t>
            </a:r>
            <a:r>
              <a:rPr lang="en-US" altLang="nl-NL" i="1" dirty="0" smtClean="0">
                <a:ea typeface="ＭＳ Ｐゴシック" pitchFamily="34" charset="-128"/>
              </a:rPr>
              <a:t>:	</a:t>
            </a:r>
            <a:r>
              <a:rPr lang="en-US" altLang="nl-NL" i="1" dirty="0" err="1" smtClean="0">
                <a:ea typeface="ＭＳ Ｐゴシック" pitchFamily="34" charset="-128"/>
              </a:rPr>
              <a:t>kleur</a:t>
            </a:r>
            <a:r>
              <a:rPr lang="en-US" altLang="nl-NL" i="1" dirty="0" smtClean="0">
                <a:ea typeface="ＭＳ Ｐゴシック" pitchFamily="34" charset="-128"/>
              </a:rPr>
              <a:t>, provider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Statische</a:t>
            </a:r>
            <a:r>
              <a:rPr lang="en-US" altLang="nl-NL" i="1" dirty="0" smtClean="0">
                <a:ea typeface="ＭＳ Ｐゴシック" pitchFamily="34" charset="-128"/>
              </a:rPr>
              <a:t> constraint:	</a:t>
            </a:r>
            <a:r>
              <a:rPr lang="en-US" altLang="nl-NL" i="1" dirty="0" err="1" smtClean="0">
                <a:ea typeface="ＭＳ Ｐゴシック" pitchFamily="34" charset="-128"/>
              </a:rPr>
              <a:t>Gesprekskosten</a:t>
            </a:r>
            <a:r>
              <a:rPr lang="en-US" altLang="nl-NL" i="1" dirty="0" smtClean="0">
                <a:ea typeface="ＭＳ Ｐゴシック" pitchFamily="34" charset="-128"/>
              </a:rPr>
              <a:t>&gt;=0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nl-NL" i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i="1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Vernietiging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tussen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haakjes</a:t>
            </a:r>
            <a:r>
              <a:rPr lang="en-US" altLang="nl-NL" i="1" dirty="0" smtClean="0">
                <a:ea typeface="ＭＳ Ｐゴシック" pitchFamily="34" charset="-128"/>
              </a:rPr>
              <a:t>? </a:t>
            </a:r>
            <a:r>
              <a:rPr lang="en-US" altLang="nl-NL" i="1" dirty="0" err="1" smtClean="0">
                <a:ea typeface="ＭＳ Ｐゴシック" pitchFamily="34" charset="-128"/>
              </a:rPr>
              <a:t>Omdat</a:t>
            </a:r>
            <a:r>
              <a:rPr lang="en-US" altLang="nl-NL" i="1" dirty="0" smtClean="0">
                <a:ea typeface="ＭＳ Ｐゴシック" pitchFamily="34" charset="-128"/>
              </a:rPr>
              <a:t> de garbage collector </a:t>
            </a:r>
            <a:r>
              <a:rPr lang="en-US" altLang="nl-NL" i="1" dirty="0" err="1" smtClean="0">
                <a:ea typeface="ＭＳ Ｐゴシック" pitchFamily="34" charset="-128"/>
              </a:rPr>
              <a:t>dit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opruimt</a:t>
            </a:r>
            <a:endParaRPr lang="en-US" altLang="nl-NL" i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i="1" dirty="0" smtClean="0">
                <a:ea typeface="ＭＳ Ｐゴシック" pitchFamily="34" charset="-128"/>
              </a:rPr>
              <a:t> ----------------------------------------------------------------------------------------------------------------------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0277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Vraag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  <a:r>
              <a:rPr lang="en-US" altLang="nl-NL" b="1" dirty="0" err="1" smtClean="0">
                <a:ea typeface="ＭＳ Ｐゴシック" pitchFamily="34" charset="-128"/>
              </a:rPr>
              <a:t>Waarom</a:t>
            </a:r>
            <a:r>
              <a:rPr lang="en-US" altLang="nl-NL" b="1" dirty="0" smtClean="0">
                <a:ea typeface="ＭＳ Ｐゴシック" pitchFamily="34" charset="-128"/>
              </a:rPr>
              <a:t> is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klassendiagram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nuttig</a:t>
            </a:r>
            <a:r>
              <a:rPr lang="en-US" altLang="nl-NL" b="1" dirty="0" smtClean="0">
                <a:ea typeface="ＭＳ Ｐゴシック" pitchFamily="34" charset="-128"/>
              </a:rPr>
              <a:t>?</a:t>
            </a:r>
          </a:p>
          <a:p>
            <a:pPr eaLnBrk="1" hangingPunct="1">
              <a:defRPr/>
            </a:pPr>
            <a:endParaRPr lang="en-US" altLang="nl-NL" b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Legt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specificatie</a:t>
            </a:r>
            <a:r>
              <a:rPr lang="en-US" altLang="nl-NL" dirty="0" smtClean="0">
                <a:ea typeface="ＭＳ Ｐゴシック" pitchFamily="34" charset="-128"/>
              </a:rPr>
              <a:t> van het </a:t>
            </a:r>
            <a:r>
              <a:rPr lang="en-US" altLang="nl-NL" dirty="0" err="1" smtClean="0">
                <a:ea typeface="ＭＳ Ｐゴシック" pitchFamily="34" charset="-128"/>
              </a:rPr>
              <a:t>ontwerp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ondubbelzinnig</a:t>
            </a:r>
            <a:r>
              <a:rPr lang="en-US" altLang="nl-NL" dirty="0" smtClean="0">
                <a:ea typeface="ＭＳ Ｐゴシック" pitchFamily="34" charset="-128"/>
              </a:rPr>
              <a:t> vast. Is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middel</a:t>
            </a:r>
            <a:r>
              <a:rPr lang="en-US" altLang="nl-NL" dirty="0" smtClean="0">
                <a:ea typeface="ＭＳ Ｐゴシック" pitchFamily="34" charset="-128"/>
              </a:rPr>
              <a:t> om met de </a:t>
            </a:r>
            <a:r>
              <a:rPr lang="en-US" altLang="nl-NL" dirty="0" err="1" smtClean="0">
                <a:ea typeface="ＭＳ Ｐゴシック" pitchFamily="34" charset="-128"/>
              </a:rPr>
              <a:t>opdrachtgever</a:t>
            </a:r>
            <a:r>
              <a:rPr lang="en-US" altLang="nl-NL" dirty="0" smtClean="0">
                <a:ea typeface="ＭＳ Ｐゴシック" pitchFamily="34" charset="-128"/>
              </a:rPr>
              <a:t> over het </a:t>
            </a:r>
            <a:r>
              <a:rPr lang="en-US" altLang="nl-NL" dirty="0" err="1" smtClean="0">
                <a:ea typeface="ＭＳ Ｐゴシック" pitchFamily="34" charset="-128"/>
              </a:rPr>
              <a:t>ontwerp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te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discussieren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Beschrijft</a:t>
            </a:r>
            <a:r>
              <a:rPr lang="en-US" altLang="nl-NL" dirty="0" smtClean="0">
                <a:ea typeface="ＭＳ Ｐゴシック" pitchFamily="34" charset="-128"/>
              </a:rPr>
              <a:t> het </a:t>
            </a:r>
            <a:r>
              <a:rPr lang="en-US" altLang="nl-NL" dirty="0" err="1" smtClean="0">
                <a:ea typeface="ＭＳ Ｐゴシック" pitchFamily="34" charset="-128"/>
              </a:rPr>
              <a:t>ontwerp</a:t>
            </a:r>
            <a:r>
              <a:rPr lang="en-US" altLang="nl-NL" dirty="0" smtClean="0">
                <a:ea typeface="ＭＳ Ｐゴシック" pitchFamily="34" charset="-128"/>
              </a:rPr>
              <a:t> in </a:t>
            </a:r>
            <a:r>
              <a:rPr lang="en-US" altLang="nl-NL" dirty="0" err="1" smtClean="0">
                <a:ea typeface="ＭＳ Ｐゴシック" pitchFamily="34" charset="-128"/>
              </a:rPr>
              <a:t>termen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r>
              <a:rPr lang="en-US" altLang="nl-NL" dirty="0" smtClean="0">
                <a:ea typeface="ＭＳ Ｐゴシック" pitchFamily="34" charset="-128"/>
              </a:rPr>
              <a:t> in het </a:t>
            </a:r>
            <a:r>
              <a:rPr lang="en-US" altLang="nl-NL" dirty="0" err="1" smtClean="0">
                <a:ea typeface="ＭＳ Ｐゴシック" pitchFamily="34" charset="-128"/>
              </a:rPr>
              <a:t>domein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endParaRPr lang="en-US" altLang="nl-NL" b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Vraag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  <a:r>
              <a:rPr lang="en-US" altLang="nl-NL" b="1" dirty="0" err="1" smtClean="0">
                <a:ea typeface="ＭＳ Ｐゴシック" pitchFamily="34" charset="-128"/>
              </a:rPr>
              <a:t>Wat</a:t>
            </a:r>
            <a:r>
              <a:rPr lang="en-US" altLang="nl-NL" b="1" dirty="0" smtClean="0">
                <a:ea typeface="ＭＳ Ｐゴシック" pitchFamily="34" charset="-128"/>
              </a:rPr>
              <a:t> is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klassendiagram</a:t>
            </a:r>
            <a:r>
              <a:rPr lang="en-US" altLang="nl-NL" b="1" dirty="0" smtClean="0">
                <a:ea typeface="ＭＳ Ｐゴシック" pitchFamily="34" charset="-128"/>
              </a:rPr>
              <a:t>?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Model, </a:t>
            </a:r>
            <a:r>
              <a:rPr lang="en-US" altLang="nl-NL" dirty="0" err="1" smtClean="0">
                <a:ea typeface="ＭＳ Ｐゴシック" pitchFamily="34" charset="-128"/>
              </a:rPr>
              <a:t>bevat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klassen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beschrijft</a:t>
            </a:r>
            <a:r>
              <a:rPr lang="en-US" altLang="nl-NL" dirty="0" smtClean="0">
                <a:ea typeface="ＭＳ Ｐゴシック" pitchFamily="34" charset="-128"/>
              </a:rPr>
              <a:t> de </a:t>
            </a:r>
            <a:r>
              <a:rPr lang="en-US" altLang="nl-NL" dirty="0" err="1" smtClean="0">
                <a:ea typeface="ＭＳ Ｐゴシック" pitchFamily="34" charset="-128"/>
              </a:rPr>
              <a:t>structuur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waaraan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uit</a:t>
            </a:r>
            <a:r>
              <a:rPr lang="en-US" altLang="nl-NL" dirty="0" smtClean="0">
                <a:ea typeface="ＭＳ Ｐゴシック" pitchFamily="34" charset="-128"/>
              </a:rPr>
              <a:t> die </a:t>
            </a:r>
            <a:r>
              <a:rPr lang="en-US" altLang="nl-NL" dirty="0" err="1" smtClean="0">
                <a:ea typeface="ＭＳ Ｐゴシック" pitchFamily="34" charset="-128"/>
              </a:rPr>
              <a:t>klassen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gebonden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zijn</a:t>
            </a:r>
            <a:r>
              <a:rPr lang="en-US" altLang="nl-NL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Bevat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elke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klasse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hun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attributen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operaties</a:t>
            </a:r>
            <a:r>
              <a:rPr lang="en-US" altLang="nl-NL" dirty="0" smtClean="0">
                <a:ea typeface="ＭＳ Ｐゴシック" pitchFamily="34" charset="-128"/>
              </a:rPr>
              <a:t> en </a:t>
            </a:r>
            <a:r>
              <a:rPr lang="en-US" altLang="nl-NL" dirty="0" err="1" smtClean="0">
                <a:ea typeface="ＭＳ Ｐゴシック" pitchFamily="34" charset="-128"/>
              </a:rPr>
              <a:t>associaties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Bouwtekening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applicatie</a:t>
            </a:r>
            <a:r>
              <a:rPr lang="en-US" altLang="nl-NL" dirty="0" smtClean="0">
                <a:ea typeface="ＭＳ Ｐゴシック" pitchFamily="34" charset="-128"/>
              </a:rPr>
              <a:t>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Klassen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kunnen</a:t>
            </a:r>
            <a:r>
              <a:rPr lang="en-US" altLang="nl-NL" dirty="0" smtClean="0">
                <a:ea typeface="ＭＳ Ｐゴシック" pitchFamily="34" charset="-128"/>
              </a:rPr>
              <a:t> 1-op-1 </a:t>
            </a:r>
            <a:r>
              <a:rPr lang="en-US" altLang="nl-NL" dirty="0" err="1" smtClean="0">
                <a:ea typeface="ＭＳ Ｐゴシック" pitchFamily="34" charset="-128"/>
              </a:rPr>
              <a:t>worden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geimplementeerd</a:t>
            </a: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Beschrijft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eigenschappen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objecten</a:t>
            </a:r>
            <a:r>
              <a:rPr lang="en-US" altLang="nl-NL" dirty="0" smtClean="0">
                <a:ea typeface="ＭＳ Ｐゴシック" pitchFamily="34" charset="-128"/>
              </a:rPr>
              <a:t>: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associaties</a:t>
            </a:r>
            <a:r>
              <a:rPr lang="en-US" altLang="nl-NL" dirty="0" smtClean="0">
                <a:ea typeface="ＭＳ Ｐゴシック" pitchFamily="34" charset="-128"/>
              </a:rPr>
              <a:t>: </a:t>
            </a:r>
            <a:r>
              <a:rPr lang="en-US" altLang="nl-NL" dirty="0" err="1" smtClean="0">
                <a:ea typeface="ＭＳ Ｐゴシック" pitchFamily="34" charset="-128"/>
              </a:rPr>
              <a:t>structurele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relatie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tussen</a:t>
            </a:r>
            <a:r>
              <a:rPr lang="en-US" altLang="nl-NL" dirty="0" smtClean="0">
                <a:ea typeface="ＭＳ Ｐゴシック" pitchFamily="34" charset="-128"/>
              </a:rPr>
              <a:t> twee </a:t>
            </a:r>
            <a:r>
              <a:rPr lang="en-US" altLang="nl-NL" dirty="0" err="1" smtClean="0">
                <a:ea typeface="ＭＳ Ｐゴシック" pitchFamily="34" charset="-128"/>
              </a:rPr>
              <a:t>klasses</a:t>
            </a: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attribuut</a:t>
            </a:r>
            <a:r>
              <a:rPr lang="en-US" altLang="nl-NL" dirty="0" smtClean="0">
                <a:ea typeface="ＭＳ Ｐゴシック" pitchFamily="34" charset="-128"/>
              </a:rPr>
              <a:t>: </a:t>
            </a:r>
            <a:r>
              <a:rPr lang="en-US" altLang="nl-NL" dirty="0" err="1" smtClean="0">
                <a:ea typeface="ＭＳ Ｐゴシック" pitchFamily="34" charset="-128"/>
              </a:rPr>
              <a:t>informatie</a:t>
            </a:r>
            <a:r>
              <a:rPr lang="en-US" altLang="nl-NL" dirty="0" smtClean="0">
                <a:ea typeface="ＭＳ Ｐゴシック" pitchFamily="34" charset="-128"/>
              </a:rPr>
              <a:t> die door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object </a:t>
            </a:r>
            <a:r>
              <a:rPr lang="en-US" altLang="nl-NL" dirty="0" err="1" smtClean="0">
                <a:ea typeface="ＭＳ Ｐゴシック" pitchFamily="34" charset="-128"/>
              </a:rPr>
              <a:t>wordt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beheerd</a:t>
            </a: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nl-NL" dirty="0" smtClean="0">
                <a:ea typeface="ＭＳ Ｐゴシック" pitchFamily="34" charset="-128"/>
              </a:rPr>
              <a:t>Constraints (</a:t>
            </a:r>
            <a:r>
              <a:rPr lang="en-US" altLang="nl-NL" dirty="0" err="1" smtClean="0">
                <a:ea typeface="ＭＳ Ｐゴシック" pitchFamily="34" charset="-128"/>
              </a:rPr>
              <a:t>Praktisch</a:t>
            </a:r>
            <a:r>
              <a:rPr lang="en-US" altLang="nl-NL" dirty="0" smtClean="0">
                <a:ea typeface="ＭＳ Ｐゴシック" pitchFamily="34" charset="-128"/>
              </a:rPr>
              <a:t> UML, </a:t>
            </a:r>
            <a:r>
              <a:rPr lang="en-US" altLang="nl-NL" dirty="0" err="1" smtClean="0">
                <a:ea typeface="ＭＳ Ｐゴシック" pitchFamily="34" charset="-128"/>
              </a:rPr>
              <a:t>blz</a:t>
            </a:r>
            <a:r>
              <a:rPr lang="en-US" altLang="nl-NL" dirty="0" smtClean="0">
                <a:ea typeface="ＭＳ Ｐゴシック" pitchFamily="34" charset="-128"/>
              </a:rPr>
              <a:t> 45):</a:t>
            </a:r>
          </a:p>
          <a:p>
            <a:pPr eaLnBrk="1" hangingPunct="1">
              <a:buFontTx/>
              <a:buNone/>
              <a:defRPr/>
            </a:pPr>
            <a:r>
              <a:rPr lang="en-US" altLang="nl-NL" dirty="0" smtClean="0">
                <a:ea typeface="ＭＳ Ｐゴシック" pitchFamily="34" charset="-128"/>
              </a:rPr>
              <a:t>- </a:t>
            </a:r>
            <a:r>
              <a:rPr lang="en-US" altLang="nl-NL" dirty="0" err="1" smtClean="0">
                <a:ea typeface="ＭＳ Ｐゴシック" pitchFamily="34" charset="-128"/>
              </a:rPr>
              <a:t>bijv</a:t>
            </a:r>
            <a:r>
              <a:rPr lang="en-US" altLang="nl-NL" dirty="0" smtClean="0">
                <a:ea typeface="ＭＳ Ｐゴシック" pitchFamily="34" charset="-128"/>
              </a:rPr>
              <a:t>. </a:t>
            </a:r>
            <a:r>
              <a:rPr lang="en-US" altLang="nl-NL" dirty="0" err="1" smtClean="0">
                <a:ea typeface="ＭＳ Ｐゴシック" pitchFamily="34" charset="-128"/>
              </a:rPr>
              <a:t>Bij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vlucht</a:t>
            </a:r>
            <a:r>
              <a:rPr lang="en-US" altLang="nl-NL" dirty="0" smtClean="0">
                <a:ea typeface="ＭＳ Ｐゴシック" pitchFamily="34" charset="-128"/>
              </a:rPr>
              <a:t> is </a:t>
            </a:r>
            <a:r>
              <a:rPr lang="en-US" altLang="nl-NL" dirty="0" err="1" smtClean="0">
                <a:ea typeface="ＭＳ Ｐゴシック" pitchFamily="34" charset="-128"/>
              </a:rPr>
              <a:t>vertrekpunt</a:t>
            </a:r>
            <a:r>
              <a:rPr lang="en-US" altLang="nl-NL" dirty="0" smtClean="0">
                <a:ea typeface="ＭＳ Ｐゴシック" pitchFamily="34" charset="-128"/>
              </a:rPr>
              <a:t> &lt;&gt; </a:t>
            </a:r>
            <a:r>
              <a:rPr lang="en-US" altLang="nl-NL" dirty="0" err="1" smtClean="0">
                <a:ea typeface="ＭＳ Ｐゴシック" pitchFamily="34" charset="-128"/>
              </a:rPr>
              <a:t>bestemming</a:t>
            </a:r>
            <a:r>
              <a:rPr lang="en-US" altLang="nl-NL" dirty="0" smtClean="0">
                <a:ea typeface="ＭＳ Ｐゴシック" pitchFamily="34" charset="-128"/>
              </a:rPr>
              <a:t> (</a:t>
            </a:r>
            <a:r>
              <a:rPr lang="en-US" altLang="nl-NL" dirty="0" err="1" smtClean="0">
                <a:ea typeface="ＭＳ Ｐゴシック" pitchFamily="34" charset="-128"/>
              </a:rPr>
              <a:t>beiden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luchthaven</a:t>
            </a:r>
            <a:r>
              <a:rPr lang="en-US" altLang="nl-NL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865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42950"/>
            <a:ext cx="4943475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Klassendiagram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documentatie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van requirements,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ontwerp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- en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implementatiekeuzes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b="1" dirty="0" err="1" smtClean="0">
                <a:ea typeface="ＭＳ Ｐゴシック" panose="020B0600070205080204" pitchFamily="34" charset="-128"/>
              </a:rPr>
              <a:t>Praktisch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UML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blz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11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Conceptueel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perspectief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alleen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objecten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en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relaties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uit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het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domein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smtClean="0">
                <a:ea typeface="ＭＳ Ｐゴシック" panose="020B0600070205080204" pitchFamily="34" charset="-128"/>
              </a:rPr>
              <a:t>Software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perspectief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Applicatiekennis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toevoegen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(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bijv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views op data)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Implementatie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perspectief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implementatie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details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opnemen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bijvoorbeeld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manier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van data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opslaan</a:t>
            </a:r>
            <a:endParaRPr lang="en-US" altLang="nl-NL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6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b="1" dirty="0" err="1" smtClean="0">
                <a:ea typeface="ＭＳ Ｐゴシック" panose="020B0600070205080204" pitchFamily="34" charset="-128"/>
              </a:rPr>
              <a:t>Vraag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Wat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is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een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associatie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Beschrijving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relatie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tussen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twee classes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b="1" dirty="0" err="1" smtClean="0">
                <a:ea typeface="ＭＳ Ｐゴシック" panose="020B0600070205080204" pitchFamily="34" charset="-128"/>
              </a:rPr>
              <a:t>Vraag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Wat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is het nut van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associaties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Onderdeel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van class diagram.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smtClean="0">
                <a:ea typeface="ＭＳ Ｐゴシック" panose="020B0600070205080204" pitchFamily="34" charset="-128"/>
              </a:rPr>
              <a:t>Op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deze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slide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worden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de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verschillende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niveaus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een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associatie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getoond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z="2800" i="1" dirty="0" smtClean="0">
                <a:ea typeface="ＭＳ Ｐゴシック" panose="020B0600070205080204" pitchFamily="34" charset="-128"/>
              </a:rPr>
              <a:t>------------------------------------------------------------------------</a:t>
            </a:r>
          </a:p>
          <a:p>
            <a:pPr eaLnBrk="1" hangingPunct="1"/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Suggestie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voor de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opslag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van data:</a:t>
            </a:r>
          </a:p>
          <a:p>
            <a:pPr eaLnBrk="1" hangingPunct="1"/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Bijvoorbeeld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leefijd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int</a:t>
            </a:r>
            <a:endParaRPr lang="en-US" altLang="nl-NL" sz="2800" i="1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Niet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als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int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opslaan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, want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verandert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bijvoorbeeld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geboortedatum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opslaan</a:t>
            </a:r>
            <a:endParaRPr lang="en-US" altLang="nl-NL" sz="2800" i="1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z="2800" i="1" dirty="0" smtClean="0">
                <a:ea typeface="ＭＳ Ｐゴシック" panose="020B0600070205080204" pitchFamily="34" charset="-128"/>
              </a:rPr>
              <a:t>Class diagram is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suggestie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, het mag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ook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i="1" dirty="0" err="1" smtClean="0">
                <a:ea typeface="ＭＳ Ｐゴシック" panose="020B0600070205080204" pitchFamily="34" charset="-128"/>
              </a:rPr>
              <a:t>anders</a:t>
            </a:r>
            <a:r>
              <a:rPr lang="en-US" altLang="nl-NL" sz="2800" i="1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nl-NL" dirty="0" smtClean="0">
                <a:ea typeface="ＭＳ Ｐゴシック" panose="020B0600070205080204" pitchFamily="34" charset="-128"/>
              </a:rPr>
              <a:t>------------------------------------------------------------------------</a:t>
            </a: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Richtingaanduiding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(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Praktisch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UML, </a:t>
            </a:r>
            <a:r>
              <a:rPr lang="en-US" altLang="nl-NL" b="1" dirty="0" err="1" smtClean="0">
                <a:ea typeface="ＭＳ Ｐゴシック" panose="020B0600070205080204" pitchFamily="34" charset="-128"/>
              </a:rPr>
              <a:t>blz</a:t>
            </a:r>
            <a:r>
              <a:rPr lang="en-US" altLang="nl-NL" b="1" dirty="0" smtClean="0">
                <a:ea typeface="ＭＳ Ｐゴシック" panose="020B0600070205080204" pitchFamily="34" charset="-128"/>
              </a:rPr>
              <a:t> 36) :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tweerichting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(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geen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pijlpunten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),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eenrichting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(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pijlpunt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)</a:t>
            </a:r>
            <a:endParaRPr lang="en-US" altLang="nl-NL" b="1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nl-NL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46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Associatie beschrijft zowel de relatie als de uiteinden.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Zie voorbeeld.</a:t>
            </a:r>
          </a:p>
          <a:p>
            <a:pPr eaLnBrk="1" hangingPunct="1"/>
            <a:endParaRPr lang="en-US" altLang="nl-NL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Demo: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Start Visual Paradigm (VP)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Maak in VP een klassediagram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Laat op verschillende manieren zien het toevoegen van: attribuut, associatie, inheritance.</a:t>
            </a:r>
          </a:p>
          <a:p>
            <a:pPr eaLnBrk="1" hangingPunct="1"/>
            <a:endParaRPr lang="en-US" altLang="nl-NL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Gebruik ook het palet links (met iconen)</a:t>
            </a:r>
          </a:p>
          <a:p>
            <a:pPr eaLnBrk="1" hangingPunct="1"/>
            <a:endParaRPr lang="en-US" altLang="nl-NL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Laat zien hoe je een plaatje exporteert.</a:t>
            </a:r>
          </a:p>
        </p:txBody>
      </p:sp>
    </p:spTree>
    <p:extLst>
      <p:ext uri="{BB962C8B-B14F-4D97-AF65-F5344CB8AC3E}">
        <p14:creationId xmlns:p14="http://schemas.microsoft.com/office/powerpoint/2010/main" val="2559620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Vraag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  <a:r>
              <a:rPr lang="en-US" altLang="nl-NL" b="1" dirty="0" err="1" smtClean="0">
                <a:ea typeface="ＭＳ Ｐゴシック" pitchFamily="34" charset="-128"/>
              </a:rPr>
              <a:t>Wat</a:t>
            </a:r>
            <a:r>
              <a:rPr lang="en-US" altLang="nl-NL" b="1" dirty="0" smtClean="0">
                <a:ea typeface="ＭＳ Ｐゴシック" pitchFamily="34" charset="-128"/>
              </a:rPr>
              <a:t> is </a:t>
            </a:r>
            <a:r>
              <a:rPr lang="en-US" altLang="nl-NL" b="1" dirty="0" err="1" smtClean="0">
                <a:ea typeface="ＭＳ Ｐゴシック" pitchFamily="34" charset="-128"/>
              </a:rPr>
              <a:t>een</a:t>
            </a:r>
            <a:r>
              <a:rPr lang="en-US" altLang="nl-NL" b="1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attribuut</a:t>
            </a:r>
            <a:r>
              <a:rPr lang="en-US" altLang="nl-NL" b="1" dirty="0" smtClean="0">
                <a:ea typeface="ＭＳ Ｐゴシック" pitchFamily="34" charset="-128"/>
              </a:rPr>
              <a:t>? (</a:t>
            </a:r>
            <a:r>
              <a:rPr lang="en-US" altLang="nl-NL" b="1" dirty="0" err="1" smtClean="0">
                <a:ea typeface="ＭＳ Ｐゴシック" pitchFamily="34" charset="-128"/>
              </a:rPr>
              <a:t>Praktisch</a:t>
            </a:r>
            <a:r>
              <a:rPr lang="en-US" altLang="nl-NL" b="1" dirty="0" smtClean="0">
                <a:ea typeface="ＭＳ Ｐゴシック" pitchFamily="34" charset="-128"/>
              </a:rPr>
              <a:t> UML, </a:t>
            </a:r>
            <a:r>
              <a:rPr lang="en-US" altLang="nl-NL" b="1" dirty="0" err="1" smtClean="0">
                <a:ea typeface="ＭＳ Ｐゴシック" pitchFamily="34" charset="-128"/>
              </a:rPr>
              <a:t>blz</a:t>
            </a:r>
            <a:r>
              <a:rPr lang="en-US" altLang="nl-NL" b="1" dirty="0" smtClean="0">
                <a:ea typeface="ＭＳ Ｐゴシック" pitchFamily="34" charset="-128"/>
              </a:rPr>
              <a:t> 25)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Informatie</a:t>
            </a:r>
            <a:r>
              <a:rPr lang="en-US" altLang="nl-NL" dirty="0" smtClean="0">
                <a:ea typeface="ＭＳ Ｐゴシック" pitchFamily="34" charset="-128"/>
              </a:rPr>
              <a:t> die door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object </a:t>
            </a:r>
            <a:r>
              <a:rPr lang="en-US" altLang="nl-NL" dirty="0" err="1" smtClean="0">
                <a:ea typeface="ＭＳ Ｐゴシック" pitchFamily="34" charset="-128"/>
              </a:rPr>
              <a:t>wordt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beheerd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Conceptueel</a:t>
            </a:r>
            <a:r>
              <a:rPr lang="en-US" altLang="nl-NL" dirty="0" smtClean="0">
                <a:ea typeface="ＭＳ Ｐゴシック" pitchFamily="34" charset="-128"/>
              </a:rPr>
              <a:t>:	 	</a:t>
            </a:r>
            <a:r>
              <a:rPr lang="en-US" altLang="nl-NL" dirty="0" err="1" smtClean="0">
                <a:ea typeface="ＭＳ Ｐゴシック" pitchFamily="34" charset="-128"/>
              </a:rPr>
              <a:t>attribuut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naam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Specificatie</a:t>
            </a:r>
            <a:r>
              <a:rPr lang="en-US" altLang="nl-NL" dirty="0" smtClean="0">
                <a:ea typeface="ＭＳ Ｐゴシック" pitchFamily="34" charset="-128"/>
              </a:rPr>
              <a:t>:		</a:t>
            </a:r>
            <a:r>
              <a:rPr lang="en-US" altLang="nl-NL" dirty="0" err="1" smtClean="0">
                <a:ea typeface="ＭＳ Ｐゴシック" pitchFamily="34" charset="-128"/>
              </a:rPr>
              <a:t>operatie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setNaam</a:t>
            </a:r>
            <a:r>
              <a:rPr lang="en-US" altLang="nl-NL" dirty="0" smtClean="0">
                <a:ea typeface="ＭＳ Ｐゴシック" pitchFamily="34" charset="-128"/>
              </a:rPr>
              <a:t>(</a:t>
            </a:r>
            <a:r>
              <a:rPr lang="en-US" altLang="nl-NL" dirty="0" err="1" smtClean="0">
                <a:ea typeface="ＭＳ Ｐゴシック" pitchFamily="34" charset="-128"/>
              </a:rPr>
              <a:t>naam</a:t>
            </a:r>
            <a:r>
              <a:rPr lang="en-US" altLang="nl-NL" dirty="0" smtClean="0">
                <a:ea typeface="ＭＳ Ｐゴシック" pitchFamily="34" charset="-128"/>
              </a:rPr>
              <a:t>: string)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Implementatie</a:t>
            </a:r>
            <a:r>
              <a:rPr lang="en-US" altLang="nl-NL" dirty="0" smtClean="0">
                <a:ea typeface="ＭＳ Ｐゴシック" pitchFamily="34" charset="-128"/>
              </a:rPr>
              <a:t>:	public (+), private (-), protected (#), </a:t>
            </a:r>
            <a:r>
              <a:rPr lang="en-US" altLang="nl-NL" dirty="0" err="1" smtClean="0">
                <a:ea typeface="ＭＳ Ｐゴシック" pitchFamily="34" charset="-128"/>
              </a:rPr>
              <a:t>zichtbaar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binnen</a:t>
            </a:r>
            <a:r>
              <a:rPr lang="en-US" altLang="nl-NL" dirty="0" smtClean="0">
                <a:ea typeface="ＭＳ Ｐゴシック" pitchFamily="34" charset="-128"/>
              </a:rPr>
              <a:t> package(~) </a:t>
            </a:r>
            <a:r>
              <a:rPr lang="en-US" altLang="nl-NL" b="1" dirty="0" smtClean="0">
                <a:ea typeface="ＭＳ Ｐゴシック" pitchFamily="34" charset="-128"/>
              </a:rPr>
              <a:t>(</a:t>
            </a:r>
            <a:r>
              <a:rPr lang="en-US" altLang="nl-NL" b="1" dirty="0" err="1" smtClean="0">
                <a:ea typeface="ＭＳ Ｐゴシック" pitchFamily="34" charset="-128"/>
              </a:rPr>
              <a:t>Praktisch</a:t>
            </a:r>
            <a:r>
              <a:rPr lang="en-US" altLang="nl-NL" b="1" dirty="0" smtClean="0">
                <a:ea typeface="ＭＳ Ｐゴシック" pitchFamily="34" charset="-128"/>
              </a:rPr>
              <a:t> UML, </a:t>
            </a:r>
            <a:r>
              <a:rPr lang="en-US" altLang="nl-NL" b="1" dirty="0" err="1" smtClean="0">
                <a:ea typeface="ＭＳ Ｐゴシック" pitchFamily="34" charset="-128"/>
              </a:rPr>
              <a:t>blz</a:t>
            </a:r>
            <a:r>
              <a:rPr lang="en-US" altLang="nl-NL" b="1" dirty="0" smtClean="0">
                <a:ea typeface="ＭＳ Ｐゴシック" pitchFamily="34" charset="-128"/>
              </a:rPr>
              <a:t> 34)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i="1" dirty="0" smtClean="0">
                <a:ea typeface="ＭＳ Ｐゴシック" pitchFamily="34" charset="-128"/>
              </a:rPr>
              <a:t>------------------------------------------------------------------------</a:t>
            </a:r>
          </a:p>
          <a:p>
            <a:pPr eaLnBrk="1" hangingPunct="1"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Attribuut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lijkt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sterk</a:t>
            </a:r>
            <a:r>
              <a:rPr lang="en-US" altLang="nl-NL" i="1" dirty="0" smtClean="0">
                <a:ea typeface="ＭＳ Ｐゴシック" pitchFamily="34" charset="-128"/>
              </a:rPr>
              <a:t> op </a:t>
            </a:r>
            <a:r>
              <a:rPr lang="en-US" altLang="nl-NL" i="1" dirty="0" err="1" smtClean="0">
                <a:ea typeface="ＭＳ Ｐゴシック" pitchFamily="34" charset="-128"/>
              </a:rPr>
              <a:t>associatie</a:t>
            </a:r>
            <a:r>
              <a:rPr lang="en-US" altLang="nl-NL" i="1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defRPr/>
            </a:pPr>
            <a:r>
              <a:rPr lang="en-US" altLang="nl-NL" i="1" dirty="0" smtClean="0">
                <a:ea typeface="ＭＳ Ｐゴシック" pitchFamily="34" charset="-128"/>
              </a:rPr>
              <a:t>Object </a:t>
            </a:r>
            <a:r>
              <a:rPr lang="en-US" altLang="nl-NL" i="1" dirty="0" err="1" smtClean="0">
                <a:ea typeface="ＭＳ Ｐゴシック" pitchFamily="34" charset="-128"/>
              </a:rPr>
              <a:t>heeft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eigenschappen</a:t>
            </a:r>
            <a:r>
              <a:rPr lang="en-US" altLang="nl-NL" i="1" dirty="0" smtClean="0">
                <a:ea typeface="ＭＳ Ｐゴシック" pitchFamily="34" charset="-128"/>
              </a:rPr>
              <a:t> (i.e. </a:t>
            </a:r>
            <a:r>
              <a:rPr lang="en-US" altLang="nl-NL" i="1" dirty="0" err="1" smtClean="0">
                <a:ea typeface="ＭＳ Ｐゴシック" pitchFamily="34" charset="-128"/>
              </a:rPr>
              <a:t>attributen</a:t>
            </a:r>
            <a:r>
              <a:rPr lang="en-US" altLang="nl-NL" i="1" dirty="0" smtClean="0">
                <a:ea typeface="ＭＳ Ｐゴシック" pitchFamily="34" charset="-128"/>
              </a:rPr>
              <a:t> of </a:t>
            </a:r>
            <a:r>
              <a:rPr lang="en-US" altLang="nl-NL" i="1" dirty="0" err="1" smtClean="0">
                <a:ea typeface="ＭＳ Ｐゴシック" pitchFamily="34" charset="-128"/>
              </a:rPr>
              <a:t>uitgaande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associaties</a:t>
            </a:r>
            <a:r>
              <a:rPr lang="en-US" altLang="nl-NL" i="1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nl-NL" i="1" dirty="0" err="1" smtClean="0">
                <a:ea typeface="ＭＳ Ｐゴシック" pitchFamily="34" charset="-128"/>
              </a:rPr>
              <a:t>Een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attribuut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dat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geen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primitief</a:t>
            </a:r>
            <a:r>
              <a:rPr lang="en-US" altLang="nl-NL" i="1" dirty="0" smtClean="0">
                <a:ea typeface="ＭＳ Ｐゴシック" pitchFamily="34" charset="-128"/>
              </a:rPr>
              <a:t> type is kun je </a:t>
            </a:r>
            <a:r>
              <a:rPr lang="en-US" altLang="nl-NL" i="1" dirty="0" err="1" smtClean="0">
                <a:ea typeface="ＭＳ Ｐゴシック" pitchFamily="34" charset="-128"/>
              </a:rPr>
              <a:t>ook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als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een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associatie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zien</a:t>
            </a:r>
            <a:endParaRPr lang="en-US" altLang="nl-NL" i="1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i="1" dirty="0" smtClean="0">
                <a:ea typeface="ＭＳ Ｐゴシック" pitchFamily="34" charset="-128"/>
              </a:rPr>
              <a:t>(</a:t>
            </a:r>
            <a:r>
              <a:rPr lang="en-US" altLang="nl-NL" i="1" dirty="0" err="1" smtClean="0">
                <a:ea typeface="ＭＳ Ｐゴシック" pitchFamily="34" charset="-128"/>
              </a:rPr>
              <a:t>zie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i="1" dirty="0" err="1" smtClean="0">
                <a:ea typeface="ＭＳ Ｐゴシック" pitchFamily="34" charset="-128"/>
              </a:rPr>
              <a:t>ook</a:t>
            </a:r>
            <a:r>
              <a:rPr lang="en-US" altLang="nl-NL" i="1" dirty="0" smtClean="0">
                <a:ea typeface="ＭＳ Ｐゴシック" pitchFamily="34" charset="-128"/>
              </a:rPr>
              <a:t> </a:t>
            </a:r>
            <a:r>
              <a:rPr lang="en-US" altLang="nl-NL" b="1" i="1" dirty="0" err="1" smtClean="0">
                <a:ea typeface="ＭＳ Ｐゴシック" pitchFamily="34" charset="-128"/>
              </a:rPr>
              <a:t>Praktisch</a:t>
            </a:r>
            <a:r>
              <a:rPr lang="en-US" altLang="nl-NL" b="1" i="1" dirty="0" smtClean="0">
                <a:ea typeface="ＭＳ Ｐゴシック" pitchFamily="34" charset="-128"/>
              </a:rPr>
              <a:t> UML, </a:t>
            </a:r>
            <a:r>
              <a:rPr lang="en-US" altLang="nl-NL" b="1" i="1" dirty="0" err="1" smtClean="0">
                <a:ea typeface="ＭＳ Ｐゴシック" pitchFamily="34" charset="-128"/>
              </a:rPr>
              <a:t>blz</a:t>
            </a:r>
            <a:r>
              <a:rPr lang="en-US" altLang="nl-NL" b="1" i="1" dirty="0" smtClean="0">
                <a:ea typeface="ＭＳ Ｐゴシック" pitchFamily="34" charset="-128"/>
              </a:rPr>
              <a:t> 27/28</a:t>
            </a:r>
            <a:r>
              <a:rPr lang="en-US" altLang="nl-NL" i="1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------------------------------------------------------------------------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Let op: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b="1" dirty="0" err="1" smtClean="0">
                <a:ea typeface="ＭＳ Ｐゴシック" pitchFamily="34" charset="-128"/>
              </a:rPr>
              <a:t>eigenschap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klasse</a:t>
            </a:r>
            <a:r>
              <a:rPr lang="en-US" altLang="nl-NL" dirty="0" smtClean="0">
                <a:ea typeface="ＭＳ Ｐゴシック" pitchFamily="34" charset="-128"/>
              </a:rPr>
              <a:t> is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attribuut</a:t>
            </a:r>
            <a:r>
              <a:rPr lang="en-US" altLang="nl-NL" dirty="0" smtClean="0">
                <a:ea typeface="ＭＳ Ｐゴシック" pitchFamily="34" charset="-128"/>
              </a:rPr>
              <a:t> of </a:t>
            </a:r>
            <a:r>
              <a:rPr lang="en-US" altLang="nl-NL" dirty="0" err="1" smtClean="0">
                <a:ea typeface="ＭＳ Ｐゴシック" pitchFamily="34" charset="-128"/>
              </a:rPr>
              <a:t>een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verplichte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associatie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b="1" dirty="0" err="1" smtClean="0">
                <a:ea typeface="ＭＳ Ｐゴシック" pitchFamily="34" charset="-128"/>
              </a:rPr>
              <a:t>Samenvatting</a:t>
            </a:r>
            <a:r>
              <a:rPr lang="en-US" altLang="nl-NL" b="1" dirty="0" smtClean="0">
                <a:ea typeface="ＭＳ Ｐゴシック" pitchFamily="34" charset="-128"/>
              </a:rPr>
              <a:t>: </a:t>
            </a: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Doel</a:t>
            </a:r>
            <a:r>
              <a:rPr lang="en-US" altLang="nl-NL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- </a:t>
            </a:r>
            <a:r>
              <a:rPr lang="en-US" altLang="nl-NL" dirty="0" err="1" smtClean="0">
                <a:ea typeface="ＭＳ Ｐゴシック" pitchFamily="34" charset="-128"/>
              </a:rPr>
              <a:t>Kennismaken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domeinmodel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representatie</a:t>
            </a:r>
            <a:r>
              <a:rPr lang="en-US" altLang="nl-NL" dirty="0" smtClean="0">
                <a:ea typeface="ＭＳ Ｐゴシック" pitchFamily="34" charset="-128"/>
              </a:rPr>
              <a:t> met </a:t>
            </a:r>
            <a:r>
              <a:rPr lang="en-US" altLang="nl-NL" dirty="0" err="1" smtClean="0">
                <a:ea typeface="ＭＳ Ｐゴシック" pitchFamily="34" charset="-128"/>
              </a:rPr>
              <a:t>klassediagram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- </a:t>
            </a:r>
            <a:r>
              <a:rPr lang="en-US" altLang="nl-NL" dirty="0" err="1" smtClean="0">
                <a:ea typeface="ＭＳ Ｐゴシック" pitchFamily="34" charset="-128"/>
              </a:rPr>
              <a:t>kennismaken</a:t>
            </a:r>
            <a:r>
              <a:rPr lang="en-US" altLang="nl-NL" dirty="0" smtClean="0">
                <a:ea typeface="ＭＳ Ｐゴシック" pitchFamily="34" charset="-128"/>
              </a:rPr>
              <a:t> met </a:t>
            </a:r>
            <a:r>
              <a:rPr lang="en-US" altLang="nl-NL" dirty="0" err="1" smtClean="0">
                <a:ea typeface="ＭＳ Ｐゴシック" pitchFamily="34" charset="-128"/>
              </a:rPr>
              <a:t>onderdelen</a:t>
            </a:r>
            <a:r>
              <a:rPr lang="en-US" altLang="nl-NL" dirty="0" smtClean="0">
                <a:ea typeface="ＭＳ Ｐゴシック" pitchFamily="34" charset="-128"/>
              </a:rPr>
              <a:t> van </a:t>
            </a:r>
            <a:r>
              <a:rPr lang="en-US" altLang="nl-NL" dirty="0" err="1" smtClean="0">
                <a:ea typeface="ＭＳ Ｐゴシック" pitchFamily="34" charset="-128"/>
              </a:rPr>
              <a:t>klassediagram</a:t>
            </a:r>
            <a:r>
              <a:rPr lang="en-US" altLang="nl-NL" dirty="0" smtClean="0">
                <a:ea typeface="ＭＳ Ｐゴシック" pitchFamily="34" charset="-128"/>
              </a:rPr>
              <a:t>: </a:t>
            </a:r>
            <a:r>
              <a:rPr lang="en-US" altLang="nl-NL" dirty="0" err="1" smtClean="0">
                <a:ea typeface="ＭＳ Ｐゴシック" pitchFamily="34" charset="-128"/>
              </a:rPr>
              <a:t>associaties</a:t>
            </a:r>
            <a:r>
              <a:rPr lang="en-US" altLang="nl-NL" dirty="0" smtClean="0">
                <a:ea typeface="ＭＳ Ｐゴシック" pitchFamily="34" charset="-128"/>
              </a:rPr>
              <a:t> en </a:t>
            </a:r>
            <a:r>
              <a:rPr lang="en-US" altLang="nl-NL" dirty="0" err="1" smtClean="0">
                <a:ea typeface="ＭＳ Ｐゴシック" pitchFamily="34" charset="-128"/>
              </a:rPr>
              <a:t>attributen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Onderwerpen</a:t>
            </a:r>
            <a:r>
              <a:rPr lang="en-US" altLang="nl-NL" dirty="0" smtClean="0">
                <a:ea typeface="ＭＳ Ｐゴシック" pitchFamily="34" charset="-128"/>
              </a:rPr>
              <a:t>:</a:t>
            </a:r>
          </a:p>
          <a:p>
            <a:pPr eaLnBrk="1" hangingPunct="1"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Domeinmodel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wordt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gerepresenteerd</a:t>
            </a:r>
            <a:r>
              <a:rPr lang="en-US" altLang="nl-NL" dirty="0" smtClean="0">
                <a:ea typeface="ＭＳ Ｐゴシック" pitchFamily="34" charset="-128"/>
              </a:rPr>
              <a:t> door </a:t>
            </a:r>
            <a:r>
              <a:rPr lang="en-US" altLang="nl-NL" dirty="0" err="1" smtClean="0">
                <a:ea typeface="ＭＳ Ｐゴシック" pitchFamily="34" charset="-128"/>
              </a:rPr>
              <a:t>klassediagram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nl-NL" dirty="0" smtClean="0">
              <a:ea typeface="ＭＳ Ｐゴシック" pitchFamily="34" charset="-128"/>
            </a:endParaRP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Klassendiagram</a:t>
            </a:r>
            <a:r>
              <a:rPr lang="en-US" altLang="nl-NL" dirty="0" smtClean="0">
                <a:ea typeface="ＭＳ Ｐゴシック" pitchFamily="34" charset="-128"/>
              </a:rPr>
              <a:t>. 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Wat</a:t>
            </a:r>
            <a:r>
              <a:rPr lang="en-US" altLang="nl-NL" dirty="0" smtClean="0">
                <a:ea typeface="ＭＳ Ｐゴシック" pitchFamily="34" charset="-128"/>
              </a:rPr>
              <a:t> is het? 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Hoe </a:t>
            </a:r>
            <a:r>
              <a:rPr lang="en-US" altLang="nl-NL" dirty="0" err="1" smtClean="0">
                <a:ea typeface="ＭＳ Ｐゴシック" pitchFamily="34" charset="-128"/>
              </a:rPr>
              <a:t>wordt</a:t>
            </a:r>
            <a:r>
              <a:rPr lang="en-US" altLang="nl-NL" dirty="0" smtClean="0">
                <a:ea typeface="ＭＳ Ｐゴシック" pitchFamily="34" charset="-128"/>
              </a:rPr>
              <a:t> het </a:t>
            </a:r>
            <a:r>
              <a:rPr lang="en-US" altLang="nl-NL" dirty="0" err="1" smtClean="0">
                <a:ea typeface="ＭＳ Ｐゴシック" pitchFamily="34" charset="-128"/>
              </a:rPr>
              <a:t>gebruikt</a:t>
            </a:r>
            <a:r>
              <a:rPr lang="en-US" altLang="nl-NL" dirty="0" smtClean="0">
                <a:ea typeface="ＭＳ Ｐゴシック" pitchFamily="34" charset="-128"/>
              </a:rPr>
              <a:t>?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Associaties</a:t>
            </a:r>
            <a:r>
              <a:rPr lang="en-US" altLang="nl-NL" dirty="0" smtClean="0">
                <a:ea typeface="ＭＳ Ｐゴシック" pitchFamily="34" charset="-128"/>
              </a:rPr>
              <a:t>. 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Wat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zijn</a:t>
            </a:r>
            <a:r>
              <a:rPr lang="en-US" altLang="nl-NL" dirty="0" smtClean="0">
                <a:ea typeface="ＭＳ Ｐゴシック" pitchFamily="34" charset="-128"/>
              </a:rPr>
              <a:t> het? 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Hoe </a:t>
            </a:r>
            <a:r>
              <a:rPr lang="en-US" altLang="nl-NL" dirty="0" err="1" smtClean="0">
                <a:ea typeface="ＭＳ Ｐゴシック" pitchFamily="34" charset="-128"/>
              </a:rPr>
              <a:t>worden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ze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gebruikt</a:t>
            </a:r>
            <a:r>
              <a:rPr lang="en-US" altLang="nl-NL" dirty="0" smtClean="0">
                <a:ea typeface="ＭＳ Ｐゴシック" pitchFamily="34" charset="-128"/>
              </a:rPr>
              <a:t>? 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Verschillende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niveaus</a:t>
            </a:r>
            <a:r>
              <a:rPr lang="en-US" altLang="nl-NL" dirty="0" smtClean="0">
                <a:ea typeface="ＭＳ Ｐゴシック" pitchFamily="34" charset="-128"/>
              </a:rPr>
              <a:t> (</a:t>
            </a:r>
            <a:r>
              <a:rPr lang="en-US" altLang="nl-NL" dirty="0" err="1" smtClean="0">
                <a:ea typeface="ＭＳ Ｐゴシック" pitchFamily="34" charset="-128"/>
              </a:rPr>
              <a:t>conceptueel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specificatie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implementatie</a:t>
            </a:r>
            <a:r>
              <a:rPr lang="en-US" altLang="nl-NL" dirty="0" smtClean="0">
                <a:ea typeface="ＭＳ Ｐゴシック" pitchFamily="34" charset="-128"/>
              </a:rPr>
              <a:t>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Attributen</a:t>
            </a:r>
            <a:endParaRPr lang="en-US" altLang="nl-NL" dirty="0" smtClean="0">
              <a:ea typeface="ＭＳ Ｐゴシック" pitchFamily="34" charset="-128"/>
            </a:endParaRP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wat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zijn</a:t>
            </a:r>
            <a:r>
              <a:rPr lang="en-US" altLang="nl-NL" dirty="0" smtClean="0">
                <a:ea typeface="ＭＳ Ｐゴシック" pitchFamily="34" charset="-128"/>
              </a:rPr>
              <a:t> het?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smtClean="0">
                <a:ea typeface="ＭＳ Ｐゴシック" pitchFamily="34" charset="-128"/>
              </a:rPr>
              <a:t>Hoe </a:t>
            </a:r>
            <a:r>
              <a:rPr lang="en-US" altLang="nl-NL" dirty="0" err="1" smtClean="0">
                <a:ea typeface="ＭＳ Ｐゴシック" pitchFamily="34" charset="-128"/>
              </a:rPr>
              <a:t>worden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ze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gebruikt</a:t>
            </a:r>
            <a:r>
              <a:rPr lang="en-US" altLang="nl-NL" dirty="0" smtClean="0">
                <a:ea typeface="ＭＳ Ｐゴシック" pitchFamily="34" charset="-128"/>
              </a:rPr>
              <a:t>?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Verschillende</a:t>
            </a:r>
            <a:r>
              <a:rPr lang="en-US" altLang="nl-NL" dirty="0" smtClean="0">
                <a:ea typeface="ＭＳ Ｐゴシック" pitchFamily="34" charset="-128"/>
              </a:rPr>
              <a:t> </a:t>
            </a:r>
            <a:r>
              <a:rPr lang="en-US" altLang="nl-NL" dirty="0" err="1" smtClean="0">
                <a:ea typeface="ＭＳ Ｐゴシック" pitchFamily="34" charset="-128"/>
              </a:rPr>
              <a:t>niveaus</a:t>
            </a:r>
            <a:r>
              <a:rPr lang="en-US" altLang="nl-NL" dirty="0" smtClean="0">
                <a:ea typeface="ＭＳ Ｐゴシック" pitchFamily="34" charset="-128"/>
              </a:rPr>
              <a:t> (</a:t>
            </a:r>
            <a:r>
              <a:rPr lang="en-US" altLang="nl-NL" dirty="0" err="1" smtClean="0">
                <a:ea typeface="ＭＳ Ｐゴシック" pitchFamily="34" charset="-128"/>
              </a:rPr>
              <a:t>conceptueel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specificatie</a:t>
            </a:r>
            <a:r>
              <a:rPr lang="en-US" altLang="nl-NL" dirty="0" smtClean="0">
                <a:ea typeface="ＭＳ Ｐゴシック" pitchFamily="34" charset="-128"/>
              </a:rPr>
              <a:t>, </a:t>
            </a:r>
            <a:r>
              <a:rPr lang="en-US" altLang="nl-NL" dirty="0" err="1" smtClean="0">
                <a:ea typeface="ＭＳ Ｐゴシック" pitchFamily="34" charset="-128"/>
              </a:rPr>
              <a:t>implementatie</a:t>
            </a:r>
            <a:r>
              <a:rPr lang="en-US" altLang="nl-NL" dirty="0" smtClean="0">
                <a:ea typeface="ＭＳ Ｐゴシック" pitchFamily="34" charset="-128"/>
              </a:rPr>
              <a:t>)</a:t>
            </a:r>
          </a:p>
          <a:p>
            <a:pPr marL="914400" lvl="1" indent="-171450" eaLnBrk="1" hangingPunct="1">
              <a:buFontTx/>
              <a:buChar char="-"/>
              <a:defRPr/>
            </a:pPr>
            <a:r>
              <a:rPr lang="en-US" altLang="nl-NL" dirty="0" err="1" smtClean="0">
                <a:ea typeface="ＭＳ Ｐゴシック" pitchFamily="34" charset="-128"/>
              </a:rPr>
              <a:t>Relatie</a:t>
            </a:r>
            <a:r>
              <a:rPr lang="en-US" altLang="nl-NL" dirty="0" smtClean="0">
                <a:ea typeface="ＭＳ Ｐゴシック" pitchFamily="34" charset="-128"/>
              </a:rPr>
              <a:t> met </a:t>
            </a:r>
            <a:r>
              <a:rPr lang="en-US" altLang="nl-NL" dirty="0" err="1" smtClean="0">
                <a:ea typeface="ＭＳ Ｐゴシック" pitchFamily="34" charset="-128"/>
              </a:rPr>
              <a:t>associatie</a:t>
            </a:r>
            <a:endParaRPr lang="en-US" altLang="nl-NL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nl-NL" dirty="0" smtClean="0">
                <a:ea typeface="ＭＳ Ｐゴシック" pitchFamily="34" charset="-128"/>
              </a:rPr>
              <a:t>- </a:t>
            </a:r>
            <a:r>
              <a:rPr lang="en-US" altLang="nl-NL" smtClean="0">
                <a:ea typeface="ＭＳ Ｐゴシック" pitchFamily="34" charset="-128"/>
              </a:rPr>
              <a:t>Eigenschap</a:t>
            </a:r>
            <a:endParaRPr lang="en-US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41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9E2321D-2B07-421B-9F91-B1235FD4459F}" type="slidenum">
              <a:rPr lang="nl-NL" altLang="nl-NL"/>
              <a:pPr eaLnBrk="1" hangingPunct="1">
                <a:spcBef>
                  <a:spcPct val="0"/>
                </a:spcBef>
              </a:pPr>
              <a:t>9</a:t>
            </a:fld>
            <a:endParaRPr lang="nl-NL" altLang="nl-N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3475" cy="37084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98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0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5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6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8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6623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884368" y="75248"/>
            <a:ext cx="504056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  <p:pic>
        <p:nvPicPr>
          <p:cNvPr id="7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6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75971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pic>
        <p:nvPicPr>
          <p:cNvPr id="11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12104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03648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8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  <p:custDataLst>
              <p:custData r:id="rId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13736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 smtClean="0"/>
              <a:t>GSO3 | Week 2 | Gedrag en compositie</a:t>
            </a:r>
            <a:endParaRPr lang="nl-NL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BA8F4-3D92-4D3D-A4F9-CB112AF5DF5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9762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AD8B5-E83A-4AEC-85AE-5428E8C7996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942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customXml" Target="../../customXml/item3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en-US" altLang="nl-NL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4" descr="http://smallbusinessenretailmanagement.nl/wp-content/uploads/2014/10/logo-fontys.png"/>
          <p:cNvPicPr>
            <a:picLocks noChangeAspect="1" noChangeArrowheads="1"/>
          </p:cNvPicPr>
          <p:nvPr userDrawn="1"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205" y="19050"/>
            <a:ext cx="543590" cy="3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75249"/>
            <a:ext cx="7086600" cy="23103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  <p:custDataLst>
              <p:custData r:id="rId11"/>
            </p:custDataLst>
          </p:nvPr>
        </p:nvSpPr>
        <p:spPr>
          <a:xfrm>
            <a:off x="7619999" y="75248"/>
            <a:ext cx="871205" cy="22720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pPr algn="r"/>
            <a:fld id="{8C508B81-9153-4203-BB9E-F2B85C719ECD}" type="slidenum">
              <a:rPr lang="en-US" altLang="nl-NL" smtClean="0"/>
              <a:pPr algn="r"/>
              <a:t>‹#›</a:t>
            </a:fld>
            <a:endParaRPr lang="en-US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48" r:id="rId2"/>
    <p:sldLayoutId id="2147484456" r:id="rId3"/>
    <p:sldLayoutId id="2147484449" r:id="rId4"/>
    <p:sldLayoutId id="2147484457" r:id="rId5"/>
    <p:sldLayoutId id="2147484458" r:id="rId6"/>
    <p:sldLayoutId id="2147484452" r:id="rId7"/>
    <p:sldLayoutId id="2147484459" r:id="rId8"/>
    <p:sldLayoutId id="2147484460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s://www.youtube.com/watch?v=puqloElztc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Domeinmodel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err="1" smtClean="0">
                <a:ea typeface="+mj-ea"/>
                <a:cs typeface="+mj-cs"/>
              </a:rPr>
              <a:t>Navigatie</a:t>
            </a: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dirty="0" err="1" smtClean="0">
                <a:ea typeface="+mj-ea"/>
                <a:cs typeface="+mj-cs"/>
              </a:rPr>
              <a:t>StandaardGedrag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err="1" smtClean="0">
                <a:ea typeface="+mj-ea"/>
                <a:cs typeface="+mj-cs"/>
              </a:rPr>
              <a:t>compositie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4338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722313" y="4627563"/>
            <a:ext cx="7772400" cy="1500187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GSO3: Week 2</a:t>
            </a:r>
          </a:p>
          <a:p>
            <a:pPr eaLnBrk="1" hangingPunct="1"/>
            <a:r>
              <a:rPr lang="en-GB" dirty="0" err="1"/>
              <a:t>Gedistribueerd</a:t>
            </a:r>
            <a:r>
              <a:rPr lang="en-GB" dirty="0"/>
              <a:t> </a:t>
            </a:r>
            <a:r>
              <a:rPr lang="en-GB" dirty="0" smtClean="0"/>
              <a:t>Software-</a:t>
            </a:r>
            <a:r>
              <a:rPr lang="en-GB" dirty="0" err="1" smtClean="0"/>
              <a:t>Ontwerp</a:t>
            </a:r>
            <a:endParaRPr lang="en-US" altLang="nl-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ea typeface="ＭＳ Ｐゴシック" panose="020B0600070205080204" pitchFamily="34" charset="-128"/>
              </a:rPr>
              <a:t>Navigatie</a:t>
            </a:r>
          </a:p>
        </p:txBody>
      </p:sp>
      <p:sp>
        <p:nvSpPr>
          <p:cNvPr id="152579" name="Line 3"/>
          <p:cNvSpPr>
            <a:spLocks noChangeAspect="1" noChangeShapeType="1"/>
          </p:cNvSpPr>
          <p:nvPr/>
        </p:nvSpPr>
        <p:spPr bwMode="auto">
          <a:xfrm flipH="1" flipV="1">
            <a:off x="1920875" y="3932238"/>
            <a:ext cx="1050925" cy="0"/>
          </a:xfrm>
          <a:prstGeom prst="line">
            <a:avLst/>
          </a:prstGeom>
          <a:noFill/>
          <a:ln w="28575">
            <a:solidFill>
              <a:srgbClr val="46799C"/>
            </a:solidFill>
            <a:round/>
            <a:headEnd type="arrow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124" name="Text Box 4"/>
          <p:cNvSpPr txBox="1">
            <a:spLocks noChangeAspect="1" noChangeArrowheads="1"/>
          </p:cNvSpPr>
          <p:nvPr/>
        </p:nvSpPr>
        <p:spPr bwMode="auto">
          <a:xfrm>
            <a:off x="4067175" y="3716338"/>
            <a:ext cx="2746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2</a:t>
            </a:r>
          </a:p>
        </p:txBody>
      </p:sp>
      <p:sp>
        <p:nvSpPr>
          <p:cNvPr id="5125" name="Text Box 5"/>
          <p:cNvSpPr txBox="1">
            <a:spLocks noChangeAspect="1" noChangeArrowheads="1"/>
          </p:cNvSpPr>
          <p:nvPr/>
        </p:nvSpPr>
        <p:spPr bwMode="auto">
          <a:xfrm>
            <a:off x="4643438" y="3644900"/>
            <a:ext cx="3619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5018088" y="3284538"/>
            <a:ext cx="1066800" cy="1244600"/>
            <a:chOff x="3567" y="1392"/>
            <a:chExt cx="688" cy="784"/>
          </a:xfrm>
        </p:grpSpPr>
        <p:sp>
          <p:nvSpPr>
            <p:cNvPr id="5151" name="Rectangle 7"/>
            <p:cNvSpPr>
              <a:spLocks noChangeAspect="1" noChangeArrowheads="1"/>
            </p:cNvSpPr>
            <p:nvPr/>
          </p:nvSpPr>
          <p:spPr bwMode="auto">
            <a:xfrm>
              <a:off x="3567" y="1610"/>
              <a:ext cx="688" cy="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afstand: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200"/>
                <a:t>isGestremd: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nl-NL" sz="1200"/>
                <a:t>   boolean</a:t>
              </a:r>
              <a:endParaRPr lang="nl-NL" altLang="nl-NL" sz="120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  <p:sp>
          <p:nvSpPr>
            <p:cNvPr id="5152" name="Rectangle 8"/>
            <p:cNvSpPr>
              <a:spLocks noChangeAspect="1" noChangeArrowheads="1"/>
            </p:cNvSpPr>
            <p:nvPr/>
          </p:nvSpPr>
          <p:spPr bwMode="auto">
            <a:xfrm>
              <a:off x="3567" y="1392"/>
              <a:ext cx="688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Weg</a:t>
              </a:r>
            </a:p>
          </p:txBody>
        </p:sp>
        <p:sp>
          <p:nvSpPr>
            <p:cNvPr id="5153" name="Rectangle 9"/>
            <p:cNvSpPr>
              <a:spLocks noChangeAspect="1" noChangeArrowheads="1"/>
            </p:cNvSpPr>
            <p:nvPr/>
          </p:nvSpPr>
          <p:spPr bwMode="auto">
            <a:xfrm flipV="1">
              <a:off x="3567" y="2116"/>
              <a:ext cx="688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52586" name="Line 10"/>
          <p:cNvSpPr>
            <a:spLocks noChangeAspect="1" noChangeShapeType="1"/>
          </p:cNvSpPr>
          <p:nvPr/>
        </p:nvSpPr>
        <p:spPr bwMode="auto">
          <a:xfrm flipH="1" flipV="1">
            <a:off x="4022725" y="3932238"/>
            <a:ext cx="1001713" cy="0"/>
          </a:xfrm>
          <a:prstGeom prst="line">
            <a:avLst/>
          </a:prstGeom>
          <a:noFill/>
          <a:ln w="28575">
            <a:solidFill>
              <a:srgbClr val="46799C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128" name="Text Box 11"/>
          <p:cNvSpPr txBox="1">
            <a:spLocks noChangeAspect="1" noChangeArrowheads="1"/>
          </p:cNvSpPr>
          <p:nvPr/>
        </p:nvSpPr>
        <p:spPr bwMode="auto">
          <a:xfrm>
            <a:off x="4027488" y="4046538"/>
            <a:ext cx="981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uiteinden</a:t>
            </a:r>
          </a:p>
        </p:txBody>
      </p:sp>
      <p:grpSp>
        <p:nvGrpSpPr>
          <p:cNvPr id="5129" name="Group 12"/>
          <p:cNvGrpSpPr>
            <a:grpSpLocks noChangeAspect="1"/>
          </p:cNvGrpSpPr>
          <p:nvPr/>
        </p:nvGrpSpPr>
        <p:grpSpPr bwMode="auto">
          <a:xfrm>
            <a:off x="7151688" y="3284538"/>
            <a:ext cx="1066800" cy="1244600"/>
            <a:chOff x="1771" y="1627"/>
            <a:chExt cx="1440" cy="1557"/>
          </a:xfrm>
        </p:grpSpPr>
        <p:sp>
          <p:nvSpPr>
            <p:cNvPr id="5148" name="Rectangle 13"/>
            <p:cNvSpPr>
              <a:spLocks noChangeAspect="1" noChangeArrowheads="1"/>
            </p:cNvSpPr>
            <p:nvPr/>
          </p:nvSpPr>
          <p:spPr bwMode="auto">
            <a:xfrm>
              <a:off x="1771" y="2059"/>
              <a:ext cx="1440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/afstand: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14"/>
            <p:cNvSpPr>
              <a:spLocks noChangeAspect="1" noChangeArrowheads="1"/>
            </p:cNvSpPr>
            <p:nvPr/>
          </p:nvSpPr>
          <p:spPr bwMode="auto">
            <a:xfrm>
              <a:off x="1771" y="1627"/>
              <a:ext cx="144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Route</a:t>
              </a:r>
            </a:p>
          </p:txBody>
        </p:sp>
        <p:sp>
          <p:nvSpPr>
            <p:cNvPr id="5150" name="Rectangle 15"/>
            <p:cNvSpPr>
              <a:spLocks noChangeAspect="1" noChangeArrowheads="1"/>
            </p:cNvSpPr>
            <p:nvPr/>
          </p:nvSpPr>
          <p:spPr bwMode="auto">
            <a:xfrm flipV="1">
              <a:off x="1771" y="3067"/>
              <a:ext cx="1440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52592" name="Line 16"/>
          <p:cNvSpPr>
            <a:spLocks noChangeAspect="1" noChangeShapeType="1"/>
          </p:cNvSpPr>
          <p:nvPr/>
        </p:nvSpPr>
        <p:spPr bwMode="auto">
          <a:xfrm flipH="1">
            <a:off x="6080125" y="3932238"/>
            <a:ext cx="1052513" cy="0"/>
          </a:xfrm>
          <a:prstGeom prst="line">
            <a:avLst/>
          </a:prstGeom>
          <a:noFill/>
          <a:ln w="28575">
            <a:solidFill>
              <a:srgbClr val="46799C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131" name="Text Box 17"/>
          <p:cNvSpPr txBox="1">
            <a:spLocks noChangeAspect="1" noChangeArrowheads="1"/>
          </p:cNvSpPr>
          <p:nvPr/>
        </p:nvSpPr>
        <p:spPr bwMode="auto">
          <a:xfrm>
            <a:off x="6080125" y="3703638"/>
            <a:ext cx="4619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0..*</a:t>
            </a:r>
          </a:p>
        </p:txBody>
      </p:sp>
      <p:grpSp>
        <p:nvGrpSpPr>
          <p:cNvPr id="5132" name="Group 18"/>
          <p:cNvGrpSpPr>
            <a:grpSpLocks/>
          </p:cNvGrpSpPr>
          <p:nvPr/>
        </p:nvGrpSpPr>
        <p:grpSpPr bwMode="auto">
          <a:xfrm>
            <a:off x="2960688" y="3284538"/>
            <a:ext cx="1065212" cy="1244600"/>
            <a:chOff x="2240" y="1392"/>
            <a:chExt cx="687" cy="784"/>
          </a:xfrm>
        </p:grpSpPr>
        <p:grpSp>
          <p:nvGrpSpPr>
            <p:cNvPr id="5144" name="Group 19"/>
            <p:cNvGrpSpPr>
              <a:grpSpLocks noChangeAspect="1"/>
            </p:cNvGrpSpPr>
            <p:nvPr/>
          </p:nvGrpSpPr>
          <p:grpSpPr bwMode="auto">
            <a:xfrm>
              <a:off x="2240" y="1392"/>
              <a:ext cx="687" cy="724"/>
              <a:chOff x="4459" y="1627"/>
              <a:chExt cx="1440" cy="1440"/>
            </a:xfrm>
          </p:grpSpPr>
          <p:sp>
            <p:nvSpPr>
              <p:cNvPr id="514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459" y="2059"/>
                <a:ext cx="1440" cy="1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naam: Text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pos: Position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4459" y="1627"/>
                <a:ext cx="144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Plaats</a:t>
                </a:r>
              </a:p>
            </p:txBody>
          </p:sp>
        </p:grpSp>
        <p:sp>
          <p:nvSpPr>
            <p:cNvPr id="5145" name="Rectangle 22"/>
            <p:cNvSpPr>
              <a:spLocks noChangeAspect="1" noChangeArrowheads="1"/>
            </p:cNvSpPr>
            <p:nvPr/>
          </p:nvSpPr>
          <p:spPr bwMode="auto">
            <a:xfrm flipV="1">
              <a:off x="2240" y="2116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133" name="Text Box 23"/>
          <p:cNvSpPr txBox="1">
            <a:spLocks noChangeAspect="1" noChangeArrowheads="1"/>
          </p:cNvSpPr>
          <p:nvPr/>
        </p:nvSpPr>
        <p:spPr bwMode="auto">
          <a:xfrm>
            <a:off x="6237288" y="4046538"/>
            <a:ext cx="876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bestaat uit  </a:t>
            </a:r>
          </a:p>
        </p:txBody>
      </p:sp>
      <p:grpSp>
        <p:nvGrpSpPr>
          <p:cNvPr id="5134" name="Group 24"/>
          <p:cNvGrpSpPr>
            <a:grpSpLocks/>
          </p:cNvGrpSpPr>
          <p:nvPr/>
        </p:nvGrpSpPr>
        <p:grpSpPr bwMode="auto">
          <a:xfrm>
            <a:off x="827088" y="3284538"/>
            <a:ext cx="1090612" cy="1244600"/>
            <a:chOff x="960" y="1056"/>
            <a:chExt cx="687" cy="784"/>
          </a:xfrm>
        </p:grpSpPr>
        <p:sp>
          <p:nvSpPr>
            <p:cNvPr id="5141" name="Rectangle 25"/>
            <p:cNvSpPr>
              <a:spLocks noChangeAspect="1" noChangeArrowheads="1"/>
            </p:cNvSpPr>
            <p:nvPr/>
          </p:nvSpPr>
          <p:spPr bwMode="auto">
            <a:xfrm>
              <a:off x="960" y="1273"/>
              <a:ext cx="687" cy="5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naam: Text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  <p:sp>
          <p:nvSpPr>
            <p:cNvPr id="5142" name="Rectangle 26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687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Land</a:t>
              </a:r>
            </a:p>
          </p:txBody>
        </p:sp>
        <p:sp>
          <p:nvSpPr>
            <p:cNvPr id="5143" name="Rectangle 27"/>
            <p:cNvSpPr>
              <a:spLocks noChangeAspect="1" noChangeArrowheads="1"/>
            </p:cNvSpPr>
            <p:nvPr/>
          </p:nvSpPr>
          <p:spPr bwMode="auto">
            <a:xfrm flipV="1">
              <a:off x="960" y="1780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5135" name="Text Box 28"/>
          <p:cNvSpPr txBox="1">
            <a:spLocks noChangeAspect="1" noChangeArrowheads="1"/>
          </p:cNvSpPr>
          <p:nvPr/>
        </p:nvSpPr>
        <p:spPr bwMode="auto">
          <a:xfrm>
            <a:off x="2540000" y="3657600"/>
            <a:ext cx="3810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sp>
        <p:nvSpPr>
          <p:cNvPr id="5136" name="Text Box 29"/>
          <p:cNvSpPr txBox="1">
            <a:spLocks noChangeAspect="1" noChangeArrowheads="1"/>
          </p:cNvSpPr>
          <p:nvPr/>
        </p:nvSpPr>
        <p:spPr bwMode="auto">
          <a:xfrm>
            <a:off x="1970088" y="4046538"/>
            <a:ext cx="981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ligt in</a:t>
            </a:r>
          </a:p>
        </p:txBody>
      </p:sp>
      <p:sp>
        <p:nvSpPr>
          <p:cNvPr id="5137" name="Text Box 30"/>
          <p:cNvSpPr txBox="1">
            <a:spLocks noChangeAspect="1" noChangeArrowheads="1"/>
          </p:cNvSpPr>
          <p:nvPr/>
        </p:nvSpPr>
        <p:spPr bwMode="auto">
          <a:xfrm>
            <a:off x="1920875" y="3703638"/>
            <a:ext cx="271463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1</a:t>
            </a:r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>
            <a:off x="1920875" y="3932238"/>
            <a:ext cx="105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4022725" y="3932238"/>
            <a:ext cx="100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2609" name="Line 33"/>
          <p:cNvSpPr>
            <a:spLocks noChangeShapeType="1"/>
          </p:cNvSpPr>
          <p:nvPr/>
        </p:nvSpPr>
        <p:spPr bwMode="auto">
          <a:xfrm>
            <a:off x="6080125" y="3932238"/>
            <a:ext cx="109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Navigatie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10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9401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nimBg="1"/>
      <p:bldP spid="152586" grpId="0" animBg="1"/>
      <p:bldP spid="1525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82963"/>
            <a:ext cx="8147248" cy="868362"/>
          </a:xfrm>
          <a:solidFill>
            <a:schemeClr val="tx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nl-NL" sz="4000" b="1" dirty="0" err="1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Gedrag</a:t>
            </a:r>
            <a:endParaRPr lang="en-US" altLang="nl-NL" sz="4000" b="1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11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00575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Standaardgedrag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Inspectie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Wijziging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Constructor(en)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12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0459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Inspectiemethoden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Getters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Boolean-eigenschappen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Zoekmethoden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13</a:t>
            </a:fld>
            <a:endParaRPr lang="en-US" altLang="nl-NL" dirty="0"/>
          </a:p>
        </p:txBody>
      </p:sp>
      <p:sp>
        <p:nvSpPr>
          <p:cNvPr id="6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</p:spPr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spect="1" noChangeArrowheads="1"/>
          </p:cNvSpPr>
          <p:nvPr/>
        </p:nvSpPr>
        <p:spPr bwMode="auto">
          <a:xfrm>
            <a:off x="2238375" y="4662488"/>
            <a:ext cx="381000" cy="315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sp>
        <p:nvSpPr>
          <p:cNvPr id="9219" name="Text Box 3"/>
          <p:cNvSpPr txBox="1">
            <a:spLocks noChangeAspect="1" noChangeArrowheads="1"/>
          </p:cNvSpPr>
          <p:nvPr/>
        </p:nvSpPr>
        <p:spPr bwMode="auto">
          <a:xfrm>
            <a:off x="1644650" y="4754563"/>
            <a:ext cx="271463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1</a:t>
            </a:r>
          </a:p>
        </p:txBody>
      </p:sp>
      <p:sp>
        <p:nvSpPr>
          <p:cNvPr id="9220" name="Text Box 4"/>
          <p:cNvSpPr txBox="1">
            <a:spLocks noChangeAspect="1" noChangeArrowheads="1"/>
          </p:cNvSpPr>
          <p:nvPr/>
        </p:nvSpPr>
        <p:spPr bwMode="auto">
          <a:xfrm>
            <a:off x="5791200" y="4338638"/>
            <a:ext cx="763588" cy="557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{ordered}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0..*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Inspectiemethoden</a:t>
            </a:r>
          </a:p>
        </p:txBody>
      </p:sp>
      <p:sp>
        <p:nvSpPr>
          <p:cNvPr id="9222" name="Line 6"/>
          <p:cNvSpPr>
            <a:spLocks noChangeAspect="1" noChangeShapeType="1"/>
          </p:cNvSpPr>
          <p:nvPr/>
        </p:nvSpPr>
        <p:spPr bwMode="auto">
          <a:xfrm flipH="1" flipV="1">
            <a:off x="1592263" y="5016500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223" name="Text Box 7"/>
          <p:cNvSpPr txBox="1">
            <a:spLocks noChangeAspect="1" noChangeArrowheads="1"/>
          </p:cNvSpPr>
          <p:nvPr/>
        </p:nvSpPr>
        <p:spPr bwMode="auto">
          <a:xfrm>
            <a:off x="3748088" y="4754563"/>
            <a:ext cx="274637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2</a:t>
            </a:r>
          </a:p>
        </p:txBody>
      </p:sp>
      <p:sp>
        <p:nvSpPr>
          <p:cNvPr id="9224" name="Text Box 8"/>
          <p:cNvSpPr txBox="1">
            <a:spLocks noChangeAspect="1" noChangeArrowheads="1"/>
          </p:cNvSpPr>
          <p:nvPr/>
        </p:nvSpPr>
        <p:spPr bwMode="auto">
          <a:xfrm>
            <a:off x="4341813" y="4662488"/>
            <a:ext cx="361950" cy="30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4708525" y="4343400"/>
            <a:ext cx="1066800" cy="1244600"/>
            <a:chOff x="3567" y="1392"/>
            <a:chExt cx="688" cy="784"/>
          </a:xfrm>
        </p:grpSpPr>
        <p:sp>
          <p:nvSpPr>
            <p:cNvPr id="9246" name="Rectangle 10"/>
            <p:cNvSpPr>
              <a:spLocks noChangeAspect="1" noChangeArrowheads="1"/>
            </p:cNvSpPr>
            <p:nvPr/>
          </p:nvSpPr>
          <p:spPr bwMode="auto">
            <a:xfrm>
              <a:off x="3567" y="1610"/>
              <a:ext cx="688" cy="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afstand: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double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gestremd: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boolean</a:t>
              </a:r>
            </a:p>
          </p:txBody>
        </p:sp>
        <p:sp>
          <p:nvSpPr>
            <p:cNvPr id="9247" name="Rectangle 11"/>
            <p:cNvSpPr>
              <a:spLocks noChangeAspect="1" noChangeArrowheads="1"/>
            </p:cNvSpPr>
            <p:nvPr/>
          </p:nvSpPr>
          <p:spPr bwMode="auto">
            <a:xfrm>
              <a:off x="3567" y="1392"/>
              <a:ext cx="688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Weg</a:t>
              </a:r>
            </a:p>
          </p:txBody>
        </p:sp>
        <p:sp>
          <p:nvSpPr>
            <p:cNvPr id="9248" name="Rectangle 12"/>
            <p:cNvSpPr>
              <a:spLocks noChangeAspect="1" noChangeArrowheads="1"/>
            </p:cNvSpPr>
            <p:nvPr/>
          </p:nvSpPr>
          <p:spPr bwMode="auto">
            <a:xfrm flipV="1">
              <a:off x="3567" y="2116"/>
              <a:ext cx="688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6" name="Line 13"/>
          <p:cNvSpPr>
            <a:spLocks noChangeAspect="1" noChangeShapeType="1"/>
          </p:cNvSpPr>
          <p:nvPr/>
        </p:nvSpPr>
        <p:spPr bwMode="auto">
          <a:xfrm flipH="1" flipV="1">
            <a:off x="3700463" y="5016500"/>
            <a:ext cx="1001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227" name="Text Box 14"/>
          <p:cNvSpPr txBox="1">
            <a:spLocks noChangeAspect="1" noChangeArrowheads="1"/>
          </p:cNvSpPr>
          <p:nvPr/>
        </p:nvSpPr>
        <p:spPr bwMode="auto">
          <a:xfrm>
            <a:off x="3702050" y="5089525"/>
            <a:ext cx="981075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uiteinden</a:t>
            </a:r>
          </a:p>
        </p:txBody>
      </p:sp>
      <p:grpSp>
        <p:nvGrpSpPr>
          <p:cNvPr id="9228" name="Group 15"/>
          <p:cNvGrpSpPr>
            <a:grpSpLocks noChangeAspect="1"/>
          </p:cNvGrpSpPr>
          <p:nvPr/>
        </p:nvGrpSpPr>
        <p:grpSpPr bwMode="auto">
          <a:xfrm>
            <a:off x="6826250" y="4327525"/>
            <a:ext cx="1066800" cy="1244600"/>
            <a:chOff x="1771" y="1627"/>
            <a:chExt cx="1440" cy="1557"/>
          </a:xfrm>
        </p:grpSpPr>
        <p:sp>
          <p:nvSpPr>
            <p:cNvPr id="9243" name="Rectangle 16"/>
            <p:cNvSpPr>
              <a:spLocks noChangeAspect="1" noChangeArrowheads="1"/>
            </p:cNvSpPr>
            <p:nvPr/>
          </p:nvSpPr>
          <p:spPr bwMode="auto">
            <a:xfrm>
              <a:off x="1771" y="2059"/>
              <a:ext cx="1440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/afstand: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double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latin typeface="Times New Roman" panose="02020603050405020304" pitchFamily="18" charset="0"/>
              </a:endParaRPr>
            </a:p>
          </p:txBody>
        </p:sp>
        <p:sp>
          <p:nvSpPr>
            <p:cNvPr id="9244" name="Rectangle 17"/>
            <p:cNvSpPr>
              <a:spLocks noChangeAspect="1" noChangeArrowheads="1"/>
            </p:cNvSpPr>
            <p:nvPr/>
          </p:nvSpPr>
          <p:spPr bwMode="auto">
            <a:xfrm>
              <a:off x="1771" y="1627"/>
              <a:ext cx="144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Route</a:t>
              </a:r>
            </a:p>
          </p:txBody>
        </p:sp>
        <p:sp>
          <p:nvSpPr>
            <p:cNvPr id="9245" name="Rectangle 18"/>
            <p:cNvSpPr>
              <a:spLocks noChangeAspect="1" noChangeArrowheads="1"/>
            </p:cNvSpPr>
            <p:nvPr/>
          </p:nvSpPr>
          <p:spPr bwMode="auto">
            <a:xfrm flipV="1">
              <a:off x="1771" y="3067"/>
              <a:ext cx="1440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9" name="Line 19"/>
          <p:cNvSpPr>
            <a:spLocks noChangeAspect="1" noChangeShapeType="1"/>
          </p:cNvSpPr>
          <p:nvPr/>
        </p:nvSpPr>
        <p:spPr bwMode="auto">
          <a:xfrm flipH="1">
            <a:off x="5759450" y="5016500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grpSp>
        <p:nvGrpSpPr>
          <p:cNvPr id="9230" name="Group 20"/>
          <p:cNvGrpSpPr>
            <a:grpSpLocks/>
          </p:cNvGrpSpPr>
          <p:nvPr/>
        </p:nvGrpSpPr>
        <p:grpSpPr bwMode="auto">
          <a:xfrm>
            <a:off x="2651125" y="4343400"/>
            <a:ext cx="1065213" cy="1244600"/>
            <a:chOff x="2240" y="1392"/>
            <a:chExt cx="687" cy="784"/>
          </a:xfrm>
        </p:grpSpPr>
        <p:grpSp>
          <p:nvGrpSpPr>
            <p:cNvPr id="9239" name="Group 21"/>
            <p:cNvGrpSpPr>
              <a:grpSpLocks noChangeAspect="1"/>
            </p:cNvGrpSpPr>
            <p:nvPr/>
          </p:nvGrpSpPr>
          <p:grpSpPr bwMode="auto">
            <a:xfrm>
              <a:off x="2240" y="1392"/>
              <a:ext cx="687" cy="724"/>
              <a:chOff x="4459" y="1627"/>
              <a:chExt cx="1440" cy="1440"/>
            </a:xfrm>
          </p:grpSpPr>
          <p:sp>
            <p:nvSpPr>
              <p:cNvPr id="9241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4459" y="2059"/>
                <a:ext cx="1440" cy="1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naam: String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pos: Position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2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459" y="1627"/>
                <a:ext cx="144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Plaats</a:t>
                </a:r>
              </a:p>
            </p:txBody>
          </p:sp>
        </p:grpSp>
        <p:sp>
          <p:nvSpPr>
            <p:cNvPr id="9240" name="Rectangle 24"/>
            <p:cNvSpPr>
              <a:spLocks noChangeAspect="1" noChangeArrowheads="1"/>
            </p:cNvSpPr>
            <p:nvPr/>
          </p:nvSpPr>
          <p:spPr bwMode="auto">
            <a:xfrm flipV="1">
              <a:off x="2240" y="2116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31" name="Text Box 25"/>
          <p:cNvSpPr txBox="1">
            <a:spLocks noChangeAspect="1" noChangeArrowheads="1"/>
          </p:cNvSpPr>
          <p:nvPr/>
        </p:nvSpPr>
        <p:spPr bwMode="auto">
          <a:xfrm>
            <a:off x="5911850" y="5089525"/>
            <a:ext cx="87630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bestaat uit  </a:t>
            </a:r>
          </a:p>
        </p:txBody>
      </p:sp>
      <p:grpSp>
        <p:nvGrpSpPr>
          <p:cNvPr id="9232" name="Group 26"/>
          <p:cNvGrpSpPr>
            <a:grpSpLocks/>
          </p:cNvGrpSpPr>
          <p:nvPr/>
        </p:nvGrpSpPr>
        <p:grpSpPr bwMode="auto">
          <a:xfrm>
            <a:off x="554038" y="4297363"/>
            <a:ext cx="1090612" cy="1233487"/>
            <a:chOff x="960" y="1056"/>
            <a:chExt cx="687" cy="784"/>
          </a:xfrm>
        </p:grpSpPr>
        <p:sp>
          <p:nvSpPr>
            <p:cNvPr id="9236" name="Rectangle 27"/>
            <p:cNvSpPr>
              <a:spLocks noChangeAspect="1" noChangeArrowheads="1"/>
            </p:cNvSpPr>
            <p:nvPr/>
          </p:nvSpPr>
          <p:spPr bwMode="auto">
            <a:xfrm>
              <a:off x="960" y="1273"/>
              <a:ext cx="687" cy="5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naam: String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  <p:sp>
          <p:nvSpPr>
            <p:cNvPr id="9237" name="Rectangle 2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687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Land</a:t>
              </a:r>
            </a:p>
          </p:txBody>
        </p:sp>
        <p:sp>
          <p:nvSpPr>
            <p:cNvPr id="9238" name="Rectangle 29"/>
            <p:cNvSpPr>
              <a:spLocks noChangeAspect="1" noChangeArrowheads="1"/>
            </p:cNvSpPr>
            <p:nvPr/>
          </p:nvSpPr>
          <p:spPr bwMode="auto">
            <a:xfrm flipV="1">
              <a:off x="960" y="1780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33" name="Text Box 30"/>
          <p:cNvSpPr txBox="1">
            <a:spLocks noChangeAspect="1" noChangeArrowheads="1"/>
          </p:cNvSpPr>
          <p:nvPr/>
        </p:nvSpPr>
        <p:spPr bwMode="auto">
          <a:xfrm>
            <a:off x="1781175" y="5089525"/>
            <a:ext cx="8445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ligt in</a:t>
            </a:r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2651125" y="1782763"/>
            <a:ext cx="5257800" cy="174765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public class Weg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double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getAfstand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boolean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isGestremd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Plaats getUiteinde1()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Plaats getUiteinde2()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7496" name="Text Box 40"/>
          <p:cNvSpPr txBox="1">
            <a:spLocks noChangeArrowheads="1"/>
          </p:cNvSpPr>
          <p:nvPr/>
        </p:nvSpPr>
        <p:spPr bwMode="auto">
          <a:xfrm>
            <a:off x="2671018" y="1772816"/>
            <a:ext cx="5213350" cy="17427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public class Land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String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getNaam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Plaats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getPlaats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(String plaatsnaam)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</a:t>
            </a:r>
            <a:r>
              <a:rPr lang="nl-NL" altLang="nl-NL" sz="1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List&lt;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Plaats&gt;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getPlaatsen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nl-NL" altLang="nl-NL" sz="1400" dirty="0">
              <a:latin typeface="Courier New" panose="02070309020205020404" pitchFamily="49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14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794719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95" grpId="0" build="allAtOnce" animBg="1"/>
      <p:bldP spid="147495" grpId="1" build="allAtOnce" animBg="1"/>
      <p:bldP spid="147496" grpId="0" build="allAtOnce" animBg="1"/>
      <p:bldP spid="147496" grpI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Wijziging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Read-only eigenschappen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Setters</a:t>
            </a:r>
          </a:p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Add, Remove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15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3650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spect="1" noChangeArrowheads="1"/>
          </p:cNvSpPr>
          <p:nvPr/>
        </p:nvSpPr>
        <p:spPr bwMode="auto">
          <a:xfrm>
            <a:off x="2238375" y="4662488"/>
            <a:ext cx="381000" cy="315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sp>
        <p:nvSpPr>
          <p:cNvPr id="11267" name="Text Box 3"/>
          <p:cNvSpPr txBox="1">
            <a:spLocks noChangeAspect="1" noChangeArrowheads="1"/>
          </p:cNvSpPr>
          <p:nvPr/>
        </p:nvSpPr>
        <p:spPr bwMode="auto">
          <a:xfrm>
            <a:off x="1644650" y="4754563"/>
            <a:ext cx="271463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1</a:t>
            </a:r>
          </a:p>
        </p:txBody>
      </p:sp>
      <p:sp>
        <p:nvSpPr>
          <p:cNvPr id="11268" name="Text Box 4"/>
          <p:cNvSpPr txBox="1">
            <a:spLocks noChangeAspect="1" noChangeArrowheads="1"/>
          </p:cNvSpPr>
          <p:nvPr/>
        </p:nvSpPr>
        <p:spPr bwMode="auto">
          <a:xfrm>
            <a:off x="5791200" y="4338638"/>
            <a:ext cx="763588" cy="557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{ordered}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0..*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Wijziging</a:t>
            </a:r>
          </a:p>
        </p:txBody>
      </p:sp>
      <p:sp>
        <p:nvSpPr>
          <p:cNvPr id="11270" name="Line 6"/>
          <p:cNvSpPr>
            <a:spLocks noChangeAspect="1" noChangeShapeType="1"/>
          </p:cNvSpPr>
          <p:nvPr/>
        </p:nvSpPr>
        <p:spPr bwMode="auto">
          <a:xfrm flipH="1" flipV="1">
            <a:off x="1592263" y="5016500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71" name="Text Box 7"/>
          <p:cNvSpPr txBox="1">
            <a:spLocks noChangeAspect="1" noChangeArrowheads="1"/>
          </p:cNvSpPr>
          <p:nvPr/>
        </p:nvSpPr>
        <p:spPr bwMode="auto">
          <a:xfrm>
            <a:off x="3748088" y="4754563"/>
            <a:ext cx="274637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2</a:t>
            </a:r>
          </a:p>
        </p:txBody>
      </p:sp>
      <p:sp>
        <p:nvSpPr>
          <p:cNvPr id="11272" name="Text Box 8"/>
          <p:cNvSpPr txBox="1">
            <a:spLocks noChangeAspect="1" noChangeArrowheads="1"/>
          </p:cNvSpPr>
          <p:nvPr/>
        </p:nvSpPr>
        <p:spPr bwMode="auto">
          <a:xfrm>
            <a:off x="4341813" y="4662488"/>
            <a:ext cx="361950" cy="30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4708525" y="4343400"/>
            <a:ext cx="1066800" cy="1244600"/>
            <a:chOff x="3567" y="1392"/>
            <a:chExt cx="688" cy="784"/>
          </a:xfrm>
        </p:grpSpPr>
        <p:sp>
          <p:nvSpPr>
            <p:cNvPr id="11294" name="Rectangle 10"/>
            <p:cNvSpPr>
              <a:spLocks noChangeAspect="1" noChangeArrowheads="1"/>
            </p:cNvSpPr>
            <p:nvPr/>
          </p:nvSpPr>
          <p:spPr bwMode="auto">
            <a:xfrm>
              <a:off x="3567" y="1610"/>
              <a:ext cx="688" cy="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afstand: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double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gestremd: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boolean</a:t>
              </a:r>
            </a:p>
          </p:txBody>
        </p:sp>
        <p:sp>
          <p:nvSpPr>
            <p:cNvPr id="11295" name="Rectangle 11"/>
            <p:cNvSpPr>
              <a:spLocks noChangeAspect="1" noChangeArrowheads="1"/>
            </p:cNvSpPr>
            <p:nvPr/>
          </p:nvSpPr>
          <p:spPr bwMode="auto">
            <a:xfrm>
              <a:off x="3567" y="1392"/>
              <a:ext cx="688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Weg</a:t>
              </a:r>
            </a:p>
          </p:txBody>
        </p:sp>
        <p:sp>
          <p:nvSpPr>
            <p:cNvPr id="11296" name="Rectangle 12"/>
            <p:cNvSpPr>
              <a:spLocks noChangeAspect="1" noChangeArrowheads="1"/>
            </p:cNvSpPr>
            <p:nvPr/>
          </p:nvSpPr>
          <p:spPr bwMode="auto">
            <a:xfrm flipV="1">
              <a:off x="3567" y="2116"/>
              <a:ext cx="688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4" name="Line 13"/>
          <p:cNvSpPr>
            <a:spLocks noChangeAspect="1" noChangeShapeType="1"/>
          </p:cNvSpPr>
          <p:nvPr/>
        </p:nvSpPr>
        <p:spPr bwMode="auto">
          <a:xfrm flipH="1" flipV="1">
            <a:off x="3700463" y="5016500"/>
            <a:ext cx="1001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275" name="Text Box 14"/>
          <p:cNvSpPr txBox="1">
            <a:spLocks noChangeAspect="1" noChangeArrowheads="1"/>
          </p:cNvSpPr>
          <p:nvPr/>
        </p:nvSpPr>
        <p:spPr bwMode="auto">
          <a:xfrm>
            <a:off x="3702050" y="5089525"/>
            <a:ext cx="981075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uiteinden</a:t>
            </a:r>
          </a:p>
        </p:txBody>
      </p:sp>
      <p:grpSp>
        <p:nvGrpSpPr>
          <p:cNvPr id="11276" name="Group 15"/>
          <p:cNvGrpSpPr>
            <a:grpSpLocks noChangeAspect="1"/>
          </p:cNvGrpSpPr>
          <p:nvPr/>
        </p:nvGrpSpPr>
        <p:grpSpPr bwMode="auto">
          <a:xfrm>
            <a:off x="6826250" y="4327525"/>
            <a:ext cx="1066800" cy="1244600"/>
            <a:chOff x="1771" y="1627"/>
            <a:chExt cx="1440" cy="1557"/>
          </a:xfrm>
        </p:grpSpPr>
        <p:sp>
          <p:nvSpPr>
            <p:cNvPr id="11291" name="Rectangle 16"/>
            <p:cNvSpPr>
              <a:spLocks noChangeAspect="1" noChangeArrowheads="1"/>
            </p:cNvSpPr>
            <p:nvPr/>
          </p:nvSpPr>
          <p:spPr bwMode="auto">
            <a:xfrm>
              <a:off x="1771" y="2059"/>
              <a:ext cx="1440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/afstand: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double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>
                <a:latin typeface="Times New Roman" panose="02020603050405020304" pitchFamily="18" charset="0"/>
              </a:endParaRPr>
            </a:p>
          </p:txBody>
        </p:sp>
        <p:sp>
          <p:nvSpPr>
            <p:cNvPr id="11292" name="Rectangle 17"/>
            <p:cNvSpPr>
              <a:spLocks noChangeAspect="1" noChangeArrowheads="1"/>
            </p:cNvSpPr>
            <p:nvPr/>
          </p:nvSpPr>
          <p:spPr bwMode="auto">
            <a:xfrm>
              <a:off x="1771" y="1627"/>
              <a:ext cx="144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Route</a:t>
              </a:r>
            </a:p>
          </p:txBody>
        </p:sp>
        <p:sp>
          <p:nvSpPr>
            <p:cNvPr id="11293" name="Rectangle 18"/>
            <p:cNvSpPr>
              <a:spLocks noChangeAspect="1" noChangeArrowheads="1"/>
            </p:cNvSpPr>
            <p:nvPr/>
          </p:nvSpPr>
          <p:spPr bwMode="auto">
            <a:xfrm flipV="1">
              <a:off x="1771" y="3067"/>
              <a:ext cx="1440" cy="1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7" name="Line 19"/>
          <p:cNvSpPr>
            <a:spLocks noChangeAspect="1" noChangeShapeType="1"/>
          </p:cNvSpPr>
          <p:nvPr/>
        </p:nvSpPr>
        <p:spPr bwMode="auto">
          <a:xfrm flipH="1">
            <a:off x="5759450" y="5016500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grpSp>
        <p:nvGrpSpPr>
          <p:cNvPr id="11278" name="Group 20"/>
          <p:cNvGrpSpPr>
            <a:grpSpLocks/>
          </p:cNvGrpSpPr>
          <p:nvPr/>
        </p:nvGrpSpPr>
        <p:grpSpPr bwMode="auto">
          <a:xfrm>
            <a:off x="2651125" y="4343400"/>
            <a:ext cx="1065213" cy="1244600"/>
            <a:chOff x="2240" y="1392"/>
            <a:chExt cx="687" cy="784"/>
          </a:xfrm>
        </p:grpSpPr>
        <p:grpSp>
          <p:nvGrpSpPr>
            <p:cNvPr id="11287" name="Group 21"/>
            <p:cNvGrpSpPr>
              <a:grpSpLocks noChangeAspect="1"/>
            </p:cNvGrpSpPr>
            <p:nvPr/>
          </p:nvGrpSpPr>
          <p:grpSpPr bwMode="auto">
            <a:xfrm>
              <a:off x="2240" y="1392"/>
              <a:ext cx="687" cy="724"/>
              <a:chOff x="4459" y="1627"/>
              <a:chExt cx="1440" cy="1440"/>
            </a:xfrm>
          </p:grpSpPr>
          <p:sp>
            <p:nvSpPr>
              <p:cNvPr id="11289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4459" y="2059"/>
                <a:ext cx="1440" cy="1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naam: String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pos: Position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0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459" y="1627"/>
                <a:ext cx="144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Plaats</a:t>
                </a:r>
              </a:p>
            </p:txBody>
          </p:sp>
        </p:grpSp>
        <p:sp>
          <p:nvSpPr>
            <p:cNvPr id="11288" name="Rectangle 24"/>
            <p:cNvSpPr>
              <a:spLocks noChangeAspect="1" noChangeArrowheads="1"/>
            </p:cNvSpPr>
            <p:nvPr/>
          </p:nvSpPr>
          <p:spPr bwMode="auto">
            <a:xfrm flipV="1">
              <a:off x="2240" y="2116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9" name="Text Box 25"/>
          <p:cNvSpPr txBox="1">
            <a:spLocks noChangeAspect="1" noChangeArrowheads="1"/>
          </p:cNvSpPr>
          <p:nvPr/>
        </p:nvSpPr>
        <p:spPr bwMode="auto">
          <a:xfrm>
            <a:off x="5911850" y="5089525"/>
            <a:ext cx="87630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bestaat uit  </a:t>
            </a:r>
          </a:p>
        </p:txBody>
      </p:sp>
      <p:grpSp>
        <p:nvGrpSpPr>
          <p:cNvPr id="11280" name="Group 26"/>
          <p:cNvGrpSpPr>
            <a:grpSpLocks/>
          </p:cNvGrpSpPr>
          <p:nvPr/>
        </p:nvGrpSpPr>
        <p:grpSpPr bwMode="auto">
          <a:xfrm>
            <a:off x="554038" y="4297363"/>
            <a:ext cx="1090612" cy="1233487"/>
            <a:chOff x="960" y="1056"/>
            <a:chExt cx="687" cy="784"/>
          </a:xfrm>
        </p:grpSpPr>
        <p:sp>
          <p:nvSpPr>
            <p:cNvPr id="11284" name="Rectangle 27"/>
            <p:cNvSpPr>
              <a:spLocks noChangeAspect="1" noChangeArrowheads="1"/>
            </p:cNvSpPr>
            <p:nvPr/>
          </p:nvSpPr>
          <p:spPr bwMode="auto">
            <a:xfrm>
              <a:off x="960" y="1273"/>
              <a:ext cx="687" cy="5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naam: String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  <p:sp>
          <p:nvSpPr>
            <p:cNvPr id="11285" name="Rectangle 2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687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Land</a:t>
              </a:r>
            </a:p>
          </p:txBody>
        </p:sp>
        <p:sp>
          <p:nvSpPr>
            <p:cNvPr id="11286" name="Rectangle 29"/>
            <p:cNvSpPr>
              <a:spLocks noChangeAspect="1" noChangeArrowheads="1"/>
            </p:cNvSpPr>
            <p:nvPr/>
          </p:nvSpPr>
          <p:spPr bwMode="auto">
            <a:xfrm flipV="1">
              <a:off x="960" y="1780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81" name="Text Box 30"/>
          <p:cNvSpPr txBox="1">
            <a:spLocks noChangeAspect="1" noChangeArrowheads="1"/>
          </p:cNvSpPr>
          <p:nvPr/>
        </p:nvSpPr>
        <p:spPr bwMode="auto">
          <a:xfrm>
            <a:off x="1781175" y="5089525"/>
            <a:ext cx="8445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ligt in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2651125" y="1782763"/>
            <a:ext cx="5257800" cy="86864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public class Weg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void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setGestremd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boolean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gestremd)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2627784" y="1772816"/>
            <a:ext cx="5328592" cy="1164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public class Land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public Plaats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addPlaats</a:t>
            </a:r>
            <a:endParaRPr lang="nl-NL" altLang="nl-NL" sz="14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	(String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plaatsnm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nl-NL" altLang="nl-NL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Position</a:t>
            </a: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 pos)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16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717561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3" grpId="0" build="allAtOnce" animBg="1"/>
      <p:bldP spid="149543" grpId="1" build="allAtOnce" animBg="1"/>
      <p:bldP spid="149544" grpId="0" build="allAtOnce" animBg="1"/>
      <p:bldP spid="149544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>
                <a:ea typeface="ＭＳ Ｐゴシック" panose="020B0600070205080204" pitchFamily="34" charset="-128"/>
              </a:rPr>
              <a:t>Constructor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nl-NL" dirty="0" err="1" smtClean="0">
                <a:ea typeface="ＭＳ Ｐゴシック" panose="020B0600070205080204" pitchFamily="34" charset="-128"/>
              </a:rPr>
              <a:t>Niet-optionele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eigenschappen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altLang="nl-NL" dirty="0" smtClean="0">
                <a:ea typeface="ＭＳ Ｐゴシック" panose="020B0600070205080204" pitchFamily="34" charset="-128"/>
              </a:rPr>
              <a:t>Via parameter</a:t>
            </a:r>
          </a:p>
          <a:p>
            <a:pPr eaLnBrk="1" hangingPunct="1"/>
            <a:r>
              <a:rPr lang="en-US" altLang="nl-NL" dirty="0" err="1" smtClean="0">
                <a:ea typeface="ＭＳ Ｐゴシック" panose="020B0600070205080204" pitchFamily="34" charset="-128"/>
              </a:rPr>
              <a:t>Defaultwaarde</a:t>
            </a:r>
            <a:endParaRPr lang="en-US" altLang="nl-NL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nl-NL" dirty="0" smtClean="0">
                <a:ea typeface="ＭＳ Ｐゴシック" panose="020B0600070205080204" pitchFamily="34" charset="-128"/>
              </a:rPr>
              <a:t>Interne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berekening</a:t>
            </a:r>
            <a:endParaRPr lang="en-US" altLang="nl-NL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Gedrag 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17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50373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962525" y="2901950"/>
            <a:ext cx="233363" cy="168275"/>
            <a:chOff x="3316" y="1623"/>
            <a:chExt cx="147" cy="106"/>
          </a:xfrm>
        </p:grpSpPr>
        <p:sp>
          <p:nvSpPr>
            <p:cNvPr id="13415" name="AutoShape 3"/>
            <p:cNvSpPr>
              <a:spLocks noChangeArrowheads="1"/>
            </p:cNvSpPr>
            <p:nvPr/>
          </p:nvSpPr>
          <p:spPr bwMode="auto">
            <a:xfrm>
              <a:off x="3316" y="1623"/>
              <a:ext cx="147" cy="106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sp>
          <p:nvSpPr>
            <p:cNvPr id="13416" name="Text Box 4"/>
            <p:cNvSpPr txBox="1">
              <a:spLocks noChangeArrowheads="1"/>
            </p:cNvSpPr>
            <p:nvPr/>
          </p:nvSpPr>
          <p:spPr bwMode="auto">
            <a:xfrm>
              <a:off x="3316" y="1623"/>
              <a:ext cx="1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44000"/>
                <a:buFont typeface="Times New Roman" panose="02020603050405020304" pitchFamily="18" charset="0"/>
                <a:buNone/>
              </a:pPr>
              <a:r>
                <a:rPr lang="en-GB" altLang="nl-NL" sz="1000"/>
                <a:t>0..*</a:t>
              </a:r>
            </a:p>
          </p:txBody>
        </p:sp>
      </p:grp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3581400" y="2973388"/>
            <a:ext cx="1284288" cy="444500"/>
            <a:chOff x="2446" y="1792"/>
            <a:chExt cx="809" cy="156"/>
          </a:xfrm>
        </p:grpSpPr>
        <p:sp>
          <p:nvSpPr>
            <p:cNvPr id="13413" name="AutoShape 6"/>
            <p:cNvSpPr>
              <a:spLocks noChangeArrowheads="1"/>
            </p:cNvSpPr>
            <p:nvPr/>
          </p:nvSpPr>
          <p:spPr bwMode="auto">
            <a:xfrm>
              <a:off x="2446" y="1792"/>
              <a:ext cx="809" cy="156"/>
            </a:xfrm>
            <a:prstGeom prst="roundRect">
              <a:avLst>
                <a:gd name="adj" fmla="val 639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sp>
          <p:nvSpPr>
            <p:cNvPr id="13414" name="Text Box 7"/>
            <p:cNvSpPr txBox="1">
              <a:spLocks noChangeArrowheads="1"/>
            </p:cNvSpPr>
            <p:nvPr/>
          </p:nvSpPr>
          <p:spPr bwMode="auto">
            <a:xfrm>
              <a:off x="2446" y="1792"/>
              <a:ext cx="80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Start: Date[0..1]</a:t>
              </a:r>
            </a:p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omschr : String</a:t>
              </a:r>
            </a:p>
          </p:txBody>
        </p:sp>
      </p:grpSp>
      <p:sp>
        <p:nvSpPr>
          <p:cNvPr id="13316" name="AutoShape 8"/>
          <p:cNvSpPr>
            <a:spLocks noChangeArrowheads="1"/>
          </p:cNvSpPr>
          <p:nvPr/>
        </p:nvSpPr>
        <p:spPr bwMode="auto">
          <a:xfrm>
            <a:off x="3581400" y="2551113"/>
            <a:ext cx="1284288" cy="422275"/>
          </a:xfrm>
          <a:prstGeom prst="roundRect">
            <a:avLst>
              <a:gd name="adj" fmla="val 255"/>
            </a:avLst>
          </a:prstGeom>
          <a:noFill/>
          <a:ln w="9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NL" altLang="nl-NL" sz="3200"/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3567113" y="2551113"/>
            <a:ext cx="12985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/>
              <a:t>{abstract}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 b="1"/>
              <a:t>Praktijkperiode</a:t>
            </a:r>
            <a:endParaRPr lang="en-GB" altLang="nl-NL" sz="1200"/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2143125" y="2871788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/>
              <a:t>0..1</a:t>
            </a:r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2060575" y="3079750"/>
            <a:ext cx="1522413" cy="1588"/>
          </a:xfrm>
          <a:prstGeom prst="line">
            <a:avLst/>
          </a:prstGeom>
          <a:noFill/>
          <a:ln w="9398">
            <a:solidFill>
              <a:srgbClr val="000000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6356350" y="2871788"/>
            <a:ext cx="4302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/>
              <a:t>0..1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279775" y="2871788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/>
              <a:t>0..3</a:t>
            </a:r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4865688" y="3079750"/>
            <a:ext cx="2006600" cy="1588"/>
          </a:xfrm>
          <a:prstGeom prst="line">
            <a:avLst/>
          </a:prstGeom>
          <a:noFill/>
          <a:ln w="9398">
            <a:solidFill>
              <a:srgbClr val="00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 flipV="1">
            <a:off x="2057400" y="1781175"/>
            <a:ext cx="1763713" cy="1588"/>
          </a:xfrm>
          <a:prstGeom prst="line">
            <a:avLst/>
          </a:prstGeom>
          <a:noFill/>
          <a:ln w="9398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3913188" y="2390775"/>
            <a:ext cx="188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>
                <a:solidFill>
                  <a:srgbClr val="000000"/>
                </a:solidFill>
              </a:rPr>
              <a:t>1..*</a:t>
            </a:r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2143125" y="3070225"/>
            <a:ext cx="1101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/>
              <a:t>doet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5364163" y="307975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/>
              <a:t>wordt begeleid door</a:t>
            </a:r>
          </a:p>
        </p:txBody>
      </p:sp>
      <p:sp>
        <p:nvSpPr>
          <p:cNvPr id="13327" name="Text Box 22"/>
          <p:cNvSpPr txBox="1">
            <a:spLocks noChangeArrowheads="1"/>
          </p:cNvSpPr>
          <p:nvPr/>
        </p:nvSpPr>
        <p:spPr bwMode="auto">
          <a:xfrm>
            <a:off x="2236788" y="1720850"/>
            <a:ext cx="140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/>
              <a:t>◄vindt plaats bij</a:t>
            </a:r>
          </a:p>
        </p:txBody>
      </p:sp>
      <p:grpSp>
        <p:nvGrpSpPr>
          <p:cNvPr id="13328" name="Group 23"/>
          <p:cNvGrpSpPr>
            <a:grpSpLocks/>
          </p:cNvGrpSpPr>
          <p:nvPr/>
        </p:nvGrpSpPr>
        <p:grpSpPr bwMode="auto">
          <a:xfrm>
            <a:off x="777875" y="3413125"/>
            <a:ext cx="1284288" cy="214313"/>
            <a:chOff x="680" y="1945"/>
            <a:chExt cx="809" cy="135"/>
          </a:xfrm>
        </p:grpSpPr>
        <p:sp>
          <p:nvSpPr>
            <p:cNvPr id="13411" name="AutoShape 24"/>
            <p:cNvSpPr>
              <a:spLocks noChangeArrowheads="1"/>
            </p:cNvSpPr>
            <p:nvPr/>
          </p:nvSpPr>
          <p:spPr bwMode="auto">
            <a:xfrm>
              <a:off x="680" y="1945"/>
              <a:ext cx="809" cy="68"/>
            </a:xfrm>
            <a:prstGeom prst="roundRect">
              <a:avLst>
                <a:gd name="adj" fmla="val 1468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sp>
          <p:nvSpPr>
            <p:cNvPr id="13412" name="Text Box 25"/>
            <p:cNvSpPr txBox="1">
              <a:spLocks noChangeArrowheads="1"/>
            </p:cNvSpPr>
            <p:nvPr/>
          </p:nvSpPr>
          <p:spPr bwMode="auto">
            <a:xfrm>
              <a:off x="680" y="1945"/>
              <a:ext cx="8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44000"/>
                <a:buFont typeface="Times New Roman" panose="02020603050405020304" pitchFamily="18" charset="0"/>
                <a:buNone/>
              </a:pPr>
              <a:r>
                <a:rPr lang="en-GB" altLang="nl-NL" sz="800"/>
                <a:t> </a:t>
              </a:r>
            </a:p>
          </p:txBody>
        </p:sp>
      </p:grpSp>
      <p:grpSp>
        <p:nvGrpSpPr>
          <p:cNvPr id="13329" name="Group 26"/>
          <p:cNvGrpSpPr>
            <a:grpSpLocks/>
          </p:cNvGrpSpPr>
          <p:nvPr/>
        </p:nvGrpSpPr>
        <p:grpSpPr bwMode="auto">
          <a:xfrm>
            <a:off x="777875" y="2965450"/>
            <a:ext cx="1284288" cy="457200"/>
            <a:chOff x="680" y="1663"/>
            <a:chExt cx="809" cy="288"/>
          </a:xfrm>
        </p:grpSpPr>
        <p:sp>
          <p:nvSpPr>
            <p:cNvPr id="13409" name="AutoShape 27"/>
            <p:cNvSpPr>
              <a:spLocks noChangeArrowheads="1"/>
            </p:cNvSpPr>
            <p:nvPr/>
          </p:nvSpPr>
          <p:spPr bwMode="auto">
            <a:xfrm>
              <a:off x="680" y="1663"/>
              <a:ext cx="809" cy="282"/>
            </a:xfrm>
            <a:prstGeom prst="roundRect">
              <a:avLst>
                <a:gd name="adj" fmla="val 352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sp>
          <p:nvSpPr>
            <p:cNvPr id="13410" name="Text Box 28"/>
            <p:cNvSpPr txBox="1">
              <a:spLocks noChangeArrowheads="1"/>
            </p:cNvSpPr>
            <p:nvPr/>
          </p:nvSpPr>
          <p:spPr bwMode="auto">
            <a:xfrm>
              <a:off x="680" y="1663"/>
              <a:ext cx="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id : int</a:t>
              </a:r>
            </a:p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naam : String</a:t>
              </a:r>
            </a:p>
          </p:txBody>
        </p:sp>
      </p:grpSp>
      <p:grpSp>
        <p:nvGrpSpPr>
          <p:cNvPr id="13330" name="Group 29"/>
          <p:cNvGrpSpPr>
            <a:grpSpLocks/>
          </p:cNvGrpSpPr>
          <p:nvPr/>
        </p:nvGrpSpPr>
        <p:grpSpPr bwMode="auto">
          <a:xfrm>
            <a:off x="777875" y="2560638"/>
            <a:ext cx="1284288" cy="411162"/>
            <a:chOff x="680" y="1408"/>
            <a:chExt cx="809" cy="259"/>
          </a:xfrm>
        </p:grpSpPr>
        <p:sp>
          <p:nvSpPr>
            <p:cNvPr id="13407" name="AutoShape 30"/>
            <p:cNvSpPr>
              <a:spLocks noChangeArrowheads="1"/>
            </p:cNvSpPr>
            <p:nvPr/>
          </p:nvSpPr>
          <p:spPr bwMode="auto">
            <a:xfrm>
              <a:off x="680" y="1408"/>
              <a:ext cx="809" cy="255"/>
            </a:xfrm>
            <a:prstGeom prst="roundRect">
              <a:avLst>
                <a:gd name="adj" fmla="val 394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sp>
          <p:nvSpPr>
            <p:cNvPr id="13408" name="Text Box 31"/>
            <p:cNvSpPr txBox="1">
              <a:spLocks noChangeArrowheads="1"/>
            </p:cNvSpPr>
            <p:nvPr/>
          </p:nvSpPr>
          <p:spPr bwMode="auto">
            <a:xfrm>
              <a:off x="680" y="1408"/>
              <a:ext cx="8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 b="1"/>
                <a:t>Student</a:t>
              </a:r>
            </a:p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endParaRPr lang="en-GB" altLang="nl-NL" sz="1200" b="1"/>
            </a:p>
          </p:txBody>
        </p:sp>
      </p:grpSp>
      <p:grpSp>
        <p:nvGrpSpPr>
          <p:cNvPr id="13331" name="Group 32"/>
          <p:cNvGrpSpPr>
            <a:grpSpLocks/>
          </p:cNvGrpSpPr>
          <p:nvPr/>
        </p:nvGrpSpPr>
        <p:grpSpPr bwMode="auto">
          <a:xfrm>
            <a:off x="6872288" y="2560638"/>
            <a:ext cx="1284287" cy="958850"/>
            <a:chOff x="4519" y="1408"/>
            <a:chExt cx="809" cy="604"/>
          </a:xfrm>
        </p:grpSpPr>
        <p:grpSp>
          <p:nvGrpSpPr>
            <p:cNvPr id="13398" name="Group 33"/>
            <p:cNvGrpSpPr>
              <a:grpSpLocks/>
            </p:cNvGrpSpPr>
            <p:nvPr/>
          </p:nvGrpSpPr>
          <p:grpSpPr bwMode="auto">
            <a:xfrm>
              <a:off x="4519" y="1874"/>
              <a:ext cx="809" cy="138"/>
              <a:chOff x="4519" y="1874"/>
              <a:chExt cx="809" cy="138"/>
            </a:xfrm>
          </p:grpSpPr>
          <p:sp>
            <p:nvSpPr>
              <p:cNvPr id="13405" name="AutoShape 34"/>
              <p:cNvSpPr>
                <a:spLocks noChangeArrowheads="1"/>
              </p:cNvSpPr>
              <p:nvPr/>
            </p:nvSpPr>
            <p:spPr bwMode="auto">
              <a:xfrm>
                <a:off x="4519" y="1874"/>
                <a:ext cx="809" cy="138"/>
              </a:xfrm>
              <a:prstGeom prst="roundRect">
                <a:avLst>
                  <a:gd name="adj" fmla="val 722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406" name="Text Box 35"/>
              <p:cNvSpPr txBox="1">
                <a:spLocks noChangeArrowheads="1"/>
              </p:cNvSpPr>
              <p:nvPr/>
            </p:nvSpPr>
            <p:spPr bwMode="auto">
              <a:xfrm>
                <a:off x="4519" y="1874"/>
                <a:ext cx="8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/>
                  <a:t> </a:t>
                </a:r>
              </a:p>
            </p:txBody>
          </p:sp>
        </p:grpSp>
        <p:grpSp>
          <p:nvGrpSpPr>
            <p:cNvPr id="13399" name="Group 36"/>
            <p:cNvGrpSpPr>
              <a:grpSpLocks/>
            </p:cNvGrpSpPr>
            <p:nvPr/>
          </p:nvGrpSpPr>
          <p:grpSpPr bwMode="auto">
            <a:xfrm>
              <a:off x="4519" y="1662"/>
              <a:ext cx="809" cy="212"/>
              <a:chOff x="4519" y="1662"/>
              <a:chExt cx="809" cy="212"/>
            </a:xfrm>
          </p:grpSpPr>
          <p:sp>
            <p:nvSpPr>
              <p:cNvPr id="13403" name="AutoShape 37"/>
              <p:cNvSpPr>
                <a:spLocks noChangeArrowheads="1"/>
              </p:cNvSpPr>
              <p:nvPr/>
            </p:nvSpPr>
            <p:spPr bwMode="auto">
              <a:xfrm>
                <a:off x="4519" y="1662"/>
                <a:ext cx="809" cy="212"/>
              </a:xfrm>
              <a:prstGeom prst="roundRect">
                <a:avLst>
                  <a:gd name="adj" fmla="val 468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404" name="Text Box 38"/>
              <p:cNvSpPr txBox="1">
                <a:spLocks noChangeArrowheads="1"/>
              </p:cNvSpPr>
              <p:nvPr/>
            </p:nvSpPr>
            <p:spPr bwMode="auto">
              <a:xfrm>
                <a:off x="4519" y="1662"/>
                <a:ext cx="80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/>
                  <a:t>afk : String</a:t>
                </a:r>
              </a:p>
            </p:txBody>
          </p:sp>
        </p:grpSp>
        <p:grpSp>
          <p:nvGrpSpPr>
            <p:cNvPr id="13400" name="Group 39"/>
            <p:cNvGrpSpPr>
              <a:grpSpLocks/>
            </p:cNvGrpSpPr>
            <p:nvPr/>
          </p:nvGrpSpPr>
          <p:grpSpPr bwMode="auto">
            <a:xfrm>
              <a:off x="4519" y="1408"/>
              <a:ext cx="809" cy="259"/>
              <a:chOff x="4519" y="1408"/>
              <a:chExt cx="809" cy="259"/>
            </a:xfrm>
          </p:grpSpPr>
          <p:sp>
            <p:nvSpPr>
              <p:cNvPr id="13401" name="AutoShape 40"/>
              <p:cNvSpPr>
                <a:spLocks noChangeArrowheads="1"/>
              </p:cNvSpPr>
              <p:nvPr/>
            </p:nvSpPr>
            <p:spPr bwMode="auto">
              <a:xfrm>
                <a:off x="4519" y="1408"/>
                <a:ext cx="809" cy="255"/>
              </a:xfrm>
              <a:prstGeom prst="roundRect">
                <a:avLst>
                  <a:gd name="adj" fmla="val 394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402" name="Text Box 41"/>
              <p:cNvSpPr txBox="1">
                <a:spLocks noChangeArrowheads="1"/>
              </p:cNvSpPr>
              <p:nvPr/>
            </p:nvSpPr>
            <p:spPr bwMode="auto">
              <a:xfrm>
                <a:off x="4519" y="1408"/>
                <a:ext cx="80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 b="1"/>
                  <a:t>Docent</a:t>
                </a:r>
              </a:p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endParaRPr lang="en-GB" altLang="nl-NL" sz="1200" b="1"/>
              </a:p>
            </p:txBody>
          </p:sp>
        </p:grpSp>
      </p:grpSp>
      <p:sp>
        <p:nvSpPr>
          <p:cNvPr id="13332" name="Line 42"/>
          <p:cNvSpPr>
            <a:spLocks noChangeShapeType="1"/>
          </p:cNvSpPr>
          <p:nvPr/>
        </p:nvSpPr>
        <p:spPr bwMode="auto">
          <a:xfrm>
            <a:off x="3821113" y="1779588"/>
            <a:ext cx="1587" cy="771525"/>
          </a:xfrm>
          <a:prstGeom prst="line">
            <a:avLst/>
          </a:prstGeom>
          <a:noFill/>
          <a:ln w="9398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grpSp>
        <p:nvGrpSpPr>
          <p:cNvPr id="13333" name="Group 43"/>
          <p:cNvGrpSpPr>
            <a:grpSpLocks/>
          </p:cNvGrpSpPr>
          <p:nvPr/>
        </p:nvGrpSpPr>
        <p:grpSpPr bwMode="auto">
          <a:xfrm>
            <a:off x="2536825" y="3417888"/>
            <a:ext cx="5619750" cy="2282825"/>
            <a:chOff x="1684" y="2028"/>
            <a:chExt cx="3540" cy="1438"/>
          </a:xfrm>
        </p:grpSpPr>
        <p:grpSp>
          <p:nvGrpSpPr>
            <p:cNvPr id="13348" name="Group 44"/>
            <p:cNvGrpSpPr>
              <a:grpSpLocks/>
            </p:cNvGrpSpPr>
            <p:nvPr/>
          </p:nvGrpSpPr>
          <p:grpSpPr bwMode="auto">
            <a:xfrm>
              <a:off x="2342" y="2028"/>
              <a:ext cx="809" cy="135"/>
              <a:chOff x="2446" y="1948"/>
              <a:chExt cx="809" cy="135"/>
            </a:xfrm>
          </p:grpSpPr>
          <p:sp>
            <p:nvSpPr>
              <p:cNvPr id="13396" name="AutoShape 45"/>
              <p:cNvSpPr>
                <a:spLocks noChangeArrowheads="1"/>
              </p:cNvSpPr>
              <p:nvPr/>
            </p:nvSpPr>
            <p:spPr bwMode="auto">
              <a:xfrm>
                <a:off x="2446" y="1948"/>
                <a:ext cx="809" cy="58"/>
              </a:xfrm>
              <a:prstGeom prst="roundRect">
                <a:avLst>
                  <a:gd name="adj" fmla="val 1722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397" name="Text Box 46"/>
              <p:cNvSpPr txBox="1">
                <a:spLocks noChangeArrowheads="1"/>
              </p:cNvSpPr>
              <p:nvPr/>
            </p:nvSpPr>
            <p:spPr bwMode="auto">
              <a:xfrm>
                <a:off x="2446" y="1948"/>
                <a:ext cx="8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/>
                  <a:t> </a:t>
                </a:r>
              </a:p>
            </p:txBody>
          </p:sp>
        </p:grpSp>
        <p:sp>
          <p:nvSpPr>
            <p:cNvPr id="13349" name="Freeform 47"/>
            <p:cNvSpPr>
              <a:spLocks noChangeArrowheads="1"/>
            </p:cNvSpPr>
            <p:nvPr/>
          </p:nvSpPr>
          <p:spPr bwMode="auto">
            <a:xfrm>
              <a:off x="2689" y="2086"/>
              <a:ext cx="129" cy="98"/>
            </a:xfrm>
            <a:custGeom>
              <a:avLst/>
              <a:gdLst>
                <a:gd name="T0" fmla="*/ 0 w 567"/>
                <a:gd name="T1" fmla="*/ 0 h 430"/>
                <a:gd name="T2" fmla="*/ 0 w 567"/>
                <a:gd name="T3" fmla="*/ 0 h 430"/>
                <a:gd name="T4" fmla="*/ 0 w 567"/>
                <a:gd name="T5" fmla="*/ 0 h 430"/>
                <a:gd name="T6" fmla="*/ 0 w 567"/>
                <a:gd name="T7" fmla="*/ 0 h 430"/>
                <a:gd name="T8" fmla="*/ 0 w 567"/>
                <a:gd name="T9" fmla="*/ 0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7"/>
                <a:gd name="T16" fmla="*/ 0 h 430"/>
                <a:gd name="T17" fmla="*/ 567 w 567"/>
                <a:gd name="T18" fmla="*/ 430 h 4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7" h="430">
                  <a:moveTo>
                    <a:pt x="0" y="429"/>
                  </a:moveTo>
                  <a:lnTo>
                    <a:pt x="566" y="429"/>
                  </a:lnTo>
                  <a:lnTo>
                    <a:pt x="284" y="0"/>
                  </a:lnTo>
                  <a:lnTo>
                    <a:pt x="0" y="429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350" name="Line 48"/>
            <p:cNvSpPr>
              <a:spLocks noChangeShapeType="1"/>
            </p:cNvSpPr>
            <p:nvPr/>
          </p:nvSpPr>
          <p:spPr bwMode="auto">
            <a:xfrm>
              <a:off x="2757" y="2183"/>
              <a:ext cx="1" cy="40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351" name="Line 49"/>
            <p:cNvSpPr>
              <a:spLocks noChangeShapeType="1"/>
            </p:cNvSpPr>
            <p:nvPr/>
          </p:nvSpPr>
          <p:spPr bwMode="auto">
            <a:xfrm>
              <a:off x="2073" y="2580"/>
              <a:ext cx="128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352" name="Line 50"/>
            <p:cNvSpPr>
              <a:spLocks noChangeShapeType="1"/>
            </p:cNvSpPr>
            <p:nvPr/>
          </p:nvSpPr>
          <p:spPr bwMode="auto">
            <a:xfrm>
              <a:off x="2073" y="2587"/>
              <a:ext cx="1" cy="21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353" name="Line 51"/>
            <p:cNvSpPr>
              <a:spLocks noChangeShapeType="1"/>
            </p:cNvSpPr>
            <p:nvPr/>
          </p:nvSpPr>
          <p:spPr bwMode="auto">
            <a:xfrm>
              <a:off x="3359" y="2580"/>
              <a:ext cx="1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grpSp>
          <p:nvGrpSpPr>
            <p:cNvPr id="13354" name="Group 52"/>
            <p:cNvGrpSpPr>
              <a:grpSpLocks/>
            </p:cNvGrpSpPr>
            <p:nvPr/>
          </p:nvGrpSpPr>
          <p:grpSpPr bwMode="auto">
            <a:xfrm>
              <a:off x="2984" y="2799"/>
              <a:ext cx="809" cy="667"/>
              <a:chOff x="3088" y="2719"/>
              <a:chExt cx="809" cy="667"/>
            </a:xfrm>
          </p:grpSpPr>
          <p:grpSp>
            <p:nvGrpSpPr>
              <p:cNvPr id="13389" name="Group 53"/>
              <p:cNvGrpSpPr>
                <a:grpSpLocks/>
              </p:cNvGrpSpPr>
              <p:nvPr/>
            </p:nvGrpSpPr>
            <p:grpSpPr bwMode="auto">
              <a:xfrm>
                <a:off x="3088" y="3251"/>
                <a:ext cx="809" cy="135"/>
                <a:chOff x="3088" y="3251"/>
                <a:chExt cx="809" cy="135"/>
              </a:xfrm>
            </p:grpSpPr>
            <p:sp>
              <p:nvSpPr>
                <p:cNvPr id="13394" name="AutoShape 54"/>
                <p:cNvSpPr>
                  <a:spLocks noChangeArrowheads="1"/>
                </p:cNvSpPr>
                <p:nvPr/>
              </p:nvSpPr>
              <p:spPr bwMode="auto">
                <a:xfrm>
                  <a:off x="3088" y="3251"/>
                  <a:ext cx="809" cy="57"/>
                </a:xfrm>
                <a:prstGeom prst="roundRect">
                  <a:avLst>
                    <a:gd name="adj" fmla="val 1782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9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088" y="3251"/>
                  <a:ext cx="8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44000"/>
                    <a:buFont typeface="Times New Roman" panose="02020603050405020304" pitchFamily="18" charset="0"/>
                    <a:buNone/>
                  </a:pPr>
                  <a:r>
                    <a:rPr lang="en-GB" altLang="nl-NL" sz="800"/>
                    <a:t> </a:t>
                  </a:r>
                </a:p>
              </p:txBody>
            </p:sp>
          </p:grpSp>
          <p:sp>
            <p:nvSpPr>
              <p:cNvPr id="13390" name="AutoShape 56"/>
              <p:cNvSpPr>
                <a:spLocks noChangeArrowheads="1"/>
              </p:cNvSpPr>
              <p:nvPr/>
            </p:nvSpPr>
            <p:spPr bwMode="auto">
              <a:xfrm>
                <a:off x="3088" y="2967"/>
                <a:ext cx="809" cy="284"/>
              </a:xfrm>
              <a:prstGeom prst="roundRect">
                <a:avLst>
                  <a:gd name="adj" fmla="val 352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grpSp>
            <p:nvGrpSpPr>
              <p:cNvPr id="13391" name="Group 57"/>
              <p:cNvGrpSpPr>
                <a:grpSpLocks/>
              </p:cNvGrpSpPr>
              <p:nvPr/>
            </p:nvGrpSpPr>
            <p:grpSpPr bwMode="auto">
              <a:xfrm>
                <a:off x="3088" y="2719"/>
                <a:ext cx="809" cy="259"/>
                <a:chOff x="3088" y="2719"/>
                <a:chExt cx="809" cy="259"/>
              </a:xfrm>
            </p:grpSpPr>
            <p:sp>
              <p:nvSpPr>
                <p:cNvPr id="13392" name="AutoShape 58"/>
                <p:cNvSpPr>
                  <a:spLocks noChangeArrowheads="1"/>
                </p:cNvSpPr>
                <p:nvPr/>
              </p:nvSpPr>
              <p:spPr bwMode="auto">
                <a:xfrm>
                  <a:off x="3088" y="2719"/>
                  <a:ext cx="809" cy="248"/>
                </a:xfrm>
                <a:prstGeom prst="roundRect">
                  <a:avLst>
                    <a:gd name="adj" fmla="val 403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9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088" y="2719"/>
                  <a:ext cx="809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r>
                    <a:rPr lang="en-GB" altLang="nl-NL" sz="1200" b="1"/>
                    <a:t>Afstuderen</a:t>
                  </a:r>
                </a:p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endParaRPr lang="en-GB" altLang="nl-NL" sz="1200" b="1"/>
                </a:p>
              </p:txBody>
            </p:sp>
          </p:grpSp>
        </p:grpSp>
        <p:grpSp>
          <p:nvGrpSpPr>
            <p:cNvPr id="13355" name="Group 60"/>
            <p:cNvGrpSpPr>
              <a:grpSpLocks/>
            </p:cNvGrpSpPr>
            <p:nvPr/>
          </p:nvGrpSpPr>
          <p:grpSpPr bwMode="auto">
            <a:xfrm>
              <a:off x="1684" y="2811"/>
              <a:ext cx="809" cy="604"/>
              <a:chOff x="1788" y="2731"/>
              <a:chExt cx="809" cy="604"/>
            </a:xfrm>
          </p:grpSpPr>
          <p:grpSp>
            <p:nvGrpSpPr>
              <p:cNvPr id="13380" name="Group 61"/>
              <p:cNvGrpSpPr>
                <a:grpSpLocks/>
              </p:cNvGrpSpPr>
              <p:nvPr/>
            </p:nvGrpSpPr>
            <p:grpSpPr bwMode="auto">
              <a:xfrm>
                <a:off x="1788" y="3197"/>
                <a:ext cx="809" cy="138"/>
                <a:chOff x="1788" y="3197"/>
                <a:chExt cx="809" cy="138"/>
              </a:xfrm>
            </p:grpSpPr>
            <p:sp>
              <p:nvSpPr>
                <p:cNvPr id="13387" name="AutoShape 62"/>
                <p:cNvSpPr>
                  <a:spLocks noChangeArrowheads="1"/>
                </p:cNvSpPr>
                <p:nvPr/>
              </p:nvSpPr>
              <p:spPr bwMode="auto">
                <a:xfrm>
                  <a:off x="1788" y="3197"/>
                  <a:ext cx="809" cy="138"/>
                </a:xfrm>
                <a:prstGeom prst="roundRect">
                  <a:avLst>
                    <a:gd name="adj" fmla="val 722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8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788" y="3197"/>
                  <a:ext cx="8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44000"/>
                    <a:buFont typeface="Times New Roman" panose="02020603050405020304" pitchFamily="18" charset="0"/>
                    <a:buNone/>
                  </a:pPr>
                  <a:r>
                    <a:rPr lang="en-GB" altLang="nl-NL" sz="800"/>
                    <a:t> </a:t>
                  </a:r>
                </a:p>
              </p:txBody>
            </p:sp>
          </p:grpSp>
          <p:grpSp>
            <p:nvGrpSpPr>
              <p:cNvPr id="13381" name="Group 64"/>
              <p:cNvGrpSpPr>
                <a:grpSpLocks/>
              </p:cNvGrpSpPr>
              <p:nvPr/>
            </p:nvGrpSpPr>
            <p:grpSpPr bwMode="auto">
              <a:xfrm>
                <a:off x="1788" y="2985"/>
                <a:ext cx="809" cy="212"/>
                <a:chOff x="1788" y="2985"/>
                <a:chExt cx="809" cy="212"/>
              </a:xfrm>
            </p:grpSpPr>
            <p:sp>
              <p:nvSpPr>
                <p:cNvPr id="13385" name="AutoShape 65"/>
                <p:cNvSpPr>
                  <a:spLocks noChangeArrowheads="1"/>
                </p:cNvSpPr>
                <p:nvPr/>
              </p:nvSpPr>
              <p:spPr bwMode="auto">
                <a:xfrm>
                  <a:off x="1788" y="2985"/>
                  <a:ext cx="809" cy="212"/>
                </a:xfrm>
                <a:prstGeom prst="roundRect">
                  <a:avLst>
                    <a:gd name="adj" fmla="val 468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8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788" y="2985"/>
                  <a:ext cx="80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r>
                    <a:rPr lang="en-GB" altLang="nl-NL" sz="1200"/>
                    <a:t>nr : int</a:t>
                  </a:r>
                </a:p>
              </p:txBody>
            </p:sp>
          </p:grpSp>
          <p:grpSp>
            <p:nvGrpSpPr>
              <p:cNvPr id="13382" name="Group 67"/>
              <p:cNvGrpSpPr>
                <a:grpSpLocks/>
              </p:cNvGrpSpPr>
              <p:nvPr/>
            </p:nvGrpSpPr>
            <p:grpSpPr bwMode="auto">
              <a:xfrm>
                <a:off x="1788" y="2731"/>
                <a:ext cx="809" cy="259"/>
                <a:chOff x="1788" y="2731"/>
                <a:chExt cx="809" cy="259"/>
              </a:xfrm>
            </p:grpSpPr>
            <p:sp>
              <p:nvSpPr>
                <p:cNvPr id="13383" name="AutoShape 68"/>
                <p:cNvSpPr>
                  <a:spLocks noChangeArrowheads="1"/>
                </p:cNvSpPr>
                <p:nvPr/>
              </p:nvSpPr>
              <p:spPr bwMode="auto">
                <a:xfrm>
                  <a:off x="1788" y="2731"/>
                  <a:ext cx="809" cy="254"/>
                </a:xfrm>
                <a:prstGeom prst="roundRect">
                  <a:avLst>
                    <a:gd name="adj" fmla="val 394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8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788" y="2731"/>
                  <a:ext cx="809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r>
                    <a:rPr lang="en-GB" altLang="nl-NL" sz="1200" b="1"/>
                    <a:t>Stage</a:t>
                  </a:r>
                </a:p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endParaRPr lang="en-GB" altLang="nl-NL" sz="1200" b="1"/>
                </a:p>
              </p:txBody>
            </p:sp>
          </p:grpSp>
        </p:grpSp>
        <p:sp>
          <p:nvSpPr>
            <p:cNvPr id="13356" name="Line 70"/>
            <p:cNvSpPr>
              <a:spLocks noChangeShapeType="1"/>
            </p:cNvSpPr>
            <p:nvPr/>
          </p:nvSpPr>
          <p:spPr bwMode="auto">
            <a:xfrm flipH="1">
              <a:off x="3792" y="3138"/>
              <a:ext cx="624" cy="1"/>
            </a:xfrm>
            <a:prstGeom prst="line">
              <a:avLst/>
            </a:prstGeom>
            <a:noFill/>
            <a:ln w="9398">
              <a:solidFill>
                <a:srgbClr val="000000"/>
              </a:solidFill>
              <a:round/>
              <a:headEnd type="arrow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357" name="Text Box 71"/>
            <p:cNvSpPr txBox="1">
              <a:spLocks noChangeArrowheads="1"/>
            </p:cNvSpPr>
            <p:nvPr/>
          </p:nvSpPr>
          <p:spPr bwMode="auto">
            <a:xfrm>
              <a:off x="4090" y="2331"/>
              <a:ext cx="7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is voorzitter bij</a:t>
              </a:r>
            </a:p>
          </p:txBody>
        </p:sp>
        <p:sp>
          <p:nvSpPr>
            <p:cNvPr id="13358" name="Text Box 72"/>
            <p:cNvSpPr txBox="1">
              <a:spLocks noChangeArrowheads="1"/>
            </p:cNvSpPr>
            <p:nvPr/>
          </p:nvSpPr>
          <p:spPr bwMode="auto">
            <a:xfrm>
              <a:off x="4840" y="2131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44000"/>
                <a:buFont typeface="Times New Roman" panose="02020603050405020304" pitchFamily="18" charset="0"/>
                <a:buNone/>
              </a:pPr>
              <a:r>
                <a:rPr lang="en-GB" altLang="nl-NL" sz="1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3359" name="Group 73"/>
            <p:cNvGrpSpPr>
              <a:grpSpLocks/>
            </p:cNvGrpSpPr>
            <p:nvPr/>
          </p:nvGrpSpPr>
          <p:grpSpPr bwMode="auto">
            <a:xfrm>
              <a:off x="4840" y="2687"/>
              <a:ext cx="138" cy="124"/>
              <a:chOff x="4944" y="2607"/>
              <a:chExt cx="138" cy="124"/>
            </a:xfrm>
          </p:grpSpPr>
          <p:sp>
            <p:nvSpPr>
              <p:cNvPr id="13378" name="AutoShape 74"/>
              <p:cNvSpPr>
                <a:spLocks noChangeArrowheads="1"/>
              </p:cNvSpPr>
              <p:nvPr/>
            </p:nvSpPr>
            <p:spPr bwMode="auto">
              <a:xfrm>
                <a:off x="4944" y="2607"/>
                <a:ext cx="138" cy="124"/>
              </a:xfrm>
              <a:prstGeom prst="roundRect">
                <a:avLst>
                  <a:gd name="adj" fmla="val 80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379" name="Text Box 75"/>
              <p:cNvSpPr txBox="1">
                <a:spLocks noChangeArrowheads="1"/>
              </p:cNvSpPr>
              <p:nvPr/>
            </p:nvSpPr>
            <p:spPr bwMode="auto">
              <a:xfrm>
                <a:off x="4944" y="2607"/>
                <a:ext cx="119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1000"/>
                  <a:t>0..*</a:t>
                </a:r>
              </a:p>
            </p:txBody>
          </p:sp>
        </p:grpSp>
        <p:grpSp>
          <p:nvGrpSpPr>
            <p:cNvPr id="13360" name="Group 76"/>
            <p:cNvGrpSpPr>
              <a:grpSpLocks/>
            </p:cNvGrpSpPr>
            <p:nvPr/>
          </p:nvGrpSpPr>
          <p:grpSpPr bwMode="auto">
            <a:xfrm>
              <a:off x="4415" y="2818"/>
              <a:ext cx="809" cy="604"/>
              <a:chOff x="4519" y="2738"/>
              <a:chExt cx="809" cy="604"/>
            </a:xfrm>
          </p:grpSpPr>
          <p:grpSp>
            <p:nvGrpSpPr>
              <p:cNvPr id="13369" name="Group 77"/>
              <p:cNvGrpSpPr>
                <a:grpSpLocks/>
              </p:cNvGrpSpPr>
              <p:nvPr/>
            </p:nvGrpSpPr>
            <p:grpSpPr bwMode="auto">
              <a:xfrm>
                <a:off x="4519" y="3204"/>
                <a:ext cx="809" cy="138"/>
                <a:chOff x="4519" y="3204"/>
                <a:chExt cx="809" cy="138"/>
              </a:xfrm>
            </p:grpSpPr>
            <p:sp>
              <p:nvSpPr>
                <p:cNvPr id="13376" name="AutoShape 78"/>
                <p:cNvSpPr>
                  <a:spLocks noChangeArrowheads="1"/>
                </p:cNvSpPr>
                <p:nvPr/>
              </p:nvSpPr>
              <p:spPr bwMode="auto">
                <a:xfrm>
                  <a:off x="4519" y="3204"/>
                  <a:ext cx="809" cy="138"/>
                </a:xfrm>
                <a:prstGeom prst="roundRect">
                  <a:avLst>
                    <a:gd name="adj" fmla="val 722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7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519" y="3204"/>
                  <a:ext cx="8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44000"/>
                    <a:buFont typeface="Times New Roman" panose="02020603050405020304" pitchFamily="18" charset="0"/>
                    <a:buNone/>
                  </a:pPr>
                  <a:r>
                    <a:rPr lang="en-GB" altLang="nl-NL" sz="800"/>
                    <a:t> </a:t>
                  </a:r>
                </a:p>
              </p:txBody>
            </p:sp>
          </p:grpSp>
          <p:grpSp>
            <p:nvGrpSpPr>
              <p:cNvPr id="13370" name="Group 80"/>
              <p:cNvGrpSpPr>
                <a:grpSpLocks/>
              </p:cNvGrpSpPr>
              <p:nvPr/>
            </p:nvGrpSpPr>
            <p:grpSpPr bwMode="auto">
              <a:xfrm>
                <a:off x="4519" y="2992"/>
                <a:ext cx="809" cy="212"/>
                <a:chOff x="4519" y="2992"/>
                <a:chExt cx="809" cy="212"/>
              </a:xfrm>
            </p:grpSpPr>
            <p:sp>
              <p:nvSpPr>
                <p:cNvPr id="13374" name="AutoShape 81"/>
                <p:cNvSpPr>
                  <a:spLocks noChangeArrowheads="1"/>
                </p:cNvSpPr>
                <p:nvPr/>
              </p:nvSpPr>
              <p:spPr bwMode="auto">
                <a:xfrm>
                  <a:off x="4519" y="2992"/>
                  <a:ext cx="809" cy="212"/>
                </a:xfrm>
                <a:prstGeom prst="roundRect">
                  <a:avLst>
                    <a:gd name="adj" fmla="val 468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7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19" y="2992"/>
                  <a:ext cx="80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r>
                    <a:rPr lang="en-GB" altLang="nl-NL" sz="1200"/>
                    <a:t>datum  : Date</a:t>
                  </a:r>
                </a:p>
              </p:txBody>
            </p:sp>
          </p:grpSp>
          <p:grpSp>
            <p:nvGrpSpPr>
              <p:cNvPr id="13371" name="Group 83"/>
              <p:cNvGrpSpPr>
                <a:grpSpLocks/>
              </p:cNvGrpSpPr>
              <p:nvPr/>
            </p:nvGrpSpPr>
            <p:grpSpPr bwMode="auto">
              <a:xfrm>
                <a:off x="4519" y="2738"/>
                <a:ext cx="809" cy="259"/>
                <a:chOff x="4519" y="2738"/>
                <a:chExt cx="809" cy="259"/>
              </a:xfrm>
            </p:grpSpPr>
            <p:sp>
              <p:nvSpPr>
                <p:cNvPr id="13372" name="AutoShape 84"/>
                <p:cNvSpPr>
                  <a:spLocks noChangeArrowheads="1"/>
                </p:cNvSpPr>
                <p:nvPr/>
              </p:nvSpPr>
              <p:spPr bwMode="auto">
                <a:xfrm>
                  <a:off x="4519" y="2738"/>
                  <a:ext cx="809" cy="254"/>
                </a:xfrm>
                <a:prstGeom prst="roundRect">
                  <a:avLst>
                    <a:gd name="adj" fmla="val 394"/>
                  </a:avLst>
                </a:prstGeom>
                <a:noFill/>
                <a:ln w="90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nl-NL" altLang="nl-NL" sz="3200"/>
                </a:p>
              </p:txBody>
            </p:sp>
            <p:sp>
              <p:nvSpPr>
                <p:cNvPr id="1337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519" y="2738"/>
                  <a:ext cx="809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r>
                    <a:rPr lang="en-GB" altLang="nl-NL" sz="1200" b="1"/>
                    <a:t>Voordracht</a:t>
                  </a:r>
                </a:p>
                <a:p>
                  <a:pPr>
                    <a:spcBef>
                      <a:spcPct val="0"/>
                    </a:spcBef>
                    <a:buClr>
                      <a:srgbClr val="000000"/>
                    </a:buClr>
                    <a:buSzPct val="66000"/>
                    <a:buFont typeface="Times New Roman" panose="02020603050405020304" pitchFamily="18" charset="0"/>
                    <a:buNone/>
                  </a:pPr>
                  <a:endParaRPr lang="en-GB" altLang="nl-NL" sz="1200" b="1"/>
                </a:p>
              </p:txBody>
            </p:sp>
          </p:grpSp>
        </p:grpSp>
        <p:sp>
          <p:nvSpPr>
            <p:cNvPr id="13361" name="Line 86"/>
            <p:cNvSpPr>
              <a:spLocks noChangeShapeType="1"/>
            </p:cNvSpPr>
            <p:nvPr/>
          </p:nvSpPr>
          <p:spPr bwMode="auto">
            <a:xfrm>
              <a:off x="4806" y="2092"/>
              <a:ext cx="1" cy="726"/>
            </a:xfrm>
            <a:prstGeom prst="line">
              <a:avLst/>
            </a:prstGeom>
            <a:noFill/>
            <a:ln w="9398">
              <a:solidFill>
                <a:srgbClr val="000000"/>
              </a:solidFill>
              <a:round/>
              <a:headEnd type="arrow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362" name="Text Box 87"/>
            <p:cNvSpPr txBox="1">
              <a:spLocks noChangeArrowheads="1"/>
            </p:cNvSpPr>
            <p:nvPr/>
          </p:nvSpPr>
          <p:spPr bwMode="auto">
            <a:xfrm>
              <a:off x="3862" y="2948"/>
              <a:ext cx="4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◄i.v.m.</a:t>
              </a:r>
            </a:p>
          </p:txBody>
        </p:sp>
        <p:grpSp>
          <p:nvGrpSpPr>
            <p:cNvPr id="13363" name="Group 88"/>
            <p:cNvGrpSpPr>
              <a:grpSpLocks/>
            </p:cNvGrpSpPr>
            <p:nvPr/>
          </p:nvGrpSpPr>
          <p:grpSpPr bwMode="auto">
            <a:xfrm>
              <a:off x="3825" y="3171"/>
              <a:ext cx="200" cy="112"/>
              <a:chOff x="3929" y="3091"/>
              <a:chExt cx="200" cy="112"/>
            </a:xfrm>
          </p:grpSpPr>
          <p:sp>
            <p:nvSpPr>
              <p:cNvPr id="13367" name="AutoShape 89"/>
              <p:cNvSpPr>
                <a:spLocks noChangeArrowheads="1"/>
              </p:cNvSpPr>
              <p:nvPr/>
            </p:nvSpPr>
            <p:spPr bwMode="auto">
              <a:xfrm>
                <a:off x="3929" y="3091"/>
                <a:ext cx="200" cy="112"/>
              </a:xfrm>
              <a:prstGeom prst="roundRect">
                <a:avLst>
                  <a:gd name="adj" fmla="val 88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368" name="Text Box 90"/>
              <p:cNvSpPr txBox="1">
                <a:spLocks noChangeArrowheads="1"/>
              </p:cNvSpPr>
              <p:nvPr/>
            </p:nvSpPr>
            <p:spPr bwMode="auto">
              <a:xfrm>
                <a:off x="3929" y="3091"/>
                <a:ext cx="2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13364" name="Group 91"/>
            <p:cNvGrpSpPr>
              <a:grpSpLocks/>
            </p:cNvGrpSpPr>
            <p:nvPr/>
          </p:nvGrpSpPr>
          <p:grpSpPr bwMode="auto">
            <a:xfrm>
              <a:off x="4161" y="3169"/>
              <a:ext cx="200" cy="112"/>
              <a:chOff x="4265" y="3089"/>
              <a:chExt cx="200" cy="112"/>
            </a:xfrm>
          </p:grpSpPr>
          <p:sp>
            <p:nvSpPr>
              <p:cNvPr id="13365" name="AutoShape 92"/>
              <p:cNvSpPr>
                <a:spLocks noChangeArrowheads="1"/>
              </p:cNvSpPr>
              <p:nvPr/>
            </p:nvSpPr>
            <p:spPr bwMode="auto">
              <a:xfrm>
                <a:off x="4265" y="3089"/>
                <a:ext cx="200" cy="112"/>
              </a:xfrm>
              <a:prstGeom prst="roundRect">
                <a:avLst>
                  <a:gd name="adj" fmla="val 88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366" name="Text Box 93"/>
              <p:cNvSpPr txBox="1">
                <a:spLocks noChangeArrowheads="1"/>
              </p:cNvSpPr>
              <p:nvPr/>
            </p:nvSpPr>
            <p:spPr bwMode="auto">
              <a:xfrm>
                <a:off x="4265" y="3089"/>
                <a:ext cx="20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>
                    <a:solidFill>
                      <a:srgbClr val="000000"/>
                    </a:solidFill>
                  </a:rPr>
                  <a:t>0..1</a:t>
                </a:r>
              </a:p>
            </p:txBody>
          </p:sp>
        </p:grpSp>
      </p:grpSp>
      <p:sp>
        <p:nvSpPr>
          <p:cNvPr id="13334" name="Rectangle 94"/>
          <p:cNvSpPr>
            <a:spLocks noGrp="1" noChangeArrowheads="1"/>
          </p:cNvSpPr>
          <p:nvPr>
            <p:ph type="title"/>
          </p:nvPr>
        </p:nvSpPr>
        <p:spPr>
          <a:xfrm>
            <a:off x="822325" y="320675"/>
            <a:ext cx="5883275" cy="776288"/>
          </a:xfrm>
        </p:spPr>
        <p:txBody>
          <a:bodyPr lIns="90000" tIns="46800" rIns="90000" bIns="46800" anchor="ctr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NL" sz="3500" smtClean="0">
                <a:ea typeface="ＭＳ Ｐゴシック" panose="020B0600070205080204" pitchFamily="34" charset="-128"/>
              </a:rPr>
              <a:t>Ontwerp constructor</a:t>
            </a:r>
          </a:p>
        </p:txBody>
      </p:sp>
      <p:sp>
        <p:nvSpPr>
          <p:cNvPr id="151647" name="Text Box 95"/>
          <p:cNvSpPr txBox="1">
            <a:spLocks noChangeArrowheads="1"/>
          </p:cNvSpPr>
          <p:nvPr/>
        </p:nvSpPr>
        <p:spPr bwMode="auto">
          <a:xfrm>
            <a:off x="320675" y="5943600"/>
            <a:ext cx="7680325" cy="33701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</a:rPr>
              <a:t>Voordracht (Date datum, Docent voorzitter)</a:t>
            </a:r>
          </a:p>
        </p:txBody>
      </p:sp>
      <p:sp>
        <p:nvSpPr>
          <p:cNvPr id="151648" name="Text Box 96"/>
          <p:cNvSpPr txBox="1">
            <a:spLocks noChangeArrowheads="1"/>
          </p:cNvSpPr>
          <p:nvPr/>
        </p:nvSpPr>
        <p:spPr bwMode="auto">
          <a:xfrm>
            <a:off x="323528" y="5949280"/>
            <a:ext cx="7680325" cy="33701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</a:rPr>
              <a:t>Student(int </a:t>
            </a:r>
            <a:r>
              <a:rPr lang="nl-NL" altLang="nl-NL" sz="1800" dirty="0" err="1">
                <a:solidFill>
                  <a:schemeClr val="bg1"/>
                </a:solidFill>
              </a:rPr>
              <a:t>id</a:t>
            </a:r>
            <a:r>
              <a:rPr lang="nl-NL" altLang="nl-NL" sz="1800" dirty="0">
                <a:solidFill>
                  <a:schemeClr val="bg1"/>
                </a:solidFill>
              </a:rPr>
              <a:t>, String naam)</a:t>
            </a:r>
          </a:p>
        </p:txBody>
      </p:sp>
      <p:grpSp>
        <p:nvGrpSpPr>
          <p:cNvPr id="13337" name="Group 97"/>
          <p:cNvGrpSpPr>
            <a:grpSpLocks/>
          </p:cNvGrpSpPr>
          <p:nvPr/>
        </p:nvGrpSpPr>
        <p:grpSpPr bwMode="auto">
          <a:xfrm>
            <a:off x="777875" y="1189038"/>
            <a:ext cx="1279525" cy="1116012"/>
            <a:chOff x="547" y="893"/>
            <a:chExt cx="809" cy="703"/>
          </a:xfrm>
        </p:grpSpPr>
        <p:sp>
          <p:nvSpPr>
            <p:cNvPr id="13343" name="AutoShape 98"/>
            <p:cNvSpPr>
              <a:spLocks noChangeArrowheads="1"/>
            </p:cNvSpPr>
            <p:nvPr/>
          </p:nvSpPr>
          <p:spPr bwMode="auto">
            <a:xfrm>
              <a:off x="547" y="1498"/>
              <a:ext cx="807" cy="98"/>
            </a:xfrm>
            <a:prstGeom prst="roundRect">
              <a:avLst>
                <a:gd name="adj" fmla="val 0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3200"/>
            </a:p>
          </p:txBody>
        </p:sp>
        <p:grpSp>
          <p:nvGrpSpPr>
            <p:cNvPr id="13344" name="Group 99"/>
            <p:cNvGrpSpPr>
              <a:grpSpLocks/>
            </p:cNvGrpSpPr>
            <p:nvPr/>
          </p:nvGrpSpPr>
          <p:grpSpPr bwMode="auto">
            <a:xfrm>
              <a:off x="547" y="893"/>
              <a:ext cx="809" cy="259"/>
              <a:chOff x="680" y="544"/>
              <a:chExt cx="809" cy="334"/>
            </a:xfrm>
          </p:grpSpPr>
          <p:sp>
            <p:nvSpPr>
              <p:cNvPr id="13346" name="AutoShape 100"/>
              <p:cNvSpPr>
                <a:spLocks noChangeArrowheads="1"/>
              </p:cNvSpPr>
              <p:nvPr/>
            </p:nvSpPr>
            <p:spPr bwMode="auto">
              <a:xfrm>
                <a:off x="680" y="544"/>
                <a:ext cx="809" cy="254"/>
              </a:xfrm>
              <a:prstGeom prst="roundRect">
                <a:avLst>
                  <a:gd name="adj" fmla="val 394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3200"/>
              </a:p>
            </p:txBody>
          </p:sp>
          <p:sp>
            <p:nvSpPr>
              <p:cNvPr id="13347" name="Text Box 101"/>
              <p:cNvSpPr txBox="1">
                <a:spLocks noChangeArrowheads="1"/>
              </p:cNvSpPr>
              <p:nvPr/>
            </p:nvSpPr>
            <p:spPr bwMode="auto">
              <a:xfrm>
                <a:off x="680" y="544"/>
                <a:ext cx="80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 b="1"/>
                  <a:t>Bedrijf</a:t>
                </a:r>
              </a:p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endParaRPr lang="en-GB" altLang="nl-NL" sz="1200" b="1"/>
              </a:p>
            </p:txBody>
          </p:sp>
        </p:grpSp>
        <p:sp>
          <p:nvSpPr>
            <p:cNvPr id="13345" name="Rectangle 102"/>
            <p:cNvSpPr>
              <a:spLocks noChangeArrowheads="1"/>
            </p:cNvSpPr>
            <p:nvPr/>
          </p:nvSpPr>
          <p:spPr bwMode="auto">
            <a:xfrm>
              <a:off x="547" y="1094"/>
              <a:ext cx="807" cy="4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 : String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adres : String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</p:grpSp>
      <p:sp>
        <p:nvSpPr>
          <p:cNvPr id="151655" name="Text Box 103"/>
          <p:cNvSpPr txBox="1">
            <a:spLocks noChangeArrowheads="1"/>
          </p:cNvSpPr>
          <p:nvPr/>
        </p:nvSpPr>
        <p:spPr bwMode="auto">
          <a:xfrm>
            <a:off x="323528" y="6021288"/>
            <a:ext cx="7726363" cy="7072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</a:rPr>
              <a:t>Bedrijf(String naam, String adres, int stage, String </a:t>
            </a:r>
            <a:r>
              <a:rPr lang="nl-NL" altLang="nl-NL" sz="1800" dirty="0" err="1">
                <a:solidFill>
                  <a:schemeClr val="bg1"/>
                </a:solidFill>
              </a:rPr>
              <a:t>omschr</a:t>
            </a:r>
            <a:r>
              <a:rPr lang="nl-NL" altLang="nl-NL" sz="1800" dirty="0">
                <a:solidFill>
                  <a:schemeClr val="bg1"/>
                </a:solidFill>
              </a:rPr>
              <a:t>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</a:rPr>
              <a:t>Bedrijf(String naam, String adres, String </a:t>
            </a:r>
            <a:r>
              <a:rPr lang="nl-NL" altLang="nl-NL" sz="1800" dirty="0" err="1">
                <a:solidFill>
                  <a:schemeClr val="bg1"/>
                </a:solidFill>
              </a:rPr>
              <a:t>omschr</a:t>
            </a:r>
            <a:r>
              <a:rPr lang="nl-NL" altLang="nl-NL" sz="1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51656" name="Text Box 104"/>
          <p:cNvSpPr txBox="1">
            <a:spLocks noChangeArrowheads="1"/>
          </p:cNvSpPr>
          <p:nvPr/>
        </p:nvSpPr>
        <p:spPr bwMode="auto">
          <a:xfrm>
            <a:off x="323528" y="5949280"/>
            <a:ext cx="7726363" cy="33701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nl-NL" altLang="nl-NL" sz="1800" dirty="0">
                <a:solidFill>
                  <a:schemeClr val="bg1"/>
                </a:solidFill>
              </a:rPr>
              <a:t>Stage(int </a:t>
            </a:r>
            <a:r>
              <a:rPr lang="nl-NL" altLang="nl-NL" sz="1800" dirty="0" err="1">
                <a:solidFill>
                  <a:schemeClr val="bg1"/>
                </a:solidFill>
              </a:rPr>
              <a:t>nr</a:t>
            </a:r>
            <a:r>
              <a:rPr lang="nl-NL" altLang="nl-NL" sz="1800" dirty="0">
                <a:solidFill>
                  <a:schemeClr val="bg1"/>
                </a:solidFill>
              </a:rPr>
              <a:t>, String </a:t>
            </a:r>
            <a:r>
              <a:rPr lang="nl-NL" altLang="nl-NL" sz="1800" dirty="0" err="1">
                <a:solidFill>
                  <a:schemeClr val="bg1"/>
                </a:solidFill>
              </a:rPr>
              <a:t>omschr</a:t>
            </a:r>
            <a:r>
              <a:rPr lang="nl-NL" altLang="nl-NL" sz="1800" dirty="0">
                <a:solidFill>
                  <a:schemeClr val="bg1"/>
                </a:solidFill>
              </a:rPr>
              <a:t>, Bedrijf </a:t>
            </a:r>
            <a:r>
              <a:rPr lang="nl-NL" altLang="nl-NL" sz="1800" dirty="0" err="1">
                <a:solidFill>
                  <a:schemeClr val="bg1"/>
                </a:solidFill>
              </a:rPr>
              <a:t>stagebedrijf</a:t>
            </a:r>
            <a:r>
              <a:rPr lang="nl-NL" altLang="nl-NL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340" name="Text Box 105"/>
          <p:cNvSpPr txBox="1">
            <a:spLocks noChangeArrowheads="1"/>
          </p:cNvSpPr>
          <p:nvPr/>
        </p:nvSpPr>
        <p:spPr bwMode="auto">
          <a:xfrm>
            <a:off x="5761038" y="182563"/>
            <a:ext cx="210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nl-NL" altLang="nl-NL" sz="1800"/>
          </a:p>
        </p:txBody>
      </p:sp>
      <p:sp>
        <p:nvSpPr>
          <p:cNvPr id="13341" name="Text Box 106"/>
          <p:cNvSpPr txBox="1">
            <a:spLocks noChangeArrowheads="1"/>
          </p:cNvSpPr>
          <p:nvPr/>
        </p:nvSpPr>
        <p:spPr bwMode="auto">
          <a:xfrm>
            <a:off x="6218238" y="479771"/>
            <a:ext cx="16446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nl-NL" altLang="nl-NL" sz="1800" dirty="0"/>
              <a:t>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nl-NL" altLang="nl-NL" sz="1800" dirty="0"/>
              <a:t>Voordracht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nl-NL" altLang="nl-NL" sz="1800" dirty="0"/>
              <a:t>Stage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nl-NL" altLang="nl-NL" sz="1800" dirty="0"/>
              <a:t>Bedrijf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nl-NL" altLang="nl-NL" sz="1800" dirty="0"/>
          </a:p>
        </p:txBody>
      </p:sp>
      <p:sp>
        <p:nvSpPr>
          <p:cNvPr id="13342" name="Text Box 107"/>
          <p:cNvSpPr txBox="1">
            <a:spLocks noChangeArrowheads="1"/>
          </p:cNvSpPr>
          <p:nvPr/>
        </p:nvSpPr>
        <p:spPr bwMode="auto">
          <a:xfrm>
            <a:off x="2103438" y="15541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dirty="0" smtClean="0"/>
              <a:t>GSO3 | Week 2 | Gedrag </a:t>
            </a:r>
            <a:endParaRPr lang="nl-NL" alt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A8F4-3D92-4D3D-A4F9-CB112AF5DF59}" type="slidenum">
              <a:rPr lang="nl-NL" altLang="nl-NL" smtClean="0"/>
              <a:pPr/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42221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47" grpId="0" animBg="1"/>
      <p:bldP spid="151647" grpId="1" animBg="1"/>
      <p:bldP spid="151648" grpId="0" animBg="1"/>
      <p:bldP spid="151648" grpId="1" animBg="1"/>
      <p:bldP spid="151655" grpId="0" animBg="1"/>
      <p:bldP spid="151655" grpId="1" animBg="1"/>
      <p:bldP spid="151656" grpId="0" animBg="1"/>
      <p:bldP spid="15165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nl-NL" smtClean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3100"/>
            <a:ext cx="8229600" cy="809625"/>
          </a:xfrm>
          <a:solidFill>
            <a:schemeClr val="tx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nl-NL" altLang="nl-NL" sz="4000" b="1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Compositie</a:t>
            </a:r>
          </a:p>
        </p:txBody>
      </p:sp>
      <p:sp>
        <p:nvSpPr>
          <p:cNvPr id="4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66363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nl-NL" smtClean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3100"/>
            <a:ext cx="8229600" cy="809625"/>
          </a:xfrm>
          <a:solidFill>
            <a:schemeClr val="tx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nl-NL" altLang="nl-NL" sz="4000" b="1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Domeinmodel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</a:t>
            </a:fld>
            <a:endParaRPr lang="en-US" altLang="nl-NL" dirty="0"/>
          </a:p>
        </p:txBody>
      </p:sp>
      <p:sp>
        <p:nvSpPr>
          <p:cNvPr id="6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5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smtClean="0"/>
              <a:t>GSO3 | Week 2 | Gedrag en compositie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20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02395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Compositie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altLang="nl-NL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bij 1 parent</a:t>
            </a:r>
          </a:p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life-time dependency </a:t>
            </a:r>
          </a:p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verantwoordelijkheid 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5257800" y="990600"/>
            <a:ext cx="2514600" cy="4800600"/>
            <a:chOff x="3312" y="288"/>
            <a:chExt cx="1584" cy="302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312" y="288"/>
              <a:ext cx="1584" cy="3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800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3696" y="528"/>
              <a:ext cx="81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800" b="1">
                  <a:solidFill>
                    <a:srgbClr val="0033CC"/>
                  </a:solidFill>
                </a:rPr>
                <a:t>Player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 b="1">
                <a:solidFill>
                  <a:srgbClr val="0033CC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696" y="1344"/>
              <a:ext cx="818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200" b="1">
                <a:solidFill>
                  <a:srgbClr val="0033CC"/>
                </a:solidFill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4080" y="153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696" y="1056"/>
              <a:ext cx="81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 b="1">
                  <a:solidFill>
                    <a:srgbClr val="0033CC"/>
                  </a:solidFill>
                </a:rPr>
                <a:t>name: String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696" y="2064"/>
              <a:ext cx="81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800" b="1">
                  <a:solidFill>
                    <a:srgbClr val="0033CC"/>
                  </a:solidFill>
                </a:rPr>
                <a:t>Bat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 b="1">
                <a:solidFill>
                  <a:srgbClr val="0033CC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3696" y="2880"/>
              <a:ext cx="818" cy="1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200" b="1">
                <a:solidFill>
                  <a:srgbClr val="0033CC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3696" y="2592"/>
              <a:ext cx="81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Ins="0" bIns="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200" b="1">
                <a:solidFill>
                  <a:srgbClr val="0033CC"/>
                </a:solidFill>
              </a:endParaRPr>
            </a:p>
          </p:txBody>
        </p:sp>
        <p:sp>
          <p:nvSpPr>
            <p:cNvPr id="5133" name="AutoShape 13"/>
            <p:cNvSpPr>
              <a:spLocks noChangeAspect="1" noChangeArrowheads="1"/>
            </p:cNvSpPr>
            <p:nvPr/>
          </p:nvSpPr>
          <p:spPr bwMode="auto">
            <a:xfrm>
              <a:off x="3984" y="1488"/>
              <a:ext cx="192" cy="24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800"/>
            </a:p>
          </p:txBody>
        </p:sp>
      </p:grpSp>
      <p:sp>
        <p:nvSpPr>
          <p:cNvPr id="14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304152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580063" y="981075"/>
            <a:ext cx="1371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800"/>
              <a:t>Bat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43000" y="960438"/>
            <a:ext cx="178911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800"/>
              <a:t>Player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165725" y="1143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800">
                <a:sym typeface="Symbol" panose="05050102010706020507" pitchFamily="18" charset="2"/>
              </a:rPr>
              <a:t>1</a:t>
            </a:r>
            <a:endParaRPr lang="en-US" altLang="nl-NL" sz="2400">
              <a:sym typeface="Symbol" panose="05050102010706020507" pitchFamily="18" charset="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38200" y="2025650"/>
            <a:ext cx="6477000" cy="327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public class Player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private String name;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private Bat bat;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public Player(String name)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    this.name = name;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    bat = new Bat();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61038" y="2697163"/>
            <a:ext cx="3175000" cy="1446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public class Bat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Bat()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{ ...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2971800" y="1143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77738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/>
      <p:bldP spid="501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638800" y="1016000"/>
            <a:ext cx="1371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800"/>
              <a:t>Onderdeel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19250" y="981075"/>
            <a:ext cx="1371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800"/>
              <a:t>Container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800600" y="762000"/>
            <a:ext cx="77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2400">
                <a:sym typeface="Symbol" panose="05050102010706020507" pitchFamily="18" charset="2"/>
              </a:rPr>
              <a:t>*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048000" y="120491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57200" y="2011363"/>
            <a:ext cx="6477000" cy="437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public class Container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private ArrayList&lt;Onderdeel&gt; onderdelen;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public Container()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    onderdelen =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		new ArrayList&lt;Onderdeel&gt;();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public void addOnderdeel(</a:t>
            </a:r>
            <a:r>
              <a:rPr lang="en-US" altLang="nl-NL" sz="1600" b="1">
                <a:solidFill>
                  <a:srgbClr val="FF6600"/>
                </a:solidFill>
                <a:latin typeface="Lucida Console" panose="020B0609040504020204" pitchFamily="49" charset="0"/>
              </a:rPr>
              <a:t>...</a:t>
            </a:r>
            <a:r>
              <a:rPr lang="en-US" altLang="nl-NL" sz="160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    onderdelen.add( new Onderdeel(...) );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080125" y="2651125"/>
            <a:ext cx="2886075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public class Onderdeel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</a:t>
            </a:r>
            <a:r>
              <a:rPr lang="en-US" altLang="nl-NL" sz="1600">
                <a:solidFill>
                  <a:srgbClr val="FF6600"/>
                </a:solidFill>
                <a:latin typeface="Lucida Console" panose="020B0609040504020204" pitchFamily="49" charset="0"/>
              </a:rPr>
              <a:t>Onderdeel</a:t>
            </a:r>
            <a:r>
              <a:rPr lang="en-US" altLang="nl-NL" sz="1600">
                <a:latin typeface="Lucida Console" panose="020B0609040504020204" pitchFamily="49" charset="0"/>
              </a:rPr>
              <a:t>(</a:t>
            </a:r>
            <a:r>
              <a:rPr lang="en-US" altLang="nl-NL" sz="1600">
                <a:solidFill>
                  <a:srgbClr val="FF6600"/>
                </a:solidFill>
                <a:latin typeface="Lucida Console" panose="020B0609040504020204" pitchFamily="49" charset="0"/>
              </a:rPr>
              <a:t>...</a:t>
            </a:r>
            <a:r>
              <a:rPr lang="en-US" altLang="nl-NL" sz="160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{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nl-NL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341694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>
                <a:ea typeface="ＭＳ Ｐゴシック" panose="020B0600070205080204" pitchFamily="34" charset="-128"/>
              </a:rPr>
              <a:t>Extra Containerklassen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nl-NL" dirty="0" err="1" smtClean="0">
                <a:ea typeface="ＭＳ Ｐゴシック" panose="020B0600070205080204" pitchFamily="34" charset="-128"/>
              </a:rPr>
              <a:t>Objecten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opvraagbaar</a:t>
            </a:r>
            <a:endParaRPr lang="en-US" altLang="nl-NL" dirty="0" smtClean="0">
              <a:ea typeface="ＭＳ Ｐゴシック" panose="020B0600070205080204" pitchFamily="34" charset="-128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nl-NL" dirty="0" smtClean="0">
                <a:ea typeface="ＭＳ Ｐゴシック" panose="020B0600070205080204" pitchFamily="34" charset="-128"/>
              </a:rPr>
              <a:t>Is het object O1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bij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een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ander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object O2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bekend</a:t>
            </a:r>
            <a:endParaRPr lang="en-US" altLang="nl-NL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nl-NL" sz="2000" dirty="0" err="1" smtClean="0">
                <a:ea typeface="ＭＳ Ｐゴシック" panose="020B0600070205080204" pitchFamily="34" charset="-128"/>
              </a:rPr>
              <a:t>Ondergrens</a:t>
            </a:r>
            <a:r>
              <a:rPr lang="en-US" altLang="nl-NL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000" dirty="0" err="1" smtClean="0">
                <a:ea typeface="ＭＳ Ｐゴシック" panose="020B0600070205080204" pitchFamily="34" charset="-128"/>
              </a:rPr>
              <a:t>multipliciteit</a:t>
            </a:r>
            <a:r>
              <a:rPr lang="en-US" altLang="nl-NL" sz="2000" dirty="0" smtClean="0">
                <a:ea typeface="ＭＳ Ｐゴシック" panose="020B0600070205080204" pitchFamily="34" charset="-128"/>
              </a:rPr>
              <a:t> &gt;= 1 </a:t>
            </a:r>
            <a:r>
              <a:rPr lang="en-US" altLang="nl-NL" sz="2000" dirty="0" err="1" smtClean="0">
                <a:ea typeface="ＭＳ Ｐゴシック" panose="020B0600070205080204" pitchFamily="34" charset="-128"/>
              </a:rPr>
              <a:t>bij</a:t>
            </a:r>
            <a:r>
              <a:rPr lang="en-US" altLang="nl-NL" sz="2000" dirty="0" smtClean="0">
                <a:ea typeface="ＭＳ Ｐゴシック" panose="020B0600070205080204" pitchFamily="34" charset="-128"/>
              </a:rPr>
              <a:t> O2</a:t>
            </a:r>
          </a:p>
          <a:p>
            <a:pPr lvl="2"/>
            <a:r>
              <a:rPr lang="en-US" altLang="nl-NL" sz="2000" dirty="0" err="1" smtClean="0">
                <a:ea typeface="ＭＳ Ｐゴシック" panose="020B0600070205080204" pitchFamily="34" charset="-128"/>
              </a:rPr>
              <a:t>Navigeerbaarheid</a:t>
            </a:r>
            <a:r>
              <a:rPr lang="en-US" altLang="nl-NL" sz="2000" dirty="0" smtClean="0">
                <a:ea typeface="ＭＳ Ｐゴシック" panose="020B0600070205080204" pitchFamily="34" charset="-128"/>
              </a:rPr>
              <a:t> van O2 </a:t>
            </a:r>
            <a:r>
              <a:rPr lang="en-US" altLang="nl-NL" sz="2000" dirty="0" err="1" smtClean="0">
                <a:ea typeface="ＭＳ Ｐゴシック" panose="020B0600070205080204" pitchFamily="34" charset="-128"/>
              </a:rPr>
              <a:t>naar</a:t>
            </a:r>
            <a:r>
              <a:rPr lang="en-US" altLang="nl-NL" sz="2000" dirty="0" smtClean="0">
                <a:ea typeface="ＭＳ Ｐゴシック" panose="020B0600070205080204" pitchFamily="34" charset="-128"/>
              </a:rPr>
              <a:t> O1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nl-NL" dirty="0" smtClean="0">
                <a:ea typeface="ＭＳ Ｐゴシック" panose="020B0600070205080204" pitchFamily="34" charset="-128"/>
              </a:rPr>
              <a:t>O2 is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niet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te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err="1" smtClean="0">
                <a:ea typeface="ＭＳ Ｐゴシック" panose="020B0600070205080204" pitchFamily="34" charset="-128"/>
              </a:rPr>
              <a:t>vinden</a:t>
            </a:r>
            <a:r>
              <a:rPr lang="en-US" altLang="nl-NL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 extra </a:t>
            </a:r>
            <a:r>
              <a:rPr lang="en-US" altLang="nl-NL" dirty="0" err="1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compositieklasse</a:t>
            </a:r>
            <a:endParaRPr lang="en-US" altLang="nl-NL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325620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0"/>
          <p:cNvSpPr txBox="1">
            <a:spLocks noChangeAspect="1" noChangeArrowheads="1"/>
          </p:cNvSpPr>
          <p:nvPr/>
        </p:nvSpPr>
        <p:spPr bwMode="auto">
          <a:xfrm>
            <a:off x="3084513" y="3649663"/>
            <a:ext cx="381000" cy="315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sp>
        <p:nvSpPr>
          <p:cNvPr id="9219" name="Text Box 32"/>
          <p:cNvSpPr txBox="1">
            <a:spLocks noChangeAspect="1" noChangeArrowheads="1"/>
          </p:cNvSpPr>
          <p:nvPr/>
        </p:nvSpPr>
        <p:spPr bwMode="auto">
          <a:xfrm>
            <a:off x="2444750" y="3738563"/>
            <a:ext cx="271463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1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NL" altLang="nl-NL" smtClean="0">
                <a:ea typeface="ＭＳ Ｐゴシック" panose="020B0600070205080204" pitchFamily="34" charset="-128"/>
              </a:rPr>
              <a:t>Toe te voegen compositie</a:t>
            </a:r>
          </a:p>
        </p:txBody>
      </p:sp>
      <p:sp>
        <p:nvSpPr>
          <p:cNvPr id="9221" name="Line 4"/>
          <p:cNvSpPr>
            <a:spLocks noChangeAspect="1" noChangeShapeType="1"/>
          </p:cNvSpPr>
          <p:nvPr/>
        </p:nvSpPr>
        <p:spPr bwMode="auto">
          <a:xfrm flipH="1" flipV="1">
            <a:off x="2468563" y="3978275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222" name="Text Box 6"/>
          <p:cNvSpPr txBox="1">
            <a:spLocks noChangeAspect="1" noChangeArrowheads="1"/>
          </p:cNvSpPr>
          <p:nvPr/>
        </p:nvSpPr>
        <p:spPr bwMode="auto">
          <a:xfrm>
            <a:off x="4570413" y="3738563"/>
            <a:ext cx="274637" cy="227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  2</a:t>
            </a:r>
          </a:p>
        </p:txBody>
      </p:sp>
      <p:sp>
        <p:nvSpPr>
          <p:cNvPr id="9223" name="Text Box 7"/>
          <p:cNvSpPr txBox="1">
            <a:spLocks noChangeAspect="1" noChangeArrowheads="1"/>
          </p:cNvSpPr>
          <p:nvPr/>
        </p:nvSpPr>
        <p:spPr bwMode="auto">
          <a:xfrm>
            <a:off x="5210175" y="3663950"/>
            <a:ext cx="361950" cy="30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2000">
                <a:latin typeface="Times New Roman" panose="02020603050405020304" pitchFamily="18" charset="0"/>
              </a:rPr>
              <a:t> </a:t>
            </a:r>
            <a:r>
              <a:rPr lang="nl-NL" altLang="nl-NL" sz="1400"/>
              <a:t>0..*</a:t>
            </a:r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5578475" y="3292475"/>
            <a:ext cx="1066800" cy="1244600"/>
            <a:chOff x="3567" y="1392"/>
            <a:chExt cx="688" cy="784"/>
          </a:xfrm>
        </p:grpSpPr>
        <p:sp>
          <p:nvSpPr>
            <p:cNvPr id="9257" name="Rectangle 9"/>
            <p:cNvSpPr>
              <a:spLocks noChangeAspect="1" noChangeArrowheads="1"/>
            </p:cNvSpPr>
            <p:nvPr/>
          </p:nvSpPr>
          <p:spPr bwMode="auto">
            <a:xfrm>
              <a:off x="3567" y="1610"/>
              <a:ext cx="688" cy="5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afstand: Real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gestremd: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Boolean</a:t>
              </a:r>
            </a:p>
          </p:txBody>
        </p:sp>
        <p:sp>
          <p:nvSpPr>
            <p:cNvPr id="9258" name="Rectangle 10"/>
            <p:cNvSpPr>
              <a:spLocks noChangeAspect="1" noChangeArrowheads="1"/>
            </p:cNvSpPr>
            <p:nvPr/>
          </p:nvSpPr>
          <p:spPr bwMode="auto">
            <a:xfrm>
              <a:off x="3567" y="1392"/>
              <a:ext cx="688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Weg</a:t>
              </a:r>
            </a:p>
          </p:txBody>
        </p:sp>
        <p:sp>
          <p:nvSpPr>
            <p:cNvPr id="9259" name="Rectangle 11"/>
            <p:cNvSpPr>
              <a:spLocks noChangeAspect="1" noChangeArrowheads="1"/>
            </p:cNvSpPr>
            <p:nvPr/>
          </p:nvSpPr>
          <p:spPr bwMode="auto">
            <a:xfrm flipV="1">
              <a:off x="3567" y="2116"/>
              <a:ext cx="688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5" name="Line 12"/>
          <p:cNvSpPr>
            <a:spLocks noChangeAspect="1" noChangeShapeType="1"/>
          </p:cNvSpPr>
          <p:nvPr/>
        </p:nvSpPr>
        <p:spPr bwMode="auto">
          <a:xfrm flipH="1" flipV="1">
            <a:off x="4570413" y="3965575"/>
            <a:ext cx="1001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226" name="Text Box 13"/>
          <p:cNvSpPr txBox="1">
            <a:spLocks noChangeAspect="1" noChangeArrowheads="1"/>
          </p:cNvSpPr>
          <p:nvPr/>
        </p:nvSpPr>
        <p:spPr bwMode="auto">
          <a:xfrm>
            <a:off x="4572000" y="4038600"/>
            <a:ext cx="981075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uiteinden</a:t>
            </a:r>
          </a:p>
        </p:txBody>
      </p:sp>
      <p:grpSp>
        <p:nvGrpSpPr>
          <p:cNvPr id="9227" name="Group 20"/>
          <p:cNvGrpSpPr>
            <a:grpSpLocks/>
          </p:cNvGrpSpPr>
          <p:nvPr/>
        </p:nvGrpSpPr>
        <p:grpSpPr bwMode="auto">
          <a:xfrm>
            <a:off x="3521075" y="3292475"/>
            <a:ext cx="1065213" cy="1244600"/>
            <a:chOff x="2240" y="1392"/>
            <a:chExt cx="687" cy="784"/>
          </a:xfrm>
        </p:grpSpPr>
        <p:grpSp>
          <p:nvGrpSpPr>
            <p:cNvPr id="9253" name="Group 21"/>
            <p:cNvGrpSpPr>
              <a:grpSpLocks noChangeAspect="1"/>
            </p:cNvGrpSpPr>
            <p:nvPr/>
          </p:nvGrpSpPr>
          <p:grpSpPr bwMode="auto">
            <a:xfrm>
              <a:off x="2240" y="1392"/>
              <a:ext cx="687" cy="724"/>
              <a:chOff x="4459" y="1627"/>
              <a:chExt cx="1440" cy="1440"/>
            </a:xfrm>
          </p:grpSpPr>
          <p:sp>
            <p:nvSpPr>
              <p:cNvPr id="9255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4459" y="2059"/>
                <a:ext cx="1440" cy="10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naam: Text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pos: Position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6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459" y="1627"/>
                <a:ext cx="144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Plaats</a:t>
                </a:r>
              </a:p>
            </p:txBody>
          </p:sp>
        </p:grpSp>
        <p:sp>
          <p:nvSpPr>
            <p:cNvPr id="9254" name="Rectangle 24"/>
            <p:cNvSpPr>
              <a:spLocks noChangeAspect="1" noChangeArrowheads="1"/>
            </p:cNvSpPr>
            <p:nvPr/>
          </p:nvSpPr>
          <p:spPr bwMode="auto">
            <a:xfrm flipV="1">
              <a:off x="2240" y="2116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28" name="Group 26"/>
          <p:cNvGrpSpPr>
            <a:grpSpLocks/>
          </p:cNvGrpSpPr>
          <p:nvPr/>
        </p:nvGrpSpPr>
        <p:grpSpPr bwMode="auto">
          <a:xfrm>
            <a:off x="1423988" y="3246438"/>
            <a:ext cx="1090612" cy="1233487"/>
            <a:chOff x="960" y="1056"/>
            <a:chExt cx="687" cy="784"/>
          </a:xfrm>
        </p:grpSpPr>
        <p:sp>
          <p:nvSpPr>
            <p:cNvPr id="9250" name="Rectangle 27"/>
            <p:cNvSpPr>
              <a:spLocks noChangeAspect="1" noChangeArrowheads="1"/>
            </p:cNvSpPr>
            <p:nvPr/>
          </p:nvSpPr>
          <p:spPr bwMode="auto">
            <a:xfrm>
              <a:off x="960" y="1273"/>
              <a:ext cx="687" cy="5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naam: Text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  <p:sp>
          <p:nvSpPr>
            <p:cNvPr id="9251" name="Rectangle 2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687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Land</a:t>
              </a:r>
            </a:p>
          </p:txBody>
        </p:sp>
        <p:sp>
          <p:nvSpPr>
            <p:cNvPr id="9252" name="Rectangle 29"/>
            <p:cNvSpPr>
              <a:spLocks noChangeAspect="1" noChangeArrowheads="1"/>
            </p:cNvSpPr>
            <p:nvPr/>
          </p:nvSpPr>
          <p:spPr bwMode="auto">
            <a:xfrm flipV="1">
              <a:off x="960" y="1780"/>
              <a:ext cx="687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9" name="Text Box 31"/>
          <p:cNvSpPr txBox="1">
            <a:spLocks noChangeAspect="1" noChangeArrowheads="1"/>
          </p:cNvSpPr>
          <p:nvPr/>
        </p:nvSpPr>
        <p:spPr bwMode="auto">
          <a:xfrm>
            <a:off x="2651125" y="4038600"/>
            <a:ext cx="8445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/>
              <a:t>◄ ligt in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578475" y="3292475"/>
            <a:ext cx="1066800" cy="1244600"/>
            <a:chOff x="3567" y="1392"/>
            <a:chExt cx="688" cy="784"/>
          </a:xfrm>
        </p:grpSpPr>
        <p:sp>
          <p:nvSpPr>
            <p:cNvPr id="9247" name="Rectangle 39"/>
            <p:cNvSpPr>
              <a:spLocks noChangeAspect="1" noChangeArrowheads="1"/>
            </p:cNvSpPr>
            <p:nvPr/>
          </p:nvSpPr>
          <p:spPr bwMode="auto">
            <a:xfrm>
              <a:off x="3567" y="1610"/>
              <a:ext cx="688" cy="50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afstand: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gestremd: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        Boolean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2000">
                <a:latin typeface="Times New Roman" panose="02020603050405020304" pitchFamily="18" charset="0"/>
              </a:endParaRPr>
            </a:p>
          </p:txBody>
        </p:sp>
        <p:sp>
          <p:nvSpPr>
            <p:cNvPr id="9248" name="Rectangle 40"/>
            <p:cNvSpPr>
              <a:spLocks noChangeAspect="1" noChangeArrowheads="1"/>
            </p:cNvSpPr>
            <p:nvPr/>
          </p:nvSpPr>
          <p:spPr bwMode="auto">
            <a:xfrm>
              <a:off x="3567" y="1392"/>
              <a:ext cx="688" cy="21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Weg</a:t>
              </a:r>
            </a:p>
          </p:txBody>
        </p:sp>
        <p:sp>
          <p:nvSpPr>
            <p:cNvPr id="9249" name="Rectangle 41"/>
            <p:cNvSpPr>
              <a:spLocks noChangeAspect="1" noChangeArrowheads="1"/>
            </p:cNvSpPr>
            <p:nvPr/>
          </p:nvSpPr>
          <p:spPr bwMode="auto">
            <a:xfrm flipV="1">
              <a:off x="3567" y="2116"/>
              <a:ext cx="688" cy="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521075" y="3292475"/>
            <a:ext cx="1065213" cy="1244600"/>
            <a:chOff x="2240" y="1392"/>
            <a:chExt cx="687" cy="784"/>
          </a:xfrm>
        </p:grpSpPr>
        <p:grpSp>
          <p:nvGrpSpPr>
            <p:cNvPr id="9243" name="Group 47"/>
            <p:cNvGrpSpPr>
              <a:grpSpLocks noChangeAspect="1"/>
            </p:cNvGrpSpPr>
            <p:nvPr/>
          </p:nvGrpSpPr>
          <p:grpSpPr bwMode="auto">
            <a:xfrm>
              <a:off x="2240" y="1392"/>
              <a:ext cx="687" cy="724"/>
              <a:chOff x="4459" y="1627"/>
              <a:chExt cx="1440" cy="1440"/>
            </a:xfrm>
          </p:grpSpPr>
          <p:sp>
            <p:nvSpPr>
              <p:cNvPr id="9245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4459" y="2059"/>
                <a:ext cx="1440" cy="1008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naam: Text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200"/>
                  <a:t>pos: Position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6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4459" y="1627"/>
                <a:ext cx="1440" cy="432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Plaats</a:t>
                </a:r>
              </a:p>
            </p:txBody>
          </p:sp>
        </p:grpSp>
        <p:sp>
          <p:nvSpPr>
            <p:cNvPr id="9244" name="Rectangle 50"/>
            <p:cNvSpPr>
              <a:spLocks noChangeAspect="1" noChangeArrowheads="1"/>
            </p:cNvSpPr>
            <p:nvPr/>
          </p:nvSpPr>
          <p:spPr bwMode="auto">
            <a:xfrm flipV="1">
              <a:off x="2240" y="2116"/>
              <a:ext cx="687" cy="6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1403350" y="1412875"/>
            <a:ext cx="1081088" cy="1828800"/>
            <a:chOff x="864" y="912"/>
            <a:chExt cx="681" cy="1152"/>
          </a:xfrm>
        </p:grpSpPr>
        <p:grpSp>
          <p:nvGrpSpPr>
            <p:cNvPr id="9237" name="Group 60"/>
            <p:cNvGrpSpPr>
              <a:grpSpLocks/>
            </p:cNvGrpSpPr>
            <p:nvPr/>
          </p:nvGrpSpPr>
          <p:grpSpPr bwMode="auto">
            <a:xfrm>
              <a:off x="864" y="912"/>
              <a:ext cx="681" cy="633"/>
              <a:chOff x="912" y="816"/>
              <a:chExt cx="681" cy="633"/>
            </a:xfrm>
          </p:grpSpPr>
          <p:sp>
            <p:nvSpPr>
              <p:cNvPr id="924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912" y="1056"/>
                <a:ext cx="681" cy="33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20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1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912" y="816"/>
                <a:ext cx="681" cy="240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nl-NL" altLang="nl-NL" sz="1900" b="1"/>
                  <a:t>Aarde</a:t>
                </a:r>
              </a:p>
            </p:txBody>
          </p:sp>
          <p:sp>
            <p:nvSpPr>
              <p:cNvPr id="924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12" y="1392"/>
                <a:ext cx="681" cy="57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lIns="45720" rIns="4572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nl-NL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38" name="Line 64"/>
            <p:cNvSpPr>
              <a:spLocks noChangeShapeType="1"/>
            </p:cNvSpPr>
            <p:nvPr/>
          </p:nvSpPr>
          <p:spPr bwMode="auto">
            <a:xfrm>
              <a:off x="1200" y="163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239" name="AutoShape 65"/>
            <p:cNvSpPr>
              <a:spLocks noChangeArrowheads="1"/>
            </p:cNvSpPr>
            <p:nvPr/>
          </p:nvSpPr>
          <p:spPr bwMode="auto">
            <a:xfrm>
              <a:off x="1104" y="1536"/>
              <a:ext cx="192" cy="192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1800"/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1417638" y="3246438"/>
            <a:ext cx="1090612" cy="1244600"/>
            <a:chOff x="960" y="1056"/>
            <a:chExt cx="687" cy="784"/>
          </a:xfrm>
        </p:grpSpPr>
        <p:sp>
          <p:nvSpPr>
            <p:cNvPr id="9234" name="Rectangle 68"/>
            <p:cNvSpPr>
              <a:spLocks noChangeAspect="1" noChangeArrowheads="1"/>
            </p:cNvSpPr>
            <p:nvPr/>
          </p:nvSpPr>
          <p:spPr bwMode="auto">
            <a:xfrm>
              <a:off x="960" y="1273"/>
              <a:ext cx="687" cy="50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200"/>
                <a:t>naam: Text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200"/>
            </a:p>
          </p:txBody>
        </p:sp>
        <p:sp>
          <p:nvSpPr>
            <p:cNvPr id="9235" name="Rectangle 69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687" cy="21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nl-NL" altLang="nl-NL" sz="1900" b="1"/>
                <a:t>Land</a:t>
              </a:r>
            </a:p>
          </p:txBody>
        </p:sp>
        <p:sp>
          <p:nvSpPr>
            <p:cNvPr id="9236" name="Rectangle 70"/>
            <p:cNvSpPr>
              <a:spLocks noChangeAspect="1" noChangeArrowheads="1"/>
            </p:cNvSpPr>
            <p:nvPr/>
          </p:nvSpPr>
          <p:spPr bwMode="auto">
            <a:xfrm flipV="1">
              <a:off x="960" y="1780"/>
              <a:ext cx="687" cy="6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lIns="45720" rIns="457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nl-NL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277951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>
                <a:ea typeface="ＭＳ Ｐゴシック" panose="020B0600070205080204" pitchFamily="34" charset="-128"/>
              </a:rPr>
              <a:t>Singleton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public class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Aarde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private 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static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Aarde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singleton = new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Aarde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private List&lt;Land&gt;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landen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</a:t>
            </a:r>
            <a:r>
              <a:rPr lang="en-US" altLang="nl-NL" sz="2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Aarde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	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landen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= new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ArrayList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&lt;&gt;();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public static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Aarde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800" dirty="0" err="1" smtClean="0">
                <a:ea typeface="ＭＳ Ｐゴシック" panose="020B0600070205080204" pitchFamily="34" charset="-128"/>
              </a:rPr>
              <a:t>getSingleton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      return singleton;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>
                <a:ea typeface="ＭＳ Ｐゴシック" panose="020B0600070205080204" pitchFamily="34" charset="-128"/>
              </a:rPr>
              <a:t> </a:t>
            </a:r>
            <a:r>
              <a:rPr lang="en-US" altLang="nl-NL" sz="2800" dirty="0" smtClean="0">
                <a:ea typeface="ＭＳ Ｐゴシック" panose="020B0600070205080204" pitchFamily="34" charset="-128"/>
              </a:rPr>
              <a:t>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nl-NL" sz="2800" dirty="0" smtClean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200" y="75249"/>
            <a:ext cx="7086600" cy="231031"/>
          </a:xfrm>
        </p:spPr>
        <p:txBody>
          <a:bodyPr/>
          <a:lstStyle/>
          <a:p>
            <a:pPr>
              <a:defRPr/>
            </a:pPr>
            <a:r>
              <a:rPr lang="nl-NL" altLang="en-US" dirty="0" smtClean="0"/>
              <a:t>GSO3 | Week 2 | Compositie</a:t>
            </a:r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315848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www.readinessinfo.com/gifs/todo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90" y="504965"/>
            <a:ext cx="2111210" cy="19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TODO: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1e </a:t>
            </a:r>
            <a:r>
              <a:rPr lang="en-US" dirty="0" err="1"/>
              <a:t>beroepsproduct</a:t>
            </a:r>
            <a:r>
              <a:rPr lang="en-US" dirty="0" smtClean="0"/>
              <a:t>: </a:t>
            </a:r>
            <a:r>
              <a:rPr lang="en-US" dirty="0" err="1" smtClean="0"/>
              <a:t>Domeinmodel</a:t>
            </a:r>
            <a:endParaRPr lang="en-US" dirty="0" smtClean="0"/>
          </a:p>
          <a:p>
            <a:r>
              <a:rPr lang="en-US" dirty="0" err="1" smtClean="0"/>
              <a:t>Zie</a:t>
            </a:r>
            <a:r>
              <a:rPr lang="en-US" dirty="0" smtClean="0"/>
              <a:t> GSO3_Opdracht1_Domeinmodel.docx.</a:t>
            </a:r>
            <a:endParaRPr lang="nl-NL" dirty="0" smtClean="0"/>
          </a:p>
          <a:p>
            <a:r>
              <a:rPr lang="en-US" dirty="0" err="1" smtClean="0"/>
              <a:t>Breid</a:t>
            </a:r>
            <a:r>
              <a:rPr lang="en-US" dirty="0" smtClean="0"/>
              <a:t> </a:t>
            </a:r>
            <a:r>
              <a:rPr lang="en-US" dirty="0"/>
              <a:t>het </a:t>
            </a:r>
            <a:r>
              <a:rPr lang="en-US" dirty="0" err="1"/>
              <a:t>klassendiagram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met </a:t>
            </a:r>
            <a:r>
              <a:rPr lang="en-US" dirty="0" err="1"/>
              <a:t>navigatie</a:t>
            </a:r>
            <a:r>
              <a:rPr lang="en-US" dirty="0"/>
              <a:t>, </a:t>
            </a:r>
            <a:r>
              <a:rPr lang="en-US" dirty="0" err="1"/>
              <a:t>methoden</a:t>
            </a:r>
            <a:r>
              <a:rPr lang="en-US" dirty="0"/>
              <a:t>, </a:t>
            </a:r>
            <a:r>
              <a:rPr lang="en-US" dirty="0" err="1"/>
              <a:t>constructoren</a:t>
            </a:r>
            <a:r>
              <a:rPr lang="en-US" dirty="0"/>
              <a:t> en </a:t>
            </a:r>
            <a:r>
              <a:rPr lang="en-US" dirty="0" err="1" smtClean="0"/>
              <a:t>compositie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Casus “Tour de France” (</a:t>
            </a:r>
            <a:r>
              <a:rPr lang="en-US" dirty="0" err="1" smtClean="0"/>
              <a:t>Individueel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Zie</a:t>
            </a:r>
            <a:r>
              <a:rPr lang="en-US" dirty="0" smtClean="0"/>
              <a:t> Casus-</a:t>
            </a:r>
            <a:r>
              <a:rPr lang="en-US" dirty="0" err="1" smtClean="0"/>
              <a:t>TourDeFrance.docx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Werk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1 en </a:t>
            </a:r>
            <a:r>
              <a:rPr lang="en-US" dirty="0" err="1" smtClean="0"/>
              <a:t>opdracht</a:t>
            </a:r>
            <a:r>
              <a:rPr lang="en-US" dirty="0" smtClean="0"/>
              <a:t> 2 </a:t>
            </a:r>
            <a:r>
              <a:rPr lang="en-US" dirty="0" err="1" smtClean="0"/>
              <a:t>uit</a:t>
            </a:r>
            <a:r>
              <a:rPr lang="en-US" dirty="0" smtClean="0"/>
              <a:t> in Visual Paradigm.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err="1" smtClean="0"/>
              <a:t>Voorbereiding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volgende</a:t>
            </a:r>
            <a:r>
              <a:rPr lang="en-US" dirty="0" smtClean="0"/>
              <a:t> les: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ideo</a:t>
            </a:r>
            <a:r>
              <a:rPr lang="en-US" dirty="0"/>
              <a:t>-</a:t>
            </a:r>
            <a:r>
              <a:rPr lang="en-US" dirty="0" smtClean="0"/>
              <a:t>tutorial: StudentAdminSequenceDiagram.mp4.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Youtube</a:t>
            </a:r>
            <a:r>
              <a:rPr lang="en-US" dirty="0" smtClean="0"/>
              <a:t>: </a:t>
            </a:r>
            <a:r>
              <a:rPr lang="en-US" u="sng" dirty="0">
                <a:hlinkClick r:id="rId4"/>
              </a:rPr>
              <a:t>https://www.youtube.com/watch?v=puqloElztcU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Domeinmodel, navigatie, gedrag en compositie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27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24348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28</a:t>
            </a:fld>
            <a:endParaRPr lang="en-US" alt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</p:spPr>
        <p:txBody>
          <a:bodyPr/>
          <a:lstStyle/>
          <a:p>
            <a:pPr>
              <a:defRPr/>
            </a:pPr>
            <a:r>
              <a:rPr lang="nl-NL" sz="1200" dirty="0" smtClean="0"/>
              <a:t>GSO3 | Week 2 | Domeinmodel, navigatie, gedrag en compositie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9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Object heeft 2 dimensies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5791200" cy="2514600"/>
          </a:xfrm>
        </p:spPr>
        <p:txBody>
          <a:bodyPr/>
          <a:lstStyle/>
          <a:p>
            <a:pPr lvl="1" eaLnBrk="1" hangingPunct="1"/>
            <a:r>
              <a:rPr lang="nl-NL" altLang="nl-NL" sz="2800" dirty="0" smtClean="0">
                <a:ea typeface="ＭＳ Ｐゴシック" panose="020B0600070205080204" pitchFamily="34" charset="-128"/>
              </a:rPr>
              <a:t>creatie</a:t>
            </a:r>
          </a:p>
          <a:p>
            <a:pPr lvl="1" eaLnBrk="1" hangingPunct="1"/>
            <a:r>
              <a:rPr lang="nl-NL" altLang="nl-NL" sz="2800" smtClean="0">
                <a:ea typeface="ＭＳ Ｐゴシック" panose="020B0600070205080204" pitchFamily="34" charset="-128"/>
              </a:rPr>
              <a:t>gedrag </a:t>
            </a:r>
          </a:p>
          <a:p>
            <a:pPr lvl="2" eaLnBrk="1" hangingPunct="1"/>
            <a:r>
              <a:rPr lang="nl-NL" altLang="nl-NL" sz="2500" dirty="0" smtClean="0">
                <a:ea typeface="ＭＳ Ｐゴシック" panose="020B0600070205080204" pitchFamily="34" charset="-128"/>
              </a:rPr>
              <a:t>inspectie</a:t>
            </a:r>
          </a:p>
          <a:p>
            <a:pPr lvl="2" eaLnBrk="1" hangingPunct="1"/>
            <a:r>
              <a:rPr lang="nl-NL" altLang="nl-NL" sz="2500" dirty="0" smtClean="0">
                <a:ea typeface="ＭＳ Ｐゴシック" panose="020B0600070205080204" pitchFamily="34" charset="-128"/>
              </a:rPr>
              <a:t>wijziging</a:t>
            </a:r>
          </a:p>
          <a:p>
            <a:pPr lvl="1" eaLnBrk="1" hangingPunct="1"/>
            <a:r>
              <a:rPr lang="nl-NL" altLang="nl-NL" sz="2800" dirty="0" smtClean="0">
                <a:ea typeface="ＭＳ Ｐゴシック" panose="020B0600070205080204" pitchFamily="34" charset="-128"/>
              </a:rPr>
              <a:t>(vernietiging)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nl-NL" altLang="nl-NL" sz="2800" dirty="0" smtClean="0">
              <a:ea typeface="ＭＳ Ｐゴシック" panose="020B0600070205080204" pitchFamily="34" charset="-128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nl-NL" altLang="nl-NL" sz="2800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endParaRPr lang="nl-NL" altLang="nl-NL" sz="26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nl-NL" altLang="nl-NL" sz="3100" dirty="0" smtClean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nl-NL" altLang="nl-NL" sz="32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nl-NL" altLang="nl-NL" sz="2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AutoShape 6"/>
          <p:cNvSpPr>
            <a:spLocks noChangeArrowheads="1"/>
          </p:cNvSpPr>
          <p:nvPr/>
        </p:nvSpPr>
        <p:spPr bwMode="auto">
          <a:xfrm rot="-5400000">
            <a:off x="-190500" y="2628900"/>
            <a:ext cx="2667000" cy="609600"/>
          </a:xfrm>
          <a:prstGeom prst="rightArrow">
            <a:avLst>
              <a:gd name="adj1" fmla="val 50000"/>
              <a:gd name="adj2" fmla="val 10937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800" b="1"/>
              <a:t>gedrag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3733800" y="4495800"/>
            <a:ext cx="3276600" cy="609600"/>
          </a:xfrm>
          <a:prstGeom prst="rightArrow">
            <a:avLst>
              <a:gd name="adj1" fmla="val 50000"/>
              <a:gd name="adj2" fmla="val 13437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800" b="1">
                <a:solidFill>
                  <a:schemeClr val="tx2"/>
                </a:solidFill>
              </a:rPr>
              <a:t>toestand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352800" y="5105400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nl-NL" altLang="nl-NL" sz="2800">
                <a:solidFill>
                  <a:schemeClr val="tx2"/>
                </a:solidFill>
              </a:rPr>
              <a:t>eigenschappen</a:t>
            </a:r>
          </a:p>
          <a:p>
            <a:pPr lvl="1" eaLnBrk="1" hangingPunct="1"/>
            <a:r>
              <a:rPr lang="nl-NL" altLang="nl-NL" sz="2800">
                <a:solidFill>
                  <a:schemeClr val="tx2"/>
                </a:solidFill>
              </a:rPr>
              <a:t>statische constraints</a:t>
            </a:r>
          </a:p>
          <a:p>
            <a:pPr eaLnBrk="1" hangingPunct="1"/>
            <a:endParaRPr lang="nl-NL" altLang="nl-NL" sz="2800"/>
          </a:p>
          <a:p>
            <a:pPr eaLnBrk="1" hangingPunct="1"/>
            <a:endParaRPr lang="nl-NL" altLang="nl-NL"/>
          </a:p>
        </p:txBody>
      </p:sp>
      <p:sp>
        <p:nvSpPr>
          <p:cNvPr id="4103" name="AutoShape 12"/>
          <p:cNvSpPr>
            <a:spLocks noChangeArrowheads="1"/>
          </p:cNvSpPr>
          <p:nvPr/>
        </p:nvSpPr>
        <p:spPr bwMode="auto">
          <a:xfrm>
            <a:off x="304800" y="4230960"/>
            <a:ext cx="2971800" cy="2438400"/>
          </a:xfrm>
          <a:prstGeom prst="cloudCallout">
            <a:avLst>
              <a:gd name="adj1" fmla="val 14852"/>
              <a:gd name="adj2" fmla="val 4908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nl-NL" sz="1800"/>
          </a:p>
        </p:txBody>
      </p:sp>
      <p:pic>
        <p:nvPicPr>
          <p:cNvPr id="4104" name="Picture 13" descr="MPj031419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712788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3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63347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Klassendiagram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Model van domein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Bouwtekening van applicatie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Eigenschappen van objecten (statisch)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Associaties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Attributen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Gedrag van objecten (dynamisch)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Methoden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Constructoren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Restricties (statische)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4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41491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Klassendiagram</a:t>
            </a:r>
            <a:r>
              <a:rPr lang="en-US" dirty="0" smtClean="0"/>
              <a:t>: </a:t>
            </a:r>
            <a:r>
              <a:rPr lang="en-US" dirty="0" err="1" smtClean="0"/>
              <a:t>toepassing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76800"/>
          </a:xfrm>
        </p:spPr>
        <p:txBody>
          <a:bodyPr/>
          <a:lstStyle/>
          <a:p>
            <a:r>
              <a:rPr lang="en-US" sz="2800" dirty="0" err="1" smtClean="0"/>
              <a:t>Domeinmodel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err="1" smtClean="0"/>
              <a:t>Alleen</a:t>
            </a:r>
            <a:r>
              <a:rPr lang="en-US" sz="2200" dirty="0" smtClean="0"/>
              <a:t> </a:t>
            </a:r>
            <a:r>
              <a:rPr lang="en-US" sz="2200" dirty="0" err="1" smtClean="0"/>
              <a:t>aspecten</a:t>
            </a:r>
            <a:r>
              <a:rPr lang="en-US" sz="2200" dirty="0" smtClean="0"/>
              <a:t> </a:t>
            </a:r>
            <a:r>
              <a:rPr lang="en-US" sz="2200" dirty="0" err="1" smtClean="0"/>
              <a:t>uit</a:t>
            </a:r>
            <a:r>
              <a:rPr lang="en-US" sz="2200" dirty="0" smtClean="0"/>
              <a:t> de </a:t>
            </a:r>
            <a:r>
              <a:rPr lang="en-US" sz="2200" dirty="0" err="1" smtClean="0"/>
              <a:t>werkelijkheid</a:t>
            </a:r>
            <a:r>
              <a:rPr lang="en-US" sz="2200" dirty="0" smtClean="0"/>
              <a:t>, </a:t>
            </a:r>
            <a:r>
              <a:rPr lang="en-US" sz="2200" dirty="0" err="1" smtClean="0"/>
              <a:t>geen</a:t>
            </a:r>
            <a:r>
              <a:rPr lang="en-US" sz="2200" dirty="0" smtClean="0"/>
              <a:t> </a:t>
            </a:r>
            <a:r>
              <a:rPr lang="en-US" sz="2200" dirty="0" err="1" smtClean="0"/>
              <a:t>aspecten</a:t>
            </a:r>
            <a:r>
              <a:rPr lang="en-US" sz="2200" dirty="0" smtClean="0"/>
              <a:t> die met </a:t>
            </a:r>
            <a:r>
              <a:rPr lang="en-US" sz="2200" dirty="0" err="1" smtClean="0"/>
              <a:t>automatisering</a:t>
            </a:r>
            <a:r>
              <a:rPr lang="en-US" sz="2200" dirty="0" smtClean="0"/>
              <a:t> </a:t>
            </a:r>
            <a:r>
              <a:rPr lang="en-US" sz="2200" dirty="0" err="1" smtClean="0"/>
              <a:t>te</a:t>
            </a:r>
            <a:r>
              <a:rPr lang="en-US" sz="2200" dirty="0" smtClean="0"/>
              <a:t> </a:t>
            </a:r>
            <a:r>
              <a:rPr lang="en-US" sz="2200" dirty="0" err="1" smtClean="0"/>
              <a:t>maken</a:t>
            </a:r>
            <a:r>
              <a:rPr lang="en-US" sz="2200" dirty="0" smtClean="0"/>
              <a:t> </a:t>
            </a:r>
            <a:r>
              <a:rPr lang="en-US" sz="2200" dirty="0" err="1" smtClean="0"/>
              <a:t>hebben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2800" dirty="0" err="1" smtClean="0"/>
              <a:t>Applicatiemodel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err="1" smtClean="0"/>
              <a:t>Naast</a:t>
            </a:r>
            <a:r>
              <a:rPr lang="en-US" sz="2200" dirty="0" smtClean="0"/>
              <a:t> </a:t>
            </a:r>
            <a:r>
              <a:rPr lang="en-US" sz="2200" dirty="0" err="1" smtClean="0"/>
              <a:t>domeinaspecten</a:t>
            </a:r>
            <a:r>
              <a:rPr lang="en-US" sz="2200" dirty="0" smtClean="0"/>
              <a:t> </a:t>
            </a:r>
            <a:r>
              <a:rPr lang="en-US" sz="2200" dirty="0" err="1" smtClean="0"/>
              <a:t>ook</a:t>
            </a:r>
            <a:r>
              <a:rPr lang="en-US" sz="2200" dirty="0" smtClean="0"/>
              <a:t> </a:t>
            </a:r>
            <a:r>
              <a:rPr lang="en-US" sz="2200" dirty="0" err="1" smtClean="0"/>
              <a:t>keuzen</a:t>
            </a:r>
            <a:r>
              <a:rPr lang="en-US" sz="2200" dirty="0" smtClean="0"/>
              <a:t> die </a:t>
            </a:r>
            <a:r>
              <a:rPr lang="en-US" sz="2200" dirty="0" err="1" smtClean="0"/>
              <a:t>betrekking</a:t>
            </a:r>
            <a:r>
              <a:rPr lang="en-US" sz="2200" dirty="0" smtClean="0"/>
              <a:t> </a:t>
            </a:r>
            <a:r>
              <a:rPr lang="en-US" sz="2200" dirty="0" err="1" smtClean="0"/>
              <a:t>hebben</a:t>
            </a:r>
            <a:r>
              <a:rPr lang="en-US" sz="2200" dirty="0" smtClean="0"/>
              <a:t> op hoe de </a:t>
            </a:r>
            <a:r>
              <a:rPr lang="en-US" sz="2200" dirty="0" err="1" smtClean="0"/>
              <a:t>gebruiker</a:t>
            </a:r>
            <a:r>
              <a:rPr lang="en-US" sz="2200" dirty="0" smtClean="0"/>
              <a:t> met het </a:t>
            </a:r>
            <a:r>
              <a:rPr lang="en-US" sz="2200" dirty="0" err="1" smtClean="0"/>
              <a:t>systeem</a:t>
            </a:r>
            <a:r>
              <a:rPr lang="en-US" sz="2200" dirty="0" smtClean="0"/>
              <a:t> </a:t>
            </a:r>
            <a:r>
              <a:rPr lang="en-US" sz="2200" dirty="0" err="1" smtClean="0"/>
              <a:t>gaat</a:t>
            </a:r>
            <a:r>
              <a:rPr lang="en-US" sz="2200" dirty="0" smtClean="0"/>
              <a:t> </a:t>
            </a:r>
            <a:r>
              <a:rPr lang="en-US" sz="2200" dirty="0" err="1" smtClean="0"/>
              <a:t>werken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2800" dirty="0" err="1" smtClean="0"/>
              <a:t>Implementatiemodel</a:t>
            </a:r>
            <a:r>
              <a:rPr lang="en-US" sz="2800" dirty="0" smtClean="0"/>
              <a:t>:</a:t>
            </a:r>
          </a:p>
          <a:p>
            <a:pPr lvl="1"/>
            <a:r>
              <a:rPr lang="en-US" sz="2200" dirty="0" err="1" smtClean="0"/>
              <a:t>Exacte</a:t>
            </a:r>
            <a:r>
              <a:rPr lang="en-US" sz="2200" dirty="0" smtClean="0"/>
              <a:t> </a:t>
            </a:r>
            <a:r>
              <a:rPr lang="en-US" sz="2200" dirty="0" err="1" smtClean="0"/>
              <a:t>weergave</a:t>
            </a:r>
            <a:r>
              <a:rPr lang="en-US" sz="2200" dirty="0" smtClean="0"/>
              <a:t> van </a:t>
            </a:r>
            <a:r>
              <a:rPr lang="en-US" sz="2200" dirty="0" err="1" smtClean="0"/>
              <a:t>implementatie</a:t>
            </a:r>
            <a:r>
              <a:rPr lang="en-US" sz="2200" dirty="0" smtClean="0"/>
              <a:t> van het </a:t>
            </a:r>
            <a:r>
              <a:rPr lang="en-US" sz="2200" dirty="0" err="1" smtClean="0"/>
              <a:t>systeem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Bevat</a:t>
            </a:r>
            <a:r>
              <a:rPr lang="en-US" sz="2200" dirty="0" smtClean="0"/>
              <a:t> </a:t>
            </a:r>
            <a:r>
              <a:rPr lang="en-US" sz="2200" dirty="0" err="1" smtClean="0"/>
              <a:t>bovengenoemde</a:t>
            </a:r>
            <a:r>
              <a:rPr lang="en-US" sz="2200" dirty="0" smtClean="0"/>
              <a:t> </a:t>
            </a:r>
            <a:r>
              <a:rPr lang="en-US" sz="2200" dirty="0" err="1" smtClean="0"/>
              <a:t>aspecten</a:t>
            </a:r>
            <a:r>
              <a:rPr lang="en-US" sz="2200" dirty="0" smtClean="0"/>
              <a:t> plus </a:t>
            </a:r>
            <a:r>
              <a:rPr lang="en-US" sz="2200" dirty="0" err="1" smtClean="0"/>
              <a:t>implementatiekeuzes</a:t>
            </a:r>
            <a:r>
              <a:rPr lang="en-US" sz="2200" dirty="0" smtClean="0"/>
              <a:t> </a:t>
            </a:r>
            <a:r>
              <a:rPr lang="en-US" sz="2200" dirty="0" err="1" smtClean="0"/>
              <a:t>zoals</a:t>
            </a:r>
            <a:r>
              <a:rPr lang="en-US" sz="2200" dirty="0" smtClean="0"/>
              <a:t> </a:t>
            </a:r>
            <a:r>
              <a:rPr lang="en-US" sz="2200" dirty="0" err="1" smtClean="0"/>
              <a:t>opslagstructeren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Kan</a:t>
            </a:r>
            <a:r>
              <a:rPr lang="en-US" sz="2200" dirty="0" smtClean="0"/>
              <a:t> direct </a:t>
            </a:r>
            <a:r>
              <a:rPr lang="en-US" sz="2200" dirty="0" err="1" smtClean="0"/>
              <a:t>worden</a:t>
            </a:r>
            <a:r>
              <a:rPr lang="en-US" sz="2200" dirty="0" smtClean="0"/>
              <a:t> </a:t>
            </a:r>
            <a:r>
              <a:rPr lang="en-US" sz="2200" dirty="0" err="1" smtClean="0"/>
              <a:t>omgezet</a:t>
            </a:r>
            <a:r>
              <a:rPr lang="en-US" sz="2200" dirty="0" smtClean="0"/>
              <a:t> </a:t>
            </a:r>
            <a:r>
              <a:rPr lang="en-US" sz="2200" dirty="0" err="1" smtClean="0"/>
              <a:t>naar</a:t>
            </a:r>
            <a:r>
              <a:rPr lang="en-US" sz="2200" dirty="0" smtClean="0"/>
              <a:t> code.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5</a:t>
            </a:fld>
            <a:endParaRPr lang="en-US" altLang="nl-NL" dirty="0"/>
          </a:p>
        </p:txBody>
      </p:sp>
      <p:sp>
        <p:nvSpPr>
          <p:cNvPr id="6" name="Tijdelijke aanduiding voor voettekst 1"/>
          <p:cNvSpPr>
            <a:spLocks noGrp="1"/>
          </p:cNvSpPr>
          <p:nvPr>
            <p:ph type="ftr" sz="quarter" idx="11"/>
          </p:nvPr>
        </p:nvSpPr>
        <p:spPr>
          <a:xfrm>
            <a:off x="457199" y="75249"/>
            <a:ext cx="7324387" cy="231031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1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Associatie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910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Domeinmodel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NL" sz="2400" dirty="0" err="1" smtClean="0">
                <a:ea typeface="ＭＳ Ｐゴシック" panose="020B0600070205080204" pitchFamily="34" charset="-128"/>
              </a:rPr>
              <a:t>Geeft</a:t>
            </a:r>
            <a:r>
              <a:rPr lang="en-US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400" dirty="0" err="1" smtClean="0">
                <a:ea typeface="ＭＳ Ｐゴシック" panose="020B0600070205080204" pitchFamily="34" charset="-128"/>
              </a:rPr>
              <a:t>een</a:t>
            </a:r>
            <a:r>
              <a:rPr lang="en-US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400" dirty="0" err="1" smtClean="0">
                <a:ea typeface="ＭＳ Ｐゴシック" panose="020B0600070205080204" pitchFamily="34" charset="-128"/>
              </a:rPr>
              <a:t>eigenschap</a:t>
            </a:r>
            <a:r>
              <a:rPr lang="en-US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nl-NL" sz="2400" dirty="0" err="1" smtClean="0">
                <a:ea typeface="ＭＳ Ｐゴシック" panose="020B0600070205080204" pitchFamily="34" charset="-128"/>
              </a:rPr>
              <a:t>aan</a:t>
            </a:r>
            <a:endParaRPr lang="nl-NL" altLang="nl-NL" sz="2400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nl-NL" altLang="nl-NL" sz="2400" dirty="0" err="1" smtClean="0">
                <a:ea typeface="ＭＳ Ｐゴシック" panose="020B0600070205080204" pitchFamily="34" charset="-128"/>
              </a:rPr>
              <a:t>Vb</a:t>
            </a:r>
            <a:r>
              <a:rPr lang="nl-NL" altLang="nl-NL" sz="2400" dirty="0" smtClean="0">
                <a:ea typeface="ＭＳ Ｐゴシック" panose="020B0600070205080204" pitchFamily="34" charset="-128"/>
              </a:rPr>
              <a:t>: geplaatste orders van klant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Applicatiemodel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Verantwoordelijkheden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nl-NL" sz="2400" dirty="0" smtClean="0">
                <a:ea typeface="ＭＳ Ｐゴシック" panose="020B0600070205080204" pitchFamily="34" charset="-128"/>
              </a:rPr>
              <a:t>Klant heeft methoden die vertellen welke Orders een Klant heeft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NL" sz="2400" dirty="0" err="1" smtClean="0">
                <a:ea typeface="ＭＳ Ｐゴシック" panose="020B0600070205080204" pitchFamily="34" charset="-128"/>
              </a:rPr>
              <a:t>Richting</a:t>
            </a:r>
            <a:endParaRPr lang="nl-NL" altLang="nl-NL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ea typeface="ＭＳ Ｐゴシック" panose="020B0600070205080204" pitchFamily="34" charset="-128"/>
              </a:rPr>
              <a:t>Implementatiemodel: 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dirty="0">
                <a:ea typeface="ＭＳ Ｐゴシック" panose="020B0600070205080204" pitchFamily="34" charset="-128"/>
              </a:rPr>
              <a:t>Z</a:t>
            </a:r>
            <a:r>
              <a:rPr lang="nl-NL" altLang="nl-NL" sz="2400" dirty="0" smtClean="0">
                <a:ea typeface="ＭＳ Ｐゴシック" panose="020B0600070205080204" pitchFamily="34" charset="-128"/>
              </a:rPr>
              <a:t>ichtbaarheid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nl-NL" sz="2400" u="sng" dirty="0">
                <a:ea typeface="ＭＳ Ｐゴシック" panose="020B0600070205080204" pitchFamily="34" charset="-128"/>
              </a:rPr>
              <a:t>S</a:t>
            </a:r>
            <a:r>
              <a:rPr lang="nl-NL" altLang="nl-NL" sz="2400" u="sng" dirty="0" smtClean="0">
                <a:ea typeface="ＭＳ Ｐゴシック" panose="020B0600070205080204" pitchFamily="34" charset="-128"/>
              </a:rPr>
              <a:t>uggestie</a:t>
            </a:r>
            <a:r>
              <a:rPr lang="nl-NL" altLang="nl-NL" sz="2400" dirty="0" smtClean="0">
                <a:ea typeface="ＭＳ Ｐゴシック" panose="020B0600070205080204" pitchFamily="34" charset="-128"/>
              </a:rPr>
              <a:t> voor opslag van data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6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45255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>
                <a:ea typeface="ＭＳ Ｐゴシック" panose="020B0600070205080204" pitchFamily="34" charset="-128"/>
              </a:rPr>
              <a:t>Associatie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dirty="0" err="1" smtClean="0">
                <a:ea typeface="ＭＳ Ｐゴシック" panose="020B0600070205080204" pitchFamily="34" charset="-128"/>
              </a:rPr>
              <a:t>Relatie</a:t>
            </a:r>
            <a:endParaRPr lang="en-GB" altLang="nl-NL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GB" altLang="nl-NL" sz="2400" dirty="0" err="1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associatienaam</a:t>
            </a:r>
            <a:endParaRPr lang="en-GB" altLang="nl-NL" sz="2400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nl-NL" dirty="0" err="1" smtClean="0">
                <a:ea typeface="ＭＳ Ｐゴシック" panose="020B0600070205080204" pitchFamily="34" charset="-128"/>
              </a:rPr>
              <a:t>Uiteinden</a:t>
            </a:r>
            <a:r>
              <a:rPr lang="en-GB" altLang="nl-NL" dirty="0" smtClean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GB" altLang="nl-NL" sz="2400" dirty="0" err="1" smtClean="0">
                <a:solidFill>
                  <a:schemeClr val="accent1"/>
                </a:solidFill>
                <a:ea typeface="ＭＳ Ｐゴシック" panose="020B0600070205080204" pitchFamily="34" charset="-128"/>
              </a:rPr>
              <a:t>rolnaam</a:t>
            </a:r>
            <a:endParaRPr lang="en-GB" altLang="nl-NL" sz="2400" dirty="0" smtClean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GB" altLang="nl-NL" sz="2400" dirty="0" err="1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multipliciteit</a:t>
            </a:r>
            <a:endParaRPr lang="en-GB" altLang="nl-NL" sz="2400" dirty="0" smtClean="0">
              <a:solidFill>
                <a:srgbClr val="0033CC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1125" y="2332038"/>
            <a:ext cx="233363" cy="168275"/>
            <a:chOff x="3316" y="1623"/>
            <a:chExt cx="147" cy="106"/>
          </a:xfrm>
        </p:grpSpPr>
        <p:sp>
          <p:nvSpPr>
            <p:cNvPr id="8235" name="AutoShape 5"/>
            <p:cNvSpPr>
              <a:spLocks noChangeArrowheads="1"/>
            </p:cNvSpPr>
            <p:nvPr/>
          </p:nvSpPr>
          <p:spPr bwMode="auto">
            <a:xfrm>
              <a:off x="3316" y="1623"/>
              <a:ext cx="147" cy="106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/>
            </a:p>
          </p:txBody>
        </p:sp>
        <p:sp>
          <p:nvSpPr>
            <p:cNvPr id="8236" name="Text Box 6"/>
            <p:cNvSpPr txBox="1">
              <a:spLocks noChangeArrowheads="1"/>
            </p:cNvSpPr>
            <p:nvPr/>
          </p:nvSpPr>
          <p:spPr bwMode="auto">
            <a:xfrm>
              <a:off x="3316" y="1623"/>
              <a:ext cx="14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44000"/>
                <a:buFont typeface="Times New Roman" panose="02020603050405020304" pitchFamily="18" charset="0"/>
                <a:buNone/>
              </a:pPr>
              <a:r>
                <a:rPr lang="en-GB" altLang="nl-NL" sz="1000" b="1">
                  <a:solidFill>
                    <a:srgbClr val="0033CC"/>
                  </a:solidFill>
                </a:rPr>
                <a:t>0..*</a:t>
              </a:r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3810000" y="2600325"/>
            <a:ext cx="1284288" cy="247650"/>
            <a:chOff x="2446" y="1792"/>
            <a:chExt cx="809" cy="156"/>
          </a:xfrm>
        </p:grpSpPr>
        <p:sp>
          <p:nvSpPr>
            <p:cNvPr id="8233" name="AutoShape 8"/>
            <p:cNvSpPr>
              <a:spLocks noChangeArrowheads="1"/>
            </p:cNvSpPr>
            <p:nvPr/>
          </p:nvSpPr>
          <p:spPr bwMode="auto">
            <a:xfrm>
              <a:off x="2446" y="1792"/>
              <a:ext cx="809" cy="156"/>
            </a:xfrm>
            <a:prstGeom prst="roundRect">
              <a:avLst>
                <a:gd name="adj" fmla="val 639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/>
            </a:p>
          </p:txBody>
        </p:sp>
        <p:sp>
          <p:nvSpPr>
            <p:cNvPr id="8234" name="Text Box 9"/>
            <p:cNvSpPr txBox="1">
              <a:spLocks noChangeArrowheads="1"/>
            </p:cNvSpPr>
            <p:nvPr/>
          </p:nvSpPr>
          <p:spPr bwMode="auto">
            <a:xfrm>
              <a:off x="2446" y="1792"/>
              <a:ext cx="80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/>
                <a:t>start: Date</a:t>
              </a:r>
              <a:r>
                <a:rPr lang="en-GB" altLang="nl-NL" sz="1200">
                  <a:solidFill>
                    <a:srgbClr val="0033CC"/>
                  </a:solidFill>
                </a:rPr>
                <a:t>[0..1]</a:t>
              </a:r>
              <a:endParaRPr lang="en-GB" altLang="nl-NL" sz="1200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3810000" y="1981200"/>
            <a:ext cx="1284288" cy="619125"/>
            <a:chOff x="2446" y="1402"/>
            <a:chExt cx="809" cy="390"/>
          </a:xfrm>
        </p:grpSpPr>
        <p:sp>
          <p:nvSpPr>
            <p:cNvPr id="8231" name="AutoShape 11"/>
            <p:cNvSpPr>
              <a:spLocks noChangeArrowheads="1"/>
            </p:cNvSpPr>
            <p:nvPr/>
          </p:nvSpPr>
          <p:spPr bwMode="auto">
            <a:xfrm>
              <a:off x="2446" y="1402"/>
              <a:ext cx="809" cy="390"/>
            </a:xfrm>
            <a:prstGeom prst="roundRect">
              <a:avLst>
                <a:gd name="adj" fmla="val 255"/>
              </a:avLst>
            </a:prstGeom>
            <a:noFill/>
            <a:ln w="9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/>
            </a:p>
          </p:txBody>
        </p:sp>
        <p:sp>
          <p:nvSpPr>
            <p:cNvPr id="8232" name="Text Box 12"/>
            <p:cNvSpPr txBox="1">
              <a:spLocks noChangeArrowheads="1"/>
            </p:cNvSpPr>
            <p:nvPr/>
          </p:nvSpPr>
          <p:spPr bwMode="auto">
            <a:xfrm>
              <a:off x="2446" y="1402"/>
              <a:ext cx="80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 b="1"/>
                <a:t>Praktijk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r>
                <a:rPr lang="en-GB" altLang="nl-NL" sz="1200" b="1"/>
                <a:t>periode</a:t>
              </a:r>
              <a:endParaRPr lang="en-GB" altLang="nl-NL" sz="1200"/>
            </a:p>
            <a:p>
              <a:pPr>
                <a:spcBef>
                  <a:spcPct val="0"/>
                </a:spcBef>
                <a:buClr>
                  <a:srgbClr val="000000"/>
                </a:buClr>
                <a:buSzPct val="66000"/>
                <a:buFont typeface="Times New Roman" panose="02020603050405020304" pitchFamily="18" charset="0"/>
                <a:buNone/>
              </a:pPr>
              <a:endParaRPr lang="en-GB" altLang="nl-NL" sz="1200"/>
            </a:p>
          </p:txBody>
        </p:sp>
      </p:grp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6584950" y="2301875"/>
            <a:ext cx="4302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 b="1">
                <a:solidFill>
                  <a:srgbClr val="0033CC"/>
                </a:solidFill>
              </a:rPr>
              <a:t>0..1</a:t>
            </a:r>
          </a:p>
        </p:txBody>
      </p:sp>
      <p:sp>
        <p:nvSpPr>
          <p:cNvPr id="8200" name="Line 14"/>
          <p:cNvSpPr>
            <a:spLocks noChangeShapeType="1"/>
          </p:cNvSpPr>
          <p:nvPr/>
        </p:nvSpPr>
        <p:spPr bwMode="auto">
          <a:xfrm flipV="1">
            <a:off x="5105400" y="2511425"/>
            <a:ext cx="1995488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5592763" y="2509838"/>
            <a:ext cx="1104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 b="1" dirty="0" err="1">
                <a:solidFill>
                  <a:schemeClr val="accent2"/>
                </a:solidFill>
              </a:rPr>
              <a:t>wordt</a:t>
            </a:r>
            <a:r>
              <a:rPr lang="en-GB" altLang="nl-NL" sz="1200" b="1" dirty="0">
                <a:solidFill>
                  <a:schemeClr val="accent2"/>
                </a:solidFill>
              </a:rPr>
              <a:t> </a:t>
            </a:r>
            <a:r>
              <a:rPr lang="en-GB" altLang="nl-NL" sz="1200" b="1" dirty="0" err="1">
                <a:solidFill>
                  <a:schemeClr val="accent2"/>
                </a:solidFill>
              </a:rPr>
              <a:t>begeleid</a:t>
            </a:r>
            <a:r>
              <a:rPr lang="en-GB" altLang="nl-NL" sz="1200" b="1" dirty="0">
                <a:solidFill>
                  <a:schemeClr val="accent2"/>
                </a:solidFill>
              </a:rPr>
              <a:t> door</a:t>
            </a:r>
          </a:p>
        </p:txBody>
      </p:sp>
      <p:grpSp>
        <p:nvGrpSpPr>
          <p:cNvPr id="8202" name="Group 16"/>
          <p:cNvGrpSpPr>
            <a:grpSpLocks/>
          </p:cNvGrpSpPr>
          <p:nvPr/>
        </p:nvGrpSpPr>
        <p:grpSpPr bwMode="auto">
          <a:xfrm>
            <a:off x="7100888" y="1990725"/>
            <a:ext cx="1284287" cy="958850"/>
            <a:chOff x="4519" y="1408"/>
            <a:chExt cx="809" cy="604"/>
          </a:xfrm>
        </p:grpSpPr>
        <p:grpSp>
          <p:nvGrpSpPr>
            <p:cNvPr id="8222" name="Group 17"/>
            <p:cNvGrpSpPr>
              <a:grpSpLocks/>
            </p:cNvGrpSpPr>
            <p:nvPr/>
          </p:nvGrpSpPr>
          <p:grpSpPr bwMode="auto">
            <a:xfrm>
              <a:off x="4519" y="1874"/>
              <a:ext cx="809" cy="138"/>
              <a:chOff x="4519" y="1874"/>
              <a:chExt cx="809" cy="138"/>
            </a:xfrm>
          </p:grpSpPr>
          <p:sp>
            <p:nvSpPr>
              <p:cNvPr id="8229" name="AutoShape 18"/>
              <p:cNvSpPr>
                <a:spLocks noChangeArrowheads="1"/>
              </p:cNvSpPr>
              <p:nvPr/>
            </p:nvSpPr>
            <p:spPr bwMode="auto">
              <a:xfrm>
                <a:off x="4519" y="1874"/>
                <a:ext cx="809" cy="138"/>
              </a:xfrm>
              <a:prstGeom prst="roundRect">
                <a:avLst>
                  <a:gd name="adj" fmla="val 722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30" name="Text Box 19"/>
              <p:cNvSpPr txBox="1">
                <a:spLocks noChangeArrowheads="1"/>
              </p:cNvSpPr>
              <p:nvPr/>
            </p:nvSpPr>
            <p:spPr bwMode="auto">
              <a:xfrm>
                <a:off x="4519" y="1874"/>
                <a:ext cx="8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/>
                  <a:t> </a:t>
                </a:r>
              </a:p>
            </p:txBody>
          </p:sp>
        </p:grpSp>
        <p:grpSp>
          <p:nvGrpSpPr>
            <p:cNvPr id="8223" name="Group 20"/>
            <p:cNvGrpSpPr>
              <a:grpSpLocks/>
            </p:cNvGrpSpPr>
            <p:nvPr/>
          </p:nvGrpSpPr>
          <p:grpSpPr bwMode="auto">
            <a:xfrm>
              <a:off x="4519" y="1662"/>
              <a:ext cx="809" cy="212"/>
              <a:chOff x="4519" y="1662"/>
              <a:chExt cx="809" cy="212"/>
            </a:xfrm>
          </p:grpSpPr>
          <p:sp>
            <p:nvSpPr>
              <p:cNvPr id="8227" name="AutoShape 21"/>
              <p:cNvSpPr>
                <a:spLocks noChangeArrowheads="1"/>
              </p:cNvSpPr>
              <p:nvPr/>
            </p:nvSpPr>
            <p:spPr bwMode="auto">
              <a:xfrm>
                <a:off x="4519" y="1662"/>
                <a:ext cx="809" cy="212"/>
              </a:xfrm>
              <a:prstGeom prst="roundRect">
                <a:avLst>
                  <a:gd name="adj" fmla="val 468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28" name="Text Box 22"/>
              <p:cNvSpPr txBox="1">
                <a:spLocks noChangeArrowheads="1"/>
              </p:cNvSpPr>
              <p:nvPr/>
            </p:nvSpPr>
            <p:spPr bwMode="auto">
              <a:xfrm>
                <a:off x="4519" y="1662"/>
                <a:ext cx="80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/>
                  <a:t>afk : Text</a:t>
                </a:r>
              </a:p>
            </p:txBody>
          </p:sp>
        </p:grpSp>
        <p:grpSp>
          <p:nvGrpSpPr>
            <p:cNvPr id="8224" name="Group 23"/>
            <p:cNvGrpSpPr>
              <a:grpSpLocks/>
            </p:cNvGrpSpPr>
            <p:nvPr/>
          </p:nvGrpSpPr>
          <p:grpSpPr bwMode="auto">
            <a:xfrm>
              <a:off x="4519" y="1408"/>
              <a:ext cx="809" cy="259"/>
              <a:chOff x="4519" y="1408"/>
              <a:chExt cx="809" cy="259"/>
            </a:xfrm>
          </p:grpSpPr>
          <p:sp>
            <p:nvSpPr>
              <p:cNvPr id="8225" name="AutoShape 24"/>
              <p:cNvSpPr>
                <a:spLocks noChangeArrowheads="1"/>
              </p:cNvSpPr>
              <p:nvPr/>
            </p:nvSpPr>
            <p:spPr bwMode="auto">
              <a:xfrm>
                <a:off x="4519" y="1408"/>
                <a:ext cx="809" cy="255"/>
              </a:xfrm>
              <a:prstGeom prst="roundRect">
                <a:avLst>
                  <a:gd name="adj" fmla="val 394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26" name="Text Box 25"/>
              <p:cNvSpPr txBox="1">
                <a:spLocks noChangeArrowheads="1"/>
              </p:cNvSpPr>
              <p:nvPr/>
            </p:nvSpPr>
            <p:spPr bwMode="auto">
              <a:xfrm>
                <a:off x="4519" y="1408"/>
                <a:ext cx="80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 b="1"/>
                  <a:t>Docent</a:t>
                </a:r>
              </a:p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endParaRPr lang="en-GB" altLang="nl-NL" sz="1200" b="1"/>
              </a:p>
            </p:txBody>
          </p:sp>
        </p:grpSp>
      </p:grpSp>
      <p:sp>
        <p:nvSpPr>
          <p:cNvPr id="8203" name="Text Box 26"/>
          <p:cNvSpPr txBox="1">
            <a:spLocks noChangeArrowheads="1"/>
          </p:cNvSpPr>
          <p:nvPr/>
        </p:nvSpPr>
        <p:spPr bwMode="auto">
          <a:xfrm>
            <a:off x="7620000" y="3352800"/>
            <a:ext cx="1374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SzPct val="66000"/>
              <a:buFont typeface="Times New Roman" panose="02020603050405020304" pitchFamily="18" charset="0"/>
              <a:buNone/>
            </a:pPr>
            <a:r>
              <a:rPr lang="en-GB" altLang="nl-NL" sz="1200" b="1">
                <a:solidFill>
                  <a:schemeClr val="accent2"/>
                </a:solidFill>
              </a:rPr>
              <a:t>is voorzitter bij</a:t>
            </a:r>
          </a:p>
        </p:txBody>
      </p:sp>
      <p:sp>
        <p:nvSpPr>
          <p:cNvPr id="8204" name="Text Box 27"/>
          <p:cNvSpPr txBox="1">
            <a:spLocks noChangeArrowheads="1"/>
          </p:cNvSpPr>
          <p:nvPr/>
        </p:nvSpPr>
        <p:spPr bwMode="auto">
          <a:xfrm>
            <a:off x="7775575" y="30114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44000"/>
              <a:buFont typeface="Times New Roman" panose="02020603050405020304" pitchFamily="18" charset="0"/>
              <a:buNone/>
            </a:pPr>
            <a:r>
              <a:rPr lang="en-GB" altLang="nl-NL" sz="1000" b="1">
                <a:solidFill>
                  <a:srgbClr val="0033CC"/>
                </a:solidFill>
              </a:rPr>
              <a:t>1</a:t>
            </a:r>
          </a:p>
        </p:txBody>
      </p:sp>
      <p:grpSp>
        <p:nvGrpSpPr>
          <p:cNvPr id="8205" name="Group 28"/>
          <p:cNvGrpSpPr>
            <a:grpSpLocks/>
          </p:cNvGrpSpPr>
          <p:nvPr/>
        </p:nvGrpSpPr>
        <p:grpSpPr bwMode="auto">
          <a:xfrm>
            <a:off x="7775575" y="3894138"/>
            <a:ext cx="219075" cy="196850"/>
            <a:chOff x="4944" y="2607"/>
            <a:chExt cx="138" cy="124"/>
          </a:xfrm>
        </p:grpSpPr>
        <p:sp>
          <p:nvSpPr>
            <p:cNvPr id="8220" name="AutoShape 29"/>
            <p:cNvSpPr>
              <a:spLocks noChangeArrowheads="1"/>
            </p:cNvSpPr>
            <p:nvPr/>
          </p:nvSpPr>
          <p:spPr bwMode="auto">
            <a:xfrm>
              <a:off x="4944" y="2607"/>
              <a:ext cx="138" cy="124"/>
            </a:xfrm>
            <a:prstGeom prst="roundRect">
              <a:avLst>
                <a:gd name="adj" fmla="val 80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nl-NL" altLang="nl-NL" sz="1800"/>
            </a:p>
          </p:txBody>
        </p:sp>
        <p:sp>
          <p:nvSpPr>
            <p:cNvPr id="8221" name="Text Box 30"/>
            <p:cNvSpPr txBox="1">
              <a:spLocks noChangeArrowheads="1"/>
            </p:cNvSpPr>
            <p:nvPr/>
          </p:nvSpPr>
          <p:spPr bwMode="auto">
            <a:xfrm>
              <a:off x="4944" y="2607"/>
              <a:ext cx="11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>
                  <a:srgbClr val="000000"/>
                </a:buClr>
                <a:buSzPct val="44000"/>
                <a:buFont typeface="Times New Roman" panose="02020603050405020304" pitchFamily="18" charset="0"/>
                <a:buNone/>
              </a:pPr>
              <a:r>
                <a:rPr lang="en-GB" altLang="nl-NL" sz="1000" b="1">
                  <a:solidFill>
                    <a:srgbClr val="0033CC"/>
                  </a:solidFill>
                </a:rPr>
                <a:t>0..*</a:t>
              </a:r>
            </a:p>
          </p:txBody>
        </p:sp>
      </p:grpSp>
      <p:grpSp>
        <p:nvGrpSpPr>
          <p:cNvPr id="8206" name="Group 31"/>
          <p:cNvGrpSpPr>
            <a:grpSpLocks/>
          </p:cNvGrpSpPr>
          <p:nvPr/>
        </p:nvGrpSpPr>
        <p:grpSpPr bwMode="auto">
          <a:xfrm>
            <a:off x="7100888" y="4102100"/>
            <a:ext cx="1284287" cy="958850"/>
            <a:chOff x="4519" y="2738"/>
            <a:chExt cx="809" cy="604"/>
          </a:xfrm>
        </p:grpSpPr>
        <p:grpSp>
          <p:nvGrpSpPr>
            <p:cNvPr id="8211" name="Group 32"/>
            <p:cNvGrpSpPr>
              <a:grpSpLocks/>
            </p:cNvGrpSpPr>
            <p:nvPr/>
          </p:nvGrpSpPr>
          <p:grpSpPr bwMode="auto">
            <a:xfrm>
              <a:off x="4519" y="3204"/>
              <a:ext cx="809" cy="138"/>
              <a:chOff x="4519" y="3204"/>
              <a:chExt cx="809" cy="138"/>
            </a:xfrm>
          </p:grpSpPr>
          <p:sp>
            <p:nvSpPr>
              <p:cNvPr id="8218" name="AutoShape 33"/>
              <p:cNvSpPr>
                <a:spLocks noChangeArrowheads="1"/>
              </p:cNvSpPr>
              <p:nvPr/>
            </p:nvSpPr>
            <p:spPr bwMode="auto">
              <a:xfrm>
                <a:off x="4519" y="3204"/>
                <a:ext cx="809" cy="138"/>
              </a:xfrm>
              <a:prstGeom prst="roundRect">
                <a:avLst>
                  <a:gd name="adj" fmla="val 722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19" name="Text Box 34"/>
              <p:cNvSpPr txBox="1">
                <a:spLocks noChangeArrowheads="1"/>
              </p:cNvSpPr>
              <p:nvPr/>
            </p:nvSpPr>
            <p:spPr bwMode="auto">
              <a:xfrm>
                <a:off x="4519" y="3204"/>
                <a:ext cx="8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44000"/>
                  <a:buFont typeface="Times New Roman" panose="02020603050405020304" pitchFamily="18" charset="0"/>
                  <a:buNone/>
                </a:pPr>
                <a:r>
                  <a:rPr lang="en-GB" altLang="nl-NL" sz="800"/>
                  <a:t> </a:t>
                </a:r>
              </a:p>
            </p:txBody>
          </p:sp>
        </p:grpSp>
        <p:grpSp>
          <p:nvGrpSpPr>
            <p:cNvPr id="8212" name="Group 35"/>
            <p:cNvGrpSpPr>
              <a:grpSpLocks/>
            </p:cNvGrpSpPr>
            <p:nvPr/>
          </p:nvGrpSpPr>
          <p:grpSpPr bwMode="auto">
            <a:xfrm>
              <a:off x="4519" y="2992"/>
              <a:ext cx="809" cy="212"/>
              <a:chOff x="4519" y="2992"/>
              <a:chExt cx="809" cy="212"/>
            </a:xfrm>
          </p:grpSpPr>
          <p:sp>
            <p:nvSpPr>
              <p:cNvPr id="8216" name="AutoShape 36"/>
              <p:cNvSpPr>
                <a:spLocks noChangeArrowheads="1"/>
              </p:cNvSpPr>
              <p:nvPr/>
            </p:nvSpPr>
            <p:spPr bwMode="auto">
              <a:xfrm>
                <a:off x="4519" y="2992"/>
                <a:ext cx="809" cy="212"/>
              </a:xfrm>
              <a:prstGeom prst="roundRect">
                <a:avLst>
                  <a:gd name="adj" fmla="val 468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17" name="Text Box 37"/>
              <p:cNvSpPr txBox="1">
                <a:spLocks noChangeArrowheads="1"/>
              </p:cNvSpPr>
              <p:nvPr/>
            </p:nvSpPr>
            <p:spPr bwMode="auto">
              <a:xfrm>
                <a:off x="4519" y="2992"/>
                <a:ext cx="80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/>
                  <a:t>datum  : Date</a:t>
                </a:r>
              </a:p>
            </p:txBody>
          </p:sp>
        </p:grpSp>
        <p:grpSp>
          <p:nvGrpSpPr>
            <p:cNvPr id="8213" name="Group 38"/>
            <p:cNvGrpSpPr>
              <a:grpSpLocks/>
            </p:cNvGrpSpPr>
            <p:nvPr/>
          </p:nvGrpSpPr>
          <p:grpSpPr bwMode="auto">
            <a:xfrm>
              <a:off x="4519" y="2738"/>
              <a:ext cx="809" cy="259"/>
              <a:chOff x="4519" y="2738"/>
              <a:chExt cx="809" cy="259"/>
            </a:xfrm>
          </p:grpSpPr>
          <p:sp>
            <p:nvSpPr>
              <p:cNvPr id="8214" name="AutoShape 39"/>
              <p:cNvSpPr>
                <a:spLocks noChangeArrowheads="1"/>
              </p:cNvSpPr>
              <p:nvPr/>
            </p:nvSpPr>
            <p:spPr bwMode="auto">
              <a:xfrm>
                <a:off x="4519" y="2738"/>
                <a:ext cx="809" cy="254"/>
              </a:xfrm>
              <a:prstGeom prst="roundRect">
                <a:avLst>
                  <a:gd name="adj" fmla="val 394"/>
                </a:avLst>
              </a:prstGeom>
              <a:noFill/>
              <a:ln w="90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nl-NL" altLang="nl-NL" sz="1800"/>
              </a:p>
            </p:txBody>
          </p:sp>
          <p:sp>
            <p:nvSpPr>
              <p:cNvPr id="8215" name="Text Box 40"/>
              <p:cNvSpPr txBox="1">
                <a:spLocks noChangeArrowheads="1"/>
              </p:cNvSpPr>
              <p:nvPr/>
            </p:nvSpPr>
            <p:spPr bwMode="auto">
              <a:xfrm>
                <a:off x="4519" y="2738"/>
                <a:ext cx="80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r>
                  <a:rPr lang="en-GB" altLang="nl-NL" sz="1200" b="1"/>
                  <a:t>Voordracht</a:t>
                </a:r>
              </a:p>
              <a:p>
                <a:pPr>
                  <a:spcBef>
                    <a:spcPct val="0"/>
                  </a:spcBef>
                  <a:buClr>
                    <a:srgbClr val="000000"/>
                  </a:buClr>
                  <a:buSzPct val="66000"/>
                  <a:buFont typeface="Times New Roman" panose="02020603050405020304" pitchFamily="18" charset="0"/>
                  <a:buNone/>
                </a:pPr>
                <a:endParaRPr lang="en-GB" altLang="nl-NL" sz="1200" b="1"/>
              </a:p>
            </p:txBody>
          </p:sp>
        </p:grpSp>
      </p:grpSp>
      <p:sp>
        <p:nvSpPr>
          <p:cNvPr id="8207" name="Line 41"/>
          <p:cNvSpPr>
            <a:spLocks noChangeShapeType="1"/>
          </p:cNvSpPr>
          <p:nvPr/>
        </p:nvSpPr>
        <p:spPr bwMode="auto">
          <a:xfrm>
            <a:off x="7721600" y="2949575"/>
            <a:ext cx="1588" cy="1152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3467" name="AutoShape 43"/>
          <p:cNvSpPr>
            <a:spLocks/>
          </p:cNvSpPr>
          <p:nvPr/>
        </p:nvSpPr>
        <p:spPr bwMode="auto">
          <a:xfrm>
            <a:off x="4876800" y="3581400"/>
            <a:ext cx="914400" cy="419100"/>
          </a:xfrm>
          <a:prstGeom prst="borderCallout2">
            <a:avLst>
              <a:gd name="adj1" fmla="val 27273"/>
              <a:gd name="adj2" fmla="val 108333"/>
              <a:gd name="adj3" fmla="val 27273"/>
              <a:gd name="adj4" fmla="val 167884"/>
              <a:gd name="adj5" fmla="val -233713"/>
              <a:gd name="adj6" fmla="val 229514"/>
            </a:avLst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288" bIns="18288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1000"/>
              <a:t>stage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1000"/>
              <a:t>begeleider</a:t>
            </a:r>
          </a:p>
        </p:txBody>
      </p:sp>
      <p:sp>
        <p:nvSpPr>
          <p:cNvPr id="103468" name="AutoShape 44"/>
          <p:cNvSpPr>
            <a:spLocks/>
          </p:cNvSpPr>
          <p:nvPr/>
        </p:nvSpPr>
        <p:spPr bwMode="auto">
          <a:xfrm>
            <a:off x="4876800" y="4343400"/>
            <a:ext cx="914400" cy="419100"/>
          </a:xfrm>
          <a:prstGeom prst="borderCallout2">
            <a:avLst>
              <a:gd name="adj1" fmla="val 27273"/>
              <a:gd name="adj2" fmla="val 108333"/>
              <a:gd name="adj3" fmla="val 27273"/>
              <a:gd name="adj4" fmla="val 202778"/>
              <a:gd name="adj5" fmla="val -322347"/>
              <a:gd name="adj6" fmla="val 300694"/>
            </a:avLst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1000"/>
              <a:t>voorzitter</a:t>
            </a:r>
          </a:p>
        </p:txBody>
      </p:sp>
      <p:sp>
        <p:nvSpPr>
          <p:cNvPr id="103469" name="AutoShape 45"/>
          <p:cNvSpPr>
            <a:spLocks/>
          </p:cNvSpPr>
          <p:nvPr/>
        </p:nvSpPr>
        <p:spPr bwMode="auto">
          <a:xfrm>
            <a:off x="4876800" y="5181600"/>
            <a:ext cx="914400" cy="419100"/>
          </a:xfrm>
          <a:prstGeom prst="borderCallout2">
            <a:avLst>
              <a:gd name="adj1" fmla="val 27273"/>
              <a:gd name="adj2" fmla="val 108333"/>
              <a:gd name="adj3" fmla="val 27273"/>
              <a:gd name="adj4" fmla="val 201912"/>
              <a:gd name="adj5" fmla="val -275759"/>
              <a:gd name="adj6" fmla="val 299306"/>
            </a:avLst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" rIns="18288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1000"/>
              <a:t>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l-NL" sz="1000"/>
              <a:t>voordrachten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7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57673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/>
      <p:bldP spid="103467" grpId="0" animBg="1"/>
      <p:bldP spid="103468" grpId="0" animBg="1"/>
      <p:bldP spid="1034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>
                <a:ea typeface="ＭＳ Ｐゴシック" panose="020B0600070205080204" pitchFamily="34" charset="-128"/>
              </a:rPr>
              <a:t>Attribuut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910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 sz="2800" dirty="0" err="1" smtClean="0">
                <a:ea typeface="ＭＳ Ｐゴシック" panose="020B0600070205080204" pitchFamily="34" charset="-128"/>
              </a:rPr>
              <a:t>Associaties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en 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attributen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samen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vormen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de </a:t>
            </a:r>
            <a:r>
              <a:rPr lang="en-GB" altLang="nl-NL" sz="2800" b="1" dirty="0" err="1" smtClean="0">
                <a:ea typeface="ＭＳ Ｐゴシック" panose="020B0600070205080204" pitchFamily="34" charset="-128"/>
              </a:rPr>
              <a:t>eigenschappen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van 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een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klasse</a:t>
            </a:r>
            <a:endParaRPr lang="en-GB" altLang="nl-NL" sz="28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nl-NL" sz="12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nl-NL" sz="2800" dirty="0" err="1" smtClean="0">
                <a:ea typeface="ＭＳ Ｐゴシック" panose="020B0600070205080204" pitchFamily="34" charset="-128"/>
              </a:rPr>
              <a:t>Domeinmodel</a:t>
            </a:r>
            <a:endParaRPr lang="en-GB" altLang="nl-NL" sz="28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nl-NL" sz="2400" dirty="0" err="1" smtClean="0">
                <a:ea typeface="ＭＳ Ｐゴシック" panose="020B0600070205080204" pitchFamily="34" charset="-128"/>
              </a:rPr>
              <a:t>Geeft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eigenschappen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aan</a:t>
            </a:r>
            <a:endParaRPr lang="en-GB" altLang="nl-NL" sz="2400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nl-NL" sz="2400" dirty="0" err="1" smtClean="0">
                <a:ea typeface="ＭＳ Ｐゴシック" panose="020B0600070205080204" pitchFamily="34" charset="-128"/>
              </a:rPr>
              <a:t>Klant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heeft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naam</a:t>
            </a:r>
            <a:endParaRPr lang="en-GB" altLang="nl-NL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nl-NL" sz="2800" dirty="0" err="1" smtClean="0">
                <a:ea typeface="ＭＳ Ｐゴシック" panose="020B0600070205080204" pitchFamily="34" charset="-128"/>
              </a:rPr>
              <a:t>Applicatiemodel</a:t>
            </a:r>
            <a:endParaRPr lang="en-GB" altLang="nl-NL" sz="28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nl-NL" sz="2400" dirty="0" err="1" smtClean="0">
                <a:ea typeface="ＭＳ Ｐゴシック" panose="020B0600070205080204" pitchFamily="34" charset="-128"/>
              </a:rPr>
              <a:t>Verantwoordelijkheid</a:t>
            </a:r>
            <a:endParaRPr lang="en-GB" altLang="nl-NL" sz="2400" dirty="0" smtClean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nl-NL" sz="2400" dirty="0" err="1" smtClean="0">
                <a:ea typeface="ＭＳ Ｐゴシック" panose="020B0600070205080204" pitchFamily="34" charset="-128"/>
              </a:rPr>
              <a:t>Klant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publiceert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naam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en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kan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hem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instellen</a:t>
            </a:r>
            <a:endParaRPr lang="en-GB" altLang="nl-NL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nl-NL" sz="2800" dirty="0" err="1">
                <a:ea typeface="ＭＳ Ｐゴシック" panose="020B0600070205080204" pitchFamily="34" charset="-128"/>
              </a:rPr>
              <a:t>I</a:t>
            </a:r>
            <a:r>
              <a:rPr lang="en-GB" altLang="nl-NL" sz="2800" dirty="0" err="1" smtClean="0">
                <a:ea typeface="ＭＳ Ｐゴシック" panose="020B0600070205080204" pitchFamily="34" charset="-128"/>
              </a:rPr>
              <a:t>mplementatiemodel</a:t>
            </a:r>
            <a:r>
              <a:rPr lang="en-GB" altLang="nl-NL" sz="2800" dirty="0" smtClean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nl-NL" sz="2400" dirty="0" err="1">
                <a:ea typeface="ＭＳ Ｐゴシック" panose="020B0600070205080204" pitchFamily="34" charset="-128"/>
              </a:rPr>
              <a:t>Z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ichtbaarheid</a:t>
            </a:r>
            <a:endParaRPr lang="en-GB" altLang="nl-NL" sz="24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nl-NL" sz="2400" u="sng" dirty="0" err="1">
                <a:ea typeface="ＭＳ Ｐゴシック" panose="020B0600070205080204" pitchFamily="34" charset="-128"/>
              </a:rPr>
              <a:t>S</a:t>
            </a:r>
            <a:r>
              <a:rPr lang="en-GB" altLang="nl-NL" sz="2400" u="sng" dirty="0" err="1" smtClean="0">
                <a:ea typeface="ＭＳ Ｐゴシック" panose="020B0600070205080204" pitchFamily="34" charset="-128"/>
              </a:rPr>
              <a:t>uggestie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voor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</a:t>
            </a:r>
            <a:r>
              <a:rPr lang="en-GB" altLang="nl-NL" sz="2400" dirty="0" err="1" smtClean="0">
                <a:ea typeface="ＭＳ Ｐゴシック" panose="020B0600070205080204" pitchFamily="34" charset="-128"/>
              </a:rPr>
              <a:t>opslag</a:t>
            </a:r>
            <a:r>
              <a:rPr lang="en-GB" altLang="nl-NL" sz="2400" dirty="0" smtClean="0">
                <a:ea typeface="ＭＳ Ｐゴシック" panose="020B0600070205080204" pitchFamily="34" charset="-128"/>
              </a:rPr>
              <a:t> van data</a:t>
            </a:r>
            <a:endParaRPr lang="nl-NL" altLang="nl-NL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smtClean="0"/>
              <a:t>GSO3 | Week 2 | </a:t>
            </a:r>
            <a:r>
              <a:rPr lang="en-US" sz="1200" dirty="0" err="1" smtClean="0"/>
              <a:t>Domeinmodel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8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340100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l-NL" altLang="nl-NL" smtClean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3100"/>
            <a:ext cx="8229600" cy="809625"/>
          </a:xfrm>
          <a:solidFill>
            <a:schemeClr val="tx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nl-NL" altLang="nl-NL" sz="4000" b="1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Navigatie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z="1200" dirty="0" smtClean="0"/>
              <a:t>GSO3 | Week 2 | Navigatie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C508B81-9153-4203-BB9E-F2B85C719ECD}" type="slidenum">
              <a:rPr lang="en-US" altLang="nl-NL" smtClean="0"/>
              <a:pPr algn="r"/>
              <a:t>9</a:t>
            </a:fld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80090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0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11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E434923DD2D459140C7902081AE53" ma:contentTypeVersion="0" ma:contentTypeDescription="Create a new document." ma:contentTypeScope="" ma:versionID="6396e176ce3bd6838fe36e1969b885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9.xml><?xml version="1.0" encoding="utf-8"?>
<Control xmlns="http://schemas.microsoft.com/VisualStudio/2011/storyboarding/control">
  <Id Name="5077c8e2-e22b-4b8c-9ea1-57cbbd7625b1" Revision="1" Stencil="System.MyShapes" StencilVersion="1.0"/>
</Control>
</file>

<file path=customXml/itemProps1.xml><?xml version="1.0" encoding="utf-8"?>
<ds:datastoreItem xmlns:ds="http://schemas.openxmlformats.org/officeDocument/2006/customXml" ds:itemID="{31826F9A-8494-4304-8E47-D97FA6B8844C}"/>
</file>

<file path=customXml/itemProps10.xml><?xml version="1.0" encoding="utf-8"?>
<ds:datastoreItem xmlns:ds="http://schemas.openxmlformats.org/officeDocument/2006/customXml" ds:itemID="{1487A311-F64E-444C-AA3F-F05BC4694BAD}"/>
</file>

<file path=customXml/itemProps11.xml><?xml version="1.0" encoding="utf-8"?>
<ds:datastoreItem xmlns:ds="http://schemas.openxmlformats.org/officeDocument/2006/customXml" ds:itemID="{F01FA9B1-4B12-4A07-AD9D-9D7E0FB57529}"/>
</file>

<file path=customXml/itemProps2.xml><?xml version="1.0" encoding="utf-8"?>
<ds:datastoreItem xmlns:ds="http://schemas.openxmlformats.org/officeDocument/2006/customXml" ds:itemID="{550C6C5B-CDD0-493D-9D9E-71AA95838C57}"/>
</file>

<file path=customXml/itemProps3.xml><?xml version="1.0" encoding="utf-8"?>
<ds:datastoreItem xmlns:ds="http://schemas.openxmlformats.org/officeDocument/2006/customXml" ds:itemID="{FDC2F6E6-C689-4463-803E-3F33D8082B0E}"/>
</file>

<file path=customXml/itemProps4.xml><?xml version="1.0" encoding="utf-8"?>
<ds:datastoreItem xmlns:ds="http://schemas.openxmlformats.org/officeDocument/2006/customXml" ds:itemID="{EE790DF4-3BA5-4F59-B599-FC429DAC19C3}"/>
</file>

<file path=customXml/itemProps5.xml><?xml version="1.0" encoding="utf-8"?>
<ds:datastoreItem xmlns:ds="http://schemas.openxmlformats.org/officeDocument/2006/customXml" ds:itemID="{B868FDA3-D46B-4DC6-B7E4-4EAD49652502}"/>
</file>

<file path=customXml/itemProps6.xml><?xml version="1.0" encoding="utf-8"?>
<ds:datastoreItem xmlns:ds="http://schemas.openxmlformats.org/officeDocument/2006/customXml" ds:itemID="{6C197631-A361-4583-8993-C74F81D2AC76}"/>
</file>

<file path=customXml/itemProps7.xml><?xml version="1.0" encoding="utf-8"?>
<ds:datastoreItem xmlns:ds="http://schemas.openxmlformats.org/officeDocument/2006/customXml" ds:itemID="{72220323-F5E6-46A5-8C73-634561C69BE2}"/>
</file>

<file path=customXml/itemProps8.xml><?xml version="1.0" encoding="utf-8"?>
<ds:datastoreItem xmlns:ds="http://schemas.openxmlformats.org/officeDocument/2006/customXml" ds:itemID="{16B097BB-B564-45BB-BD77-D9E807EAB99E}"/>
</file>

<file path=customXml/itemProps9.xml><?xml version="1.0" encoding="utf-8"?>
<ds:datastoreItem xmlns:ds="http://schemas.openxmlformats.org/officeDocument/2006/customXml" ds:itemID="{B52662B2-E04D-4A55-B9F4-7521A7D960F0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1787</TotalTime>
  <Words>3236</Words>
  <Application>Microsoft Macintosh PowerPoint</Application>
  <PresentationFormat>On-screen Show (4:3)</PresentationFormat>
  <Paragraphs>716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Helderheid</vt:lpstr>
      <vt:lpstr>Domeinmodel Navigatie StandaardGedrag compositie</vt:lpstr>
      <vt:lpstr>PowerPoint Presentation</vt:lpstr>
      <vt:lpstr>Object heeft 2 dimensies</vt:lpstr>
      <vt:lpstr>Klassendiagram</vt:lpstr>
      <vt:lpstr>Klassendiagram: toepassing</vt:lpstr>
      <vt:lpstr>Associatie</vt:lpstr>
      <vt:lpstr>Associatie</vt:lpstr>
      <vt:lpstr>Attribuut</vt:lpstr>
      <vt:lpstr>PowerPoint Presentation</vt:lpstr>
      <vt:lpstr>Navigatie</vt:lpstr>
      <vt:lpstr>PowerPoint Presentation</vt:lpstr>
      <vt:lpstr>Standaardgedrag</vt:lpstr>
      <vt:lpstr>Inspectiemethoden</vt:lpstr>
      <vt:lpstr>Inspectiemethoden</vt:lpstr>
      <vt:lpstr>Wijziging</vt:lpstr>
      <vt:lpstr>Wijziging</vt:lpstr>
      <vt:lpstr>Constructor</vt:lpstr>
      <vt:lpstr>Ontwerp constructor</vt:lpstr>
      <vt:lpstr>PowerPoint Presentation</vt:lpstr>
      <vt:lpstr>PowerPoint Presentation</vt:lpstr>
      <vt:lpstr>Compositie</vt:lpstr>
      <vt:lpstr>PowerPoint Presentation</vt:lpstr>
      <vt:lpstr>PowerPoint Presentation</vt:lpstr>
      <vt:lpstr>Extra Containerklassen</vt:lpstr>
      <vt:lpstr>Toe te voegen compositie</vt:lpstr>
      <vt:lpstr>Singleton</vt:lpstr>
      <vt:lpstr>TODO: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Gedrag en compositie</dc:title>
  <dc:creator>Systeembeheer</dc:creator>
  <cp:lastModifiedBy>Frank Peeters</cp:lastModifiedBy>
  <cp:revision>139</cp:revision>
  <dcterms:modified xsi:type="dcterms:W3CDTF">2016-03-01T15:44:57Z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fs.IsStoryboard">
    <vt:bool>true</vt:bool>
  </property>
  <property fmtid="{D5CDD505-2E9C-101B-9397-08002B2CF9AE}" pid="4" name="ContentTypeId">
    <vt:lpwstr>0x010100293E434923DD2D459140C7902081AE53</vt:lpwstr>
  </property>
</Properties>
</file>