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93" r:id="rId9"/>
    <p:sldId id="263" r:id="rId10"/>
    <p:sldId id="264" r:id="rId11"/>
    <p:sldId id="265" r:id="rId12"/>
    <p:sldId id="266" r:id="rId13"/>
    <p:sldId id="267" r:id="rId14"/>
    <p:sldId id="269" r:id="rId15"/>
    <p:sldId id="270" r:id="rId16"/>
    <p:sldId id="271" r:id="rId17"/>
    <p:sldId id="272" r:id="rId18"/>
    <p:sldId id="295" r:id="rId19"/>
    <p:sldId id="294"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315" r:id="rId40"/>
    <p:sldId id="292"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5" d="100"/>
          <a:sy n="115" d="100"/>
        </p:scale>
        <p:origin x="28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D32A00-ECE7-4C8A-84A1-F0D6F23B4BF0}" type="datetimeFigureOut">
              <a:rPr lang="en-US" smtClean="0"/>
              <a:t>3/18/2021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65997C2-D859-4BE4-B204-7672AA82C38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933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32A00-ECE7-4C8A-84A1-F0D6F23B4BF0}"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997C2-D859-4BE4-B204-7672AA82C38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953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32A00-ECE7-4C8A-84A1-F0D6F23B4BF0}"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997C2-D859-4BE4-B204-7672AA82C38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488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32A00-ECE7-4C8A-84A1-F0D6F23B4BF0}"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997C2-D859-4BE4-B204-7672AA82C38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538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32A00-ECE7-4C8A-84A1-F0D6F23B4BF0}"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997C2-D859-4BE4-B204-7672AA82C38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01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D32A00-ECE7-4C8A-84A1-F0D6F23B4BF0}"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997C2-D859-4BE4-B204-7672AA82C38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7615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32A00-ECE7-4C8A-84A1-F0D6F23B4BF0}"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5997C2-D859-4BE4-B204-7672AA82C38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24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D32A00-ECE7-4C8A-84A1-F0D6F23B4BF0}"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5997C2-D859-4BE4-B204-7672AA82C38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248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32A00-ECE7-4C8A-84A1-F0D6F23B4BF0}"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5997C2-D859-4BE4-B204-7672AA82C38F}" type="slidenum">
              <a:rPr lang="en-US" smtClean="0"/>
              <a:t>‹#›</a:t>
            </a:fld>
            <a:endParaRPr lang="en-US"/>
          </a:p>
        </p:txBody>
      </p:sp>
    </p:spTree>
    <p:extLst>
      <p:ext uri="{BB962C8B-B14F-4D97-AF65-F5344CB8AC3E}">
        <p14:creationId xmlns:p14="http://schemas.microsoft.com/office/powerpoint/2010/main" val="22297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D32A00-ECE7-4C8A-84A1-F0D6F23B4BF0}"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997C2-D859-4BE4-B204-7672AA82C38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217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D32A00-ECE7-4C8A-84A1-F0D6F23B4BF0}" type="datetimeFigureOut">
              <a:rPr lang="en-US" smtClean="0"/>
              <a:t>3/18/2021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65997C2-D859-4BE4-B204-7672AA82C38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870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5D32A00-ECE7-4C8A-84A1-F0D6F23B4BF0}" type="datetimeFigureOut">
              <a:rPr lang="en-US" smtClean="0"/>
              <a:t>3/18/2021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65997C2-D859-4BE4-B204-7672AA82C38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2191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oracle.com/in/java/technologies/javase-jdk15-downloads.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B87B-B9B9-49AA-B150-D4F41EEEB0DB}"/>
              </a:ext>
            </a:extLst>
          </p:cNvPr>
          <p:cNvSpPr>
            <a:spLocks noGrp="1"/>
          </p:cNvSpPr>
          <p:nvPr>
            <p:ph type="ctrTitle"/>
          </p:nvPr>
        </p:nvSpPr>
        <p:spPr/>
        <p:txBody>
          <a:bodyPr/>
          <a:lstStyle/>
          <a:p>
            <a:r>
              <a:rPr lang="en-US" dirty="0"/>
              <a:t>Core Java training</a:t>
            </a:r>
          </a:p>
        </p:txBody>
      </p:sp>
      <p:sp>
        <p:nvSpPr>
          <p:cNvPr id="3" name="Subtitle 2">
            <a:extLst>
              <a:ext uri="{FF2B5EF4-FFF2-40B4-BE49-F238E27FC236}">
                <a16:creationId xmlns:a16="http://schemas.microsoft.com/office/drawing/2014/main" id="{14F5BD88-A749-4D54-9A52-A5189C5B775B}"/>
              </a:ext>
            </a:extLst>
          </p:cNvPr>
          <p:cNvSpPr>
            <a:spLocks noGrp="1"/>
          </p:cNvSpPr>
          <p:nvPr>
            <p:ph type="subTitle" idx="1"/>
          </p:nvPr>
        </p:nvSpPr>
        <p:spPr/>
        <p:txBody>
          <a:bodyPr/>
          <a:lstStyle/>
          <a:p>
            <a:r>
              <a:rPr lang="en-US" dirty="0"/>
              <a:t>By Sandeep</a:t>
            </a:r>
          </a:p>
          <a:p>
            <a:endParaRPr lang="en-US" dirty="0"/>
          </a:p>
        </p:txBody>
      </p:sp>
    </p:spTree>
    <p:extLst>
      <p:ext uri="{BB962C8B-B14F-4D97-AF65-F5344CB8AC3E}">
        <p14:creationId xmlns:p14="http://schemas.microsoft.com/office/powerpoint/2010/main" val="3267423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9E457-2718-4362-9A75-BFDE5BC70331}"/>
              </a:ext>
            </a:extLst>
          </p:cNvPr>
          <p:cNvSpPr txBox="1"/>
          <p:nvPr/>
        </p:nvSpPr>
        <p:spPr>
          <a:xfrm>
            <a:off x="85725" y="123825"/>
            <a:ext cx="12106275" cy="6463308"/>
          </a:xfrm>
          <a:prstGeom prst="rect">
            <a:avLst/>
          </a:prstGeom>
          <a:noFill/>
        </p:spPr>
        <p:txBody>
          <a:bodyPr wrap="square" rtlCol="0">
            <a:spAutoFit/>
          </a:bodyPr>
          <a:lstStyle/>
          <a:p>
            <a:r>
              <a:rPr lang="en-US" dirty="0"/>
              <a:t>Main method is responsible to execute java methods that starts with main method and is also responsible for creating the objects in the heap area</a:t>
            </a:r>
          </a:p>
          <a:p>
            <a:endParaRPr lang="en-US" dirty="0"/>
          </a:p>
          <a:p>
            <a:r>
              <a:rPr lang="en-US" dirty="0"/>
              <a:t>Garbage collector thread is responsible for destroying the objects which all are unused objects in the heap area</a:t>
            </a:r>
          </a:p>
          <a:p>
            <a:endParaRPr lang="en-US" dirty="0"/>
          </a:p>
          <a:p>
            <a:r>
              <a:rPr lang="en-US" dirty="0"/>
              <a:t>For each method execution </a:t>
            </a:r>
            <a:r>
              <a:rPr lang="en-US" dirty="0" err="1"/>
              <a:t>Jvm</a:t>
            </a:r>
            <a:r>
              <a:rPr lang="en-US" dirty="0"/>
              <a:t> creates the separate block called stack frame</a:t>
            </a:r>
          </a:p>
          <a:p>
            <a:endParaRPr lang="en-US" dirty="0"/>
          </a:p>
          <a:p>
            <a:r>
              <a:rPr lang="en-US" dirty="0"/>
              <a:t>Stack frame is a sub block created inside the thread when  method is created and destroyed when method is destroyed</a:t>
            </a:r>
          </a:p>
          <a:p>
            <a:endParaRPr lang="en-US" dirty="0"/>
          </a:p>
          <a:p>
            <a:r>
              <a:rPr lang="en-US" dirty="0"/>
              <a:t>Stack Frame architecture</a:t>
            </a:r>
          </a:p>
          <a:p>
            <a:endParaRPr lang="en-US" dirty="0"/>
          </a:p>
          <a:p>
            <a:r>
              <a:rPr lang="en-US" dirty="0"/>
              <a:t>Stack frame is internally divided into 3 blocks to create that methods local variable’s to store instruction and to execute its logic</a:t>
            </a:r>
          </a:p>
          <a:p>
            <a:endParaRPr lang="en-US" dirty="0"/>
          </a:p>
          <a:p>
            <a:r>
              <a:rPr lang="en-US" dirty="0"/>
              <a:t>1)Variable storable area </a:t>
            </a:r>
          </a:p>
          <a:p>
            <a:endParaRPr lang="en-US" dirty="0"/>
          </a:p>
          <a:p>
            <a:r>
              <a:rPr lang="en-US" dirty="0"/>
              <a:t>2) Instruction Storage area </a:t>
            </a:r>
          </a:p>
          <a:p>
            <a:endParaRPr lang="en-US" dirty="0"/>
          </a:p>
          <a:p>
            <a:r>
              <a:rPr lang="en-US" dirty="0"/>
              <a:t>3)Method Stacks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6039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30D250-6C93-4FFB-B3CF-21607CFA7797}"/>
              </a:ext>
            </a:extLst>
          </p:cNvPr>
          <p:cNvSpPr txBox="1"/>
          <p:nvPr/>
        </p:nvSpPr>
        <p:spPr>
          <a:xfrm>
            <a:off x="95250" y="152400"/>
            <a:ext cx="12096750"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t>All  the local variables are created in variables storage area</a:t>
            </a:r>
          </a:p>
          <a:p>
            <a:pPr marL="285750" indent="-285750">
              <a:buFont typeface="Wingdings" panose="05000000000000000000" pitchFamily="2" charset="2"/>
              <a:buChar char="Ø"/>
            </a:pPr>
            <a:r>
              <a:rPr lang="en-US" dirty="0"/>
              <a:t>All the method Instructions are stored in instruction storage area</a:t>
            </a:r>
          </a:p>
          <a:p>
            <a:pPr marL="285750" indent="-285750">
              <a:buFont typeface="Wingdings" panose="05000000000000000000" pitchFamily="2" charset="2"/>
              <a:buChar char="Ø"/>
            </a:pPr>
            <a:r>
              <a:rPr lang="en-US" dirty="0"/>
              <a:t>Method logic is executed In method Stack </a:t>
            </a:r>
          </a:p>
          <a:p>
            <a:endParaRPr lang="en-US" dirty="0"/>
          </a:p>
          <a:p>
            <a:r>
              <a:rPr lang="en-US" dirty="0"/>
              <a:t>To execute the method logic, method stack is divided into number of blocks and each block is called a slot of size 32 bits</a:t>
            </a:r>
          </a:p>
          <a:p>
            <a:r>
              <a:rPr lang="en-US" dirty="0"/>
              <a:t>Due to the Slot size </a:t>
            </a:r>
            <a:r>
              <a:rPr lang="en-US" dirty="0" err="1"/>
              <a:t>byte,short,char</a:t>
            </a:r>
            <a:r>
              <a:rPr lang="en-US" dirty="0"/>
              <a:t> datatypes are automatically </a:t>
            </a:r>
            <a:r>
              <a:rPr lang="en-US" dirty="0" err="1"/>
              <a:t>promated</a:t>
            </a:r>
            <a:r>
              <a:rPr lang="en-US" dirty="0"/>
              <a:t> to int data, when used in an expression.</a:t>
            </a:r>
          </a:p>
          <a:p>
            <a:endParaRPr lang="en-US" dirty="0"/>
          </a:p>
          <a:p>
            <a:r>
              <a:rPr lang="en-US" dirty="0"/>
              <a:t>Therefore, the minimum </a:t>
            </a:r>
            <a:r>
              <a:rPr lang="en-US" dirty="0" err="1"/>
              <a:t>resultstype</a:t>
            </a:r>
            <a:r>
              <a:rPr lang="en-US" dirty="0"/>
              <a:t> coming out of an expression is int. </a:t>
            </a:r>
            <a:endParaRPr lang="en-US" b="1" dirty="0"/>
          </a:p>
          <a:p>
            <a:endParaRPr lang="en-US" b="1" dirty="0"/>
          </a:p>
          <a:p>
            <a:r>
              <a:rPr lang="en-US" b="1" dirty="0"/>
              <a:t>Program counter Register access</a:t>
            </a:r>
            <a:r>
              <a:rPr lang="en-US" dirty="0"/>
              <a:t>:</a:t>
            </a:r>
          </a:p>
          <a:p>
            <a:endParaRPr lang="en-US" dirty="0"/>
          </a:p>
          <a:p>
            <a:r>
              <a:rPr lang="en-US" dirty="0"/>
              <a:t>In this runtime area, Separate program counter register is created for every thread by sorting its </a:t>
            </a:r>
            <a:r>
              <a:rPr lang="en-US" dirty="0" err="1"/>
              <a:t>intrustions</a:t>
            </a:r>
            <a:r>
              <a:rPr lang="en-US" dirty="0"/>
              <a:t> </a:t>
            </a:r>
          </a:p>
          <a:p>
            <a:endParaRPr lang="en-US" dirty="0"/>
          </a:p>
          <a:p>
            <a:r>
              <a:rPr lang="en-US" b="1" dirty="0"/>
              <a:t>Native methods stack area</a:t>
            </a:r>
            <a:r>
              <a:rPr lang="en-US" dirty="0"/>
              <a:t>:</a:t>
            </a:r>
          </a:p>
          <a:p>
            <a:endParaRPr lang="en-US" dirty="0"/>
          </a:p>
          <a:p>
            <a:r>
              <a:rPr lang="en-US" dirty="0"/>
              <a:t>IN Native method Stack area all the native methods are executed.</a:t>
            </a:r>
          </a:p>
          <a:p>
            <a:endParaRPr lang="en-US" dirty="0"/>
          </a:p>
          <a:p>
            <a:endParaRPr lang="en-US" dirty="0"/>
          </a:p>
        </p:txBody>
      </p:sp>
    </p:spTree>
    <p:extLst>
      <p:ext uri="{BB962C8B-B14F-4D97-AF65-F5344CB8AC3E}">
        <p14:creationId xmlns:p14="http://schemas.microsoft.com/office/powerpoint/2010/main" val="52205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2F133-6ADA-409A-AB9D-C153E0ADC7AA}"/>
              </a:ext>
            </a:extLst>
          </p:cNvPr>
          <p:cNvSpPr txBox="1"/>
          <p:nvPr/>
        </p:nvSpPr>
        <p:spPr>
          <a:xfrm>
            <a:off x="85724" y="114300"/>
            <a:ext cx="12106275" cy="4247317"/>
          </a:xfrm>
          <a:prstGeom prst="rect">
            <a:avLst/>
          </a:prstGeom>
          <a:noFill/>
        </p:spPr>
        <p:txBody>
          <a:bodyPr wrap="square" rtlCol="0">
            <a:spAutoFit/>
          </a:bodyPr>
          <a:lstStyle/>
          <a:p>
            <a:r>
              <a:rPr lang="en-US" dirty="0"/>
              <a:t>Execution Engine :  </a:t>
            </a:r>
          </a:p>
          <a:p>
            <a:endParaRPr lang="en-US" dirty="0"/>
          </a:p>
          <a:p>
            <a:r>
              <a:rPr lang="en-US" dirty="0"/>
              <a:t>Interpreter</a:t>
            </a:r>
          </a:p>
          <a:p>
            <a:r>
              <a:rPr lang="en-US" dirty="0"/>
              <a:t>Here we have interpreter which execute the code line by line and convert .class to machine language which computer can understand</a:t>
            </a:r>
          </a:p>
          <a:p>
            <a:endParaRPr lang="en-US" dirty="0"/>
          </a:p>
          <a:p>
            <a:r>
              <a:rPr lang="en-US" dirty="0"/>
              <a:t>JIT Compiler</a:t>
            </a:r>
          </a:p>
          <a:p>
            <a:endParaRPr lang="en-US" dirty="0"/>
          </a:p>
          <a:p>
            <a:r>
              <a:rPr lang="en-US" dirty="0"/>
              <a:t>Just in time Compiler</a:t>
            </a:r>
          </a:p>
          <a:p>
            <a:endParaRPr lang="en-US" dirty="0"/>
          </a:p>
          <a:p>
            <a:r>
              <a:rPr lang="en-US" dirty="0"/>
              <a:t>Repeated instruction or loop are compiled by JIT compiler for </a:t>
            </a:r>
            <a:r>
              <a:rPr lang="en-US" dirty="0" err="1"/>
              <a:t>perfprmance</a:t>
            </a:r>
            <a:endParaRPr lang="en-US" dirty="0"/>
          </a:p>
          <a:p>
            <a:endParaRPr lang="en-US" dirty="0"/>
          </a:p>
          <a:p>
            <a:r>
              <a:rPr lang="en-US" dirty="0"/>
              <a:t>Profiler:</a:t>
            </a:r>
          </a:p>
          <a:p>
            <a:endParaRPr lang="en-US" dirty="0"/>
          </a:p>
          <a:p>
            <a:r>
              <a:rPr lang="en-US" dirty="0"/>
              <a:t>Which identify which code go to the </a:t>
            </a:r>
            <a:r>
              <a:rPr lang="en-US" dirty="0" err="1"/>
              <a:t>jit</a:t>
            </a:r>
            <a:r>
              <a:rPr lang="en-US" dirty="0"/>
              <a:t> compiler</a:t>
            </a:r>
          </a:p>
        </p:txBody>
      </p:sp>
    </p:spTree>
    <p:extLst>
      <p:ext uri="{BB962C8B-B14F-4D97-AF65-F5344CB8AC3E}">
        <p14:creationId xmlns:p14="http://schemas.microsoft.com/office/powerpoint/2010/main" val="331119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A6923-333B-4583-8292-501A9AD30211}"/>
              </a:ext>
            </a:extLst>
          </p:cNvPr>
          <p:cNvSpPr txBox="1"/>
          <p:nvPr/>
        </p:nvSpPr>
        <p:spPr>
          <a:xfrm>
            <a:off x="0" y="0"/>
            <a:ext cx="12192000" cy="923330"/>
          </a:xfrm>
          <a:prstGeom prst="rect">
            <a:avLst/>
          </a:prstGeom>
          <a:noFill/>
        </p:spPr>
        <p:txBody>
          <a:bodyPr wrap="square" rtlCol="0">
            <a:spAutoFit/>
          </a:bodyPr>
          <a:lstStyle/>
          <a:p>
            <a:r>
              <a:rPr lang="en-US" dirty="0"/>
              <a:t> </a:t>
            </a:r>
          </a:p>
          <a:p>
            <a:endParaRPr lang="en-US" dirty="0"/>
          </a:p>
          <a:p>
            <a:r>
              <a:rPr lang="en-US" dirty="0"/>
              <a:t>Execution Engine</a:t>
            </a:r>
          </a:p>
        </p:txBody>
      </p:sp>
      <p:sp>
        <p:nvSpPr>
          <p:cNvPr id="3" name="Rectangle: Rounded Corners 2">
            <a:extLst>
              <a:ext uri="{FF2B5EF4-FFF2-40B4-BE49-F238E27FC236}">
                <a16:creationId xmlns:a16="http://schemas.microsoft.com/office/drawing/2014/main" id="{71BD01EC-98FC-4F16-A48E-B4DA6E180F36}"/>
              </a:ext>
            </a:extLst>
          </p:cNvPr>
          <p:cNvSpPr/>
          <p:nvPr/>
        </p:nvSpPr>
        <p:spPr>
          <a:xfrm>
            <a:off x="114300" y="1352550"/>
            <a:ext cx="9915525" cy="41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56D35B0-DFBD-459E-8DAD-EEE0A339F862}"/>
              </a:ext>
            </a:extLst>
          </p:cNvPr>
          <p:cNvSpPr/>
          <p:nvPr/>
        </p:nvSpPr>
        <p:spPr>
          <a:xfrm>
            <a:off x="1219200" y="2076450"/>
            <a:ext cx="2276475" cy="23050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Interpreter</a:t>
            </a:r>
          </a:p>
        </p:txBody>
      </p:sp>
      <p:sp>
        <p:nvSpPr>
          <p:cNvPr id="5" name="Rectangle 4">
            <a:extLst>
              <a:ext uri="{FF2B5EF4-FFF2-40B4-BE49-F238E27FC236}">
                <a16:creationId xmlns:a16="http://schemas.microsoft.com/office/drawing/2014/main" id="{9D127F0F-6755-467F-A4CD-83D93EAABAF0}"/>
              </a:ext>
            </a:extLst>
          </p:cNvPr>
          <p:cNvSpPr/>
          <p:nvPr/>
        </p:nvSpPr>
        <p:spPr>
          <a:xfrm>
            <a:off x="4152900" y="2171700"/>
            <a:ext cx="2276475" cy="23050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JIT COMPILER</a:t>
            </a:r>
          </a:p>
        </p:txBody>
      </p:sp>
      <p:sp>
        <p:nvSpPr>
          <p:cNvPr id="6" name="Rectangle 5">
            <a:extLst>
              <a:ext uri="{FF2B5EF4-FFF2-40B4-BE49-F238E27FC236}">
                <a16:creationId xmlns:a16="http://schemas.microsoft.com/office/drawing/2014/main" id="{DDCE54AC-0873-44F2-9884-6CCC406F2952}"/>
              </a:ext>
            </a:extLst>
          </p:cNvPr>
          <p:cNvSpPr/>
          <p:nvPr/>
        </p:nvSpPr>
        <p:spPr>
          <a:xfrm>
            <a:off x="7405689" y="2352675"/>
            <a:ext cx="2276475" cy="23050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Profiler</a:t>
            </a:r>
          </a:p>
        </p:txBody>
      </p:sp>
    </p:spTree>
    <p:extLst>
      <p:ext uri="{BB962C8B-B14F-4D97-AF65-F5344CB8AC3E}">
        <p14:creationId xmlns:p14="http://schemas.microsoft.com/office/powerpoint/2010/main" val="274713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5655F4-B75D-42FC-B78A-1515D752BC12}"/>
              </a:ext>
            </a:extLst>
          </p:cNvPr>
          <p:cNvSpPr txBox="1"/>
          <p:nvPr/>
        </p:nvSpPr>
        <p:spPr>
          <a:xfrm>
            <a:off x="245268" y="-172759"/>
            <a:ext cx="12125325" cy="7017306"/>
          </a:xfrm>
          <a:prstGeom prst="rect">
            <a:avLst/>
          </a:prstGeom>
          <a:noFill/>
        </p:spPr>
        <p:txBody>
          <a:bodyPr wrap="square" rtlCol="0">
            <a:spAutoFit/>
          </a:bodyPr>
          <a:lstStyle/>
          <a:p>
            <a:endParaRPr lang="en-US" dirty="0"/>
          </a:p>
          <a:p>
            <a:r>
              <a:rPr lang="en-US" dirty="0"/>
              <a:t>                                                                     JVM ARCHITECTURE</a:t>
            </a:r>
          </a:p>
          <a:p>
            <a:endParaRPr lang="en-US" dirty="0"/>
          </a:p>
          <a:p>
            <a:endParaRPr lang="en-US" dirty="0"/>
          </a:p>
          <a:p>
            <a:r>
              <a:rPr lang="en-US" dirty="0"/>
              <a:t>.class file                                           </a:t>
            </a:r>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Arrow: Right 4">
            <a:extLst>
              <a:ext uri="{FF2B5EF4-FFF2-40B4-BE49-F238E27FC236}">
                <a16:creationId xmlns:a16="http://schemas.microsoft.com/office/drawing/2014/main" id="{404816BD-E38B-4B8B-ACDF-3972694C66FD}"/>
              </a:ext>
            </a:extLst>
          </p:cNvPr>
          <p:cNvSpPr/>
          <p:nvPr/>
        </p:nvSpPr>
        <p:spPr>
          <a:xfrm>
            <a:off x="1171575" y="1119187"/>
            <a:ext cx="2276475"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Diagonal Corners Rounded 5">
            <a:extLst>
              <a:ext uri="{FF2B5EF4-FFF2-40B4-BE49-F238E27FC236}">
                <a16:creationId xmlns:a16="http://schemas.microsoft.com/office/drawing/2014/main" id="{34D93667-FC6A-4CE4-910A-9BCEF227209F}"/>
              </a:ext>
            </a:extLst>
          </p:cNvPr>
          <p:cNvSpPr/>
          <p:nvPr/>
        </p:nvSpPr>
        <p:spPr>
          <a:xfrm>
            <a:off x="3705225" y="504825"/>
            <a:ext cx="4972050" cy="1209675"/>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Class Loader Subsystem</a:t>
            </a:r>
          </a:p>
        </p:txBody>
      </p:sp>
      <p:sp>
        <p:nvSpPr>
          <p:cNvPr id="7" name="Arrow: Down 6">
            <a:extLst>
              <a:ext uri="{FF2B5EF4-FFF2-40B4-BE49-F238E27FC236}">
                <a16:creationId xmlns:a16="http://schemas.microsoft.com/office/drawing/2014/main" id="{50B0FC1A-D6B4-4095-986F-25BE6B832A10}"/>
              </a:ext>
            </a:extLst>
          </p:cNvPr>
          <p:cNvSpPr/>
          <p:nvPr/>
        </p:nvSpPr>
        <p:spPr>
          <a:xfrm rot="10800000">
            <a:off x="5114925" y="1740112"/>
            <a:ext cx="571500" cy="443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05897692-F5C5-4B0F-B652-699E7FF49DF4}"/>
              </a:ext>
            </a:extLst>
          </p:cNvPr>
          <p:cNvSpPr/>
          <p:nvPr/>
        </p:nvSpPr>
        <p:spPr>
          <a:xfrm rot="10800000" flipV="1">
            <a:off x="5843587" y="1773794"/>
            <a:ext cx="571500" cy="409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4A25477-3F69-47EA-9B46-23EEEEE4DF1A}"/>
              </a:ext>
            </a:extLst>
          </p:cNvPr>
          <p:cNvSpPr/>
          <p:nvPr/>
        </p:nvSpPr>
        <p:spPr>
          <a:xfrm>
            <a:off x="304800" y="2285558"/>
            <a:ext cx="11277600" cy="13768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3B070E3A-32EB-4D02-B115-4DB4E6231639}"/>
              </a:ext>
            </a:extLst>
          </p:cNvPr>
          <p:cNvSpPr/>
          <p:nvPr/>
        </p:nvSpPr>
        <p:spPr>
          <a:xfrm>
            <a:off x="842963" y="2649340"/>
            <a:ext cx="1381125" cy="6243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Method Area</a:t>
            </a:r>
          </a:p>
        </p:txBody>
      </p:sp>
      <p:sp>
        <p:nvSpPr>
          <p:cNvPr id="12" name="Rectangle: Rounded Corners 11">
            <a:extLst>
              <a:ext uri="{FF2B5EF4-FFF2-40B4-BE49-F238E27FC236}">
                <a16:creationId xmlns:a16="http://schemas.microsoft.com/office/drawing/2014/main" id="{E72FCE15-9792-4F7D-9CEE-B64C527F9D3C}"/>
              </a:ext>
            </a:extLst>
          </p:cNvPr>
          <p:cNvSpPr/>
          <p:nvPr/>
        </p:nvSpPr>
        <p:spPr>
          <a:xfrm>
            <a:off x="2905125" y="2674266"/>
            <a:ext cx="828675" cy="624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heap</a:t>
            </a:r>
          </a:p>
        </p:txBody>
      </p:sp>
      <p:sp>
        <p:nvSpPr>
          <p:cNvPr id="13" name="Rectangle: Rounded Corners 12">
            <a:extLst>
              <a:ext uri="{FF2B5EF4-FFF2-40B4-BE49-F238E27FC236}">
                <a16:creationId xmlns:a16="http://schemas.microsoft.com/office/drawing/2014/main" id="{5AF87312-24EC-42D1-A097-1A8DEFE56BD1}"/>
              </a:ext>
            </a:extLst>
          </p:cNvPr>
          <p:cNvSpPr/>
          <p:nvPr/>
        </p:nvSpPr>
        <p:spPr>
          <a:xfrm>
            <a:off x="4414837" y="2692482"/>
            <a:ext cx="828675" cy="624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Stacks</a:t>
            </a:r>
          </a:p>
        </p:txBody>
      </p:sp>
      <p:sp>
        <p:nvSpPr>
          <p:cNvPr id="14" name="Rectangle: Rounded Corners 13">
            <a:extLst>
              <a:ext uri="{FF2B5EF4-FFF2-40B4-BE49-F238E27FC236}">
                <a16:creationId xmlns:a16="http://schemas.microsoft.com/office/drawing/2014/main" id="{4BA8AB9F-F80F-4354-9686-2FAC6A5C5067}"/>
              </a:ext>
            </a:extLst>
          </p:cNvPr>
          <p:cNvSpPr/>
          <p:nvPr/>
        </p:nvSpPr>
        <p:spPr>
          <a:xfrm>
            <a:off x="6015038" y="2692482"/>
            <a:ext cx="1243012" cy="624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Registers</a:t>
            </a:r>
          </a:p>
        </p:txBody>
      </p:sp>
      <p:sp>
        <p:nvSpPr>
          <p:cNvPr id="15" name="Rectangle: Rounded Corners 14">
            <a:extLst>
              <a:ext uri="{FF2B5EF4-FFF2-40B4-BE49-F238E27FC236}">
                <a16:creationId xmlns:a16="http://schemas.microsoft.com/office/drawing/2014/main" id="{35271FBC-18D2-4FE0-AF23-B2514D9EBF9F}"/>
              </a:ext>
            </a:extLst>
          </p:cNvPr>
          <p:cNvSpPr/>
          <p:nvPr/>
        </p:nvSpPr>
        <p:spPr>
          <a:xfrm>
            <a:off x="7734300" y="2711532"/>
            <a:ext cx="1371600" cy="624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 Methods</a:t>
            </a:r>
          </a:p>
        </p:txBody>
      </p:sp>
      <p:sp>
        <p:nvSpPr>
          <p:cNvPr id="16" name="Rectangle: Rounded Corners 15">
            <a:extLst>
              <a:ext uri="{FF2B5EF4-FFF2-40B4-BE49-F238E27FC236}">
                <a16:creationId xmlns:a16="http://schemas.microsoft.com/office/drawing/2014/main" id="{B32F8D76-642E-4F0A-9ED8-B6CECDA2B550}"/>
              </a:ext>
            </a:extLst>
          </p:cNvPr>
          <p:cNvSpPr/>
          <p:nvPr/>
        </p:nvSpPr>
        <p:spPr>
          <a:xfrm>
            <a:off x="415526" y="4287068"/>
            <a:ext cx="3433763" cy="1745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Engine</a:t>
            </a:r>
          </a:p>
        </p:txBody>
      </p:sp>
      <p:sp>
        <p:nvSpPr>
          <p:cNvPr id="17" name="Rectangle: Rounded Corners 16">
            <a:extLst>
              <a:ext uri="{FF2B5EF4-FFF2-40B4-BE49-F238E27FC236}">
                <a16:creationId xmlns:a16="http://schemas.microsoft.com/office/drawing/2014/main" id="{DDCE4DC6-94BE-4FB8-82A1-3306E708E844}"/>
              </a:ext>
            </a:extLst>
          </p:cNvPr>
          <p:cNvSpPr/>
          <p:nvPr/>
        </p:nvSpPr>
        <p:spPr>
          <a:xfrm>
            <a:off x="4631530" y="4233453"/>
            <a:ext cx="3433763" cy="1745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 Method Interface</a:t>
            </a:r>
          </a:p>
        </p:txBody>
      </p:sp>
      <p:sp>
        <p:nvSpPr>
          <p:cNvPr id="18" name="Rectangle: Rounded Corners 17">
            <a:extLst>
              <a:ext uri="{FF2B5EF4-FFF2-40B4-BE49-F238E27FC236}">
                <a16:creationId xmlns:a16="http://schemas.microsoft.com/office/drawing/2014/main" id="{B10E1C7B-93C7-4EBB-8E46-378204DF983B}"/>
              </a:ext>
            </a:extLst>
          </p:cNvPr>
          <p:cNvSpPr/>
          <p:nvPr/>
        </p:nvSpPr>
        <p:spPr>
          <a:xfrm>
            <a:off x="8677275" y="4287068"/>
            <a:ext cx="3433763" cy="1745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 Method libraries</a:t>
            </a:r>
          </a:p>
        </p:txBody>
      </p:sp>
      <p:sp>
        <p:nvSpPr>
          <p:cNvPr id="19" name="Arrow: Down 18">
            <a:extLst>
              <a:ext uri="{FF2B5EF4-FFF2-40B4-BE49-F238E27FC236}">
                <a16:creationId xmlns:a16="http://schemas.microsoft.com/office/drawing/2014/main" id="{C0F83816-E055-420F-A029-3B522FB894B3}"/>
              </a:ext>
            </a:extLst>
          </p:cNvPr>
          <p:cNvSpPr/>
          <p:nvPr/>
        </p:nvSpPr>
        <p:spPr>
          <a:xfrm rot="10800000">
            <a:off x="1376362" y="3773666"/>
            <a:ext cx="571500" cy="443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4A15BD29-4AAA-4CC7-B8D8-04F58F9E5CCF}"/>
              </a:ext>
            </a:extLst>
          </p:cNvPr>
          <p:cNvSpPr/>
          <p:nvPr/>
        </p:nvSpPr>
        <p:spPr>
          <a:xfrm rot="172240">
            <a:off x="2281701" y="3823207"/>
            <a:ext cx="556284" cy="443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E31DDC7-BFCC-4595-877A-C8F5A0B8358F}"/>
              </a:ext>
            </a:extLst>
          </p:cNvPr>
          <p:cNvCxnSpPr/>
          <p:nvPr/>
        </p:nvCxnSpPr>
        <p:spPr>
          <a:xfrm>
            <a:off x="4048125" y="5134695"/>
            <a:ext cx="5262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BD6B2E8-8B45-42ED-AD05-0BA8CD1CDC7D}"/>
              </a:ext>
            </a:extLst>
          </p:cNvPr>
          <p:cNvCxnSpPr/>
          <p:nvPr/>
        </p:nvCxnSpPr>
        <p:spPr>
          <a:xfrm>
            <a:off x="8065293" y="5159735"/>
            <a:ext cx="5262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87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A61BD-27E2-425E-A079-F948B0497232}"/>
              </a:ext>
            </a:extLst>
          </p:cNvPr>
          <p:cNvSpPr txBox="1"/>
          <p:nvPr/>
        </p:nvSpPr>
        <p:spPr>
          <a:xfrm>
            <a:off x="1343025" y="342900"/>
            <a:ext cx="12192000" cy="2585323"/>
          </a:xfrm>
          <a:prstGeom prst="rect">
            <a:avLst/>
          </a:prstGeom>
          <a:noFill/>
        </p:spPr>
        <p:txBody>
          <a:bodyPr wrap="square" rtlCol="0">
            <a:spAutoFit/>
          </a:bodyPr>
          <a:lstStyle/>
          <a:p>
            <a:r>
              <a:rPr lang="en-US" dirty="0"/>
              <a:t>Core Java Requirement : - </a:t>
            </a:r>
          </a:p>
          <a:p>
            <a:endParaRPr lang="en-US" dirty="0"/>
          </a:p>
          <a:p>
            <a:pPr marL="342900" indent="-342900">
              <a:buAutoNum type="arabicParenR"/>
            </a:pPr>
            <a:r>
              <a:rPr lang="en-US" dirty="0"/>
              <a:t>IDE – Eclipse </a:t>
            </a:r>
          </a:p>
          <a:p>
            <a:pPr marL="342900" indent="-342900">
              <a:buAutoNum type="arabicParenR"/>
            </a:pPr>
            <a:endParaRPr lang="en-US" dirty="0"/>
          </a:p>
          <a:p>
            <a:r>
              <a:rPr lang="en-US" dirty="0"/>
              <a:t>Tom cat server --- we can cover for advance</a:t>
            </a:r>
          </a:p>
          <a:p>
            <a:endParaRPr lang="en-US" dirty="0"/>
          </a:p>
          <a:p>
            <a:r>
              <a:rPr lang="en-US" dirty="0"/>
              <a:t>Install Java </a:t>
            </a:r>
          </a:p>
          <a:p>
            <a:endParaRPr lang="en-US" dirty="0"/>
          </a:p>
          <a:p>
            <a:r>
              <a:rPr lang="en-US" dirty="0">
                <a:hlinkClick r:id="rId2"/>
              </a:rPr>
              <a:t>https://www.oracle.com/in/java/technologies/javase-jdk15-downloads.html</a:t>
            </a:r>
            <a:r>
              <a:rPr lang="en-US" dirty="0"/>
              <a:t> </a:t>
            </a:r>
          </a:p>
        </p:txBody>
      </p:sp>
    </p:spTree>
    <p:extLst>
      <p:ext uri="{BB962C8B-B14F-4D97-AF65-F5344CB8AC3E}">
        <p14:creationId xmlns:p14="http://schemas.microsoft.com/office/powerpoint/2010/main" val="3319248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7A2E9-36D7-4FA2-9854-764E4DBB4360}"/>
              </a:ext>
            </a:extLst>
          </p:cNvPr>
          <p:cNvSpPr txBox="1"/>
          <p:nvPr/>
        </p:nvSpPr>
        <p:spPr>
          <a:xfrm>
            <a:off x="66675" y="114300"/>
            <a:ext cx="12125325" cy="12834283"/>
          </a:xfrm>
          <a:prstGeom prst="rect">
            <a:avLst/>
          </a:prstGeom>
          <a:noFill/>
        </p:spPr>
        <p:txBody>
          <a:bodyPr wrap="square" rtlCol="0">
            <a:spAutoFit/>
          </a:bodyPr>
          <a:lstStyle/>
          <a:p>
            <a:r>
              <a:rPr lang="en-US" dirty="0"/>
              <a:t>PROGRAMMING</a:t>
            </a:r>
          </a:p>
          <a:p>
            <a:endParaRPr lang="en-US" dirty="0"/>
          </a:p>
          <a:p>
            <a:r>
              <a:rPr lang="en-US" dirty="0"/>
              <a:t>Paradigms --- Process to do some task or to solve a program.</a:t>
            </a:r>
          </a:p>
          <a:p>
            <a:r>
              <a:rPr lang="en-US" dirty="0"/>
              <a:t>Programming paradigm is an approach to solve problem using some programming language</a:t>
            </a:r>
          </a:p>
          <a:p>
            <a:endParaRPr lang="en-US" dirty="0"/>
          </a:p>
          <a:p>
            <a:endParaRPr lang="en-US" dirty="0"/>
          </a:p>
          <a:p>
            <a:r>
              <a:rPr lang="en-US" dirty="0"/>
              <a:t> Imperative programming paradigm  : </a:t>
            </a:r>
          </a:p>
          <a:p>
            <a:endParaRPr lang="en-US" dirty="0"/>
          </a:p>
          <a:p>
            <a:r>
              <a:rPr lang="en-US" dirty="0"/>
              <a:t>It is one of the oldest programming paradigm.</a:t>
            </a:r>
          </a:p>
          <a:p>
            <a:r>
              <a:rPr lang="en-US" dirty="0"/>
              <a:t>It works by changing the program state through assignment statements.</a:t>
            </a:r>
          </a:p>
          <a:p>
            <a:r>
              <a:rPr lang="en-US" dirty="0"/>
              <a:t>an imperative program consists of commands for the computer to perform.</a:t>
            </a:r>
          </a:p>
          <a:p>
            <a:r>
              <a:rPr lang="en-US" dirty="0"/>
              <a:t>Imperative programming focuses on describing how a program operates.</a:t>
            </a:r>
          </a:p>
          <a:p>
            <a:endParaRPr lang="en-US" dirty="0"/>
          </a:p>
          <a:p>
            <a:endParaRPr lang="en-US" dirty="0"/>
          </a:p>
          <a:p>
            <a:endParaRPr lang="en-US" dirty="0"/>
          </a:p>
          <a:p>
            <a:r>
              <a:rPr lang="en-US" dirty="0"/>
              <a:t>1)Procedural Programming paradigm  his paradigm emphasizes on procedure in terms of under lying machine model. There is no difference in between procedural and imperative approach. It has the ability to reuse the code and it was boon at that time when it was in use because of its reusability.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69532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E08893-7580-47D1-B325-FF55E8445669}"/>
              </a:ext>
            </a:extLst>
          </p:cNvPr>
          <p:cNvSpPr txBox="1"/>
          <p:nvPr/>
        </p:nvSpPr>
        <p:spPr>
          <a:xfrm>
            <a:off x="85725" y="133350"/>
            <a:ext cx="12106275" cy="6186309"/>
          </a:xfrm>
          <a:prstGeom prst="rect">
            <a:avLst/>
          </a:prstGeom>
          <a:noFill/>
        </p:spPr>
        <p:txBody>
          <a:bodyPr wrap="square" rtlCol="0">
            <a:spAutoFit/>
          </a:bodyPr>
          <a:lstStyle/>
          <a:p>
            <a:r>
              <a:rPr lang="en-US" dirty="0"/>
              <a:t>2)object oriented programming</a:t>
            </a:r>
          </a:p>
          <a:p>
            <a:endParaRPr lang="en-US" dirty="0"/>
          </a:p>
          <a:p>
            <a:r>
              <a:rPr lang="en-US" b="0" i="0" dirty="0">
                <a:solidFill>
                  <a:srgbClr val="40424E"/>
                </a:solidFill>
                <a:effectLst/>
                <a:latin typeface="urw-din"/>
              </a:rPr>
              <a:t>The program is written as a collection of classes and object which are meant for communication. The smallest and basic entity is object and all kind of computation is performed on the objects only. More emphasis is on data rather procedure. It can handle almost all kind of real life problems which are today in scenario.</a:t>
            </a:r>
            <a:br>
              <a:rPr lang="en-US" dirty="0"/>
            </a:br>
            <a:endParaRPr lang="en-US" dirty="0"/>
          </a:p>
          <a:p>
            <a:endParaRPr lang="en-US" dirty="0"/>
          </a:p>
          <a:p>
            <a:endParaRPr lang="en-US" dirty="0"/>
          </a:p>
          <a:p>
            <a:r>
              <a:rPr lang="en-US" dirty="0"/>
              <a:t>3)Parallel processing</a:t>
            </a:r>
          </a:p>
          <a:p>
            <a:endParaRPr lang="en-US" dirty="0"/>
          </a:p>
          <a:p>
            <a:r>
              <a:rPr lang="en-US" b="0" i="0" dirty="0">
                <a:solidFill>
                  <a:srgbClr val="40424E"/>
                </a:solidFill>
                <a:effectLst/>
                <a:latin typeface="urw-din"/>
              </a:rPr>
              <a:t>Parallel processing is the processing of program instructions by dividing them among multiple processors. A parallel processing system posses many numbers of processor with the objective of running a program in less time by dividing them. This approach seems to be like divide and conquer. Examples are NESL (one of the oldest one) and C/C++ also supports because of some library function.</a:t>
            </a:r>
            <a:endParaRPr lang="en-US" dirty="0"/>
          </a:p>
          <a:p>
            <a:endParaRPr lang="en-US" dirty="0"/>
          </a:p>
          <a:p>
            <a:r>
              <a:rPr lang="en-US" dirty="0"/>
              <a:t>Declarative Programming </a:t>
            </a:r>
          </a:p>
          <a:p>
            <a:endParaRPr lang="en-US" dirty="0"/>
          </a:p>
          <a:p>
            <a:r>
              <a:rPr lang="en-US" b="0" i="0" dirty="0">
                <a:solidFill>
                  <a:srgbClr val="40424E"/>
                </a:solidFill>
                <a:effectLst/>
                <a:latin typeface="urw-din"/>
              </a:rPr>
              <a:t>is a style of building programs that expresses logic of computation without talking about its control flow. It often considers programs as theories of some </a:t>
            </a:r>
            <a:r>
              <a:rPr lang="en-US" b="0" i="0" dirty="0" err="1">
                <a:solidFill>
                  <a:srgbClr val="40424E"/>
                </a:solidFill>
                <a:effectLst/>
                <a:latin typeface="urw-din"/>
              </a:rPr>
              <a:t>logic.It</a:t>
            </a:r>
            <a:r>
              <a:rPr lang="en-US" b="0" i="0" dirty="0">
                <a:solidFill>
                  <a:srgbClr val="40424E"/>
                </a:solidFill>
                <a:effectLst/>
                <a:latin typeface="urw-din"/>
              </a:rPr>
              <a:t> may simplify writing parallel programs. The focus is on what needs to be done rather how it should be done basically emphasize on what code </a:t>
            </a:r>
            <a:r>
              <a:rPr lang="en-US" b="0" i="0" dirty="0" err="1">
                <a:solidFill>
                  <a:srgbClr val="40424E"/>
                </a:solidFill>
                <a:effectLst/>
                <a:latin typeface="urw-din"/>
              </a:rPr>
              <a:t>code</a:t>
            </a:r>
            <a:r>
              <a:rPr lang="en-US" b="0" i="0" dirty="0">
                <a:solidFill>
                  <a:srgbClr val="40424E"/>
                </a:solidFill>
                <a:effectLst/>
                <a:latin typeface="urw-din"/>
              </a:rPr>
              <a:t> is actually doing. It just declare the result we want rather how it has be produced. </a:t>
            </a:r>
            <a:endParaRPr lang="en-US" dirty="0"/>
          </a:p>
          <a:p>
            <a:endParaRPr lang="en-US" dirty="0"/>
          </a:p>
        </p:txBody>
      </p:sp>
    </p:spTree>
    <p:extLst>
      <p:ext uri="{BB962C8B-B14F-4D97-AF65-F5344CB8AC3E}">
        <p14:creationId xmlns:p14="http://schemas.microsoft.com/office/powerpoint/2010/main" val="2441979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96454-77C4-430C-8629-1CA6AF6F1A84}"/>
              </a:ext>
            </a:extLst>
          </p:cNvPr>
          <p:cNvSpPr txBox="1"/>
          <p:nvPr/>
        </p:nvSpPr>
        <p:spPr>
          <a:xfrm>
            <a:off x="0" y="114300"/>
            <a:ext cx="12125325" cy="5078313"/>
          </a:xfrm>
          <a:prstGeom prst="rect">
            <a:avLst/>
          </a:prstGeom>
          <a:noFill/>
        </p:spPr>
        <p:txBody>
          <a:bodyPr wrap="square" rtlCol="0">
            <a:spAutoFit/>
          </a:bodyPr>
          <a:lstStyle/>
          <a:p>
            <a:endParaRPr lang="en-US" dirty="0"/>
          </a:p>
          <a:p>
            <a:r>
              <a:rPr lang="en-US" dirty="0"/>
              <a:t>1)Logic Programming </a:t>
            </a:r>
          </a:p>
          <a:p>
            <a:endParaRPr lang="en-US" dirty="0"/>
          </a:p>
          <a:p>
            <a:r>
              <a:rPr lang="en-US" b="0" i="0" dirty="0">
                <a:solidFill>
                  <a:srgbClr val="40424E"/>
                </a:solidFill>
                <a:effectLst/>
                <a:latin typeface="urw-din"/>
              </a:rPr>
              <a:t>It can be termed as abstract model of computation. It would solve logical problems like puzzles, series etc. In logic programming we have a knowledge base which we know before and along with the question and knowledge base which is given to machine, it produces result.</a:t>
            </a:r>
          </a:p>
          <a:p>
            <a:endParaRPr lang="en-US" dirty="0">
              <a:solidFill>
                <a:srgbClr val="40424E"/>
              </a:solidFill>
              <a:latin typeface="urw-din"/>
            </a:endParaRPr>
          </a:p>
          <a:p>
            <a:endParaRPr lang="en-US" dirty="0"/>
          </a:p>
          <a:p>
            <a:r>
              <a:rPr lang="en-US" dirty="0"/>
              <a:t>2)Functional Programming </a:t>
            </a:r>
          </a:p>
          <a:p>
            <a:endParaRPr lang="en-US" dirty="0"/>
          </a:p>
          <a:p>
            <a:r>
              <a:rPr lang="en-US" b="0" i="0" dirty="0">
                <a:solidFill>
                  <a:srgbClr val="40424E"/>
                </a:solidFill>
                <a:effectLst/>
                <a:latin typeface="urw-din"/>
              </a:rPr>
              <a:t>The key principal of this paradigms is the execution of series of mathematical functions. The central model for the abstraction is the function which are meant for some specific computation and not the data structure. </a:t>
            </a:r>
            <a:endParaRPr lang="en-US" dirty="0"/>
          </a:p>
          <a:p>
            <a:r>
              <a:rPr lang="en-US" dirty="0"/>
              <a:t>3)Database Processing Approach</a:t>
            </a:r>
          </a:p>
          <a:p>
            <a:endParaRPr lang="en-US" dirty="0"/>
          </a:p>
          <a:p>
            <a:r>
              <a:rPr lang="en-US" b="0" i="0" dirty="0">
                <a:solidFill>
                  <a:srgbClr val="40424E"/>
                </a:solidFill>
                <a:effectLst/>
                <a:latin typeface="urw-din"/>
              </a:rPr>
              <a:t>Program statements are defined by data rather than hard-coding a series of steps. A database program is the heart of a business information system and provides file creation, data entry, update, query and reporting functions. There are several programming languages that are developed mostly for database application</a:t>
            </a:r>
            <a:endParaRPr lang="en-US" dirty="0"/>
          </a:p>
          <a:p>
            <a:endParaRPr lang="en-US" dirty="0"/>
          </a:p>
        </p:txBody>
      </p:sp>
    </p:spTree>
    <p:extLst>
      <p:ext uri="{BB962C8B-B14F-4D97-AF65-F5344CB8AC3E}">
        <p14:creationId xmlns:p14="http://schemas.microsoft.com/office/powerpoint/2010/main" val="2048639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E1B5C1-D4BE-4ABD-A051-7990DC549983}"/>
              </a:ext>
            </a:extLst>
          </p:cNvPr>
          <p:cNvSpPr txBox="1"/>
          <p:nvPr/>
        </p:nvSpPr>
        <p:spPr>
          <a:xfrm>
            <a:off x="76200" y="114300"/>
            <a:ext cx="12115800" cy="6463308"/>
          </a:xfrm>
          <a:prstGeom prst="rect">
            <a:avLst/>
          </a:prstGeom>
          <a:noFill/>
        </p:spPr>
        <p:txBody>
          <a:bodyPr wrap="square" rtlCol="0">
            <a:spAutoFit/>
          </a:bodyPr>
          <a:lstStyle/>
          <a:p>
            <a:r>
              <a:rPr lang="en-US" dirty="0"/>
              <a:t>Language Basics</a:t>
            </a:r>
          </a:p>
          <a:p>
            <a:endParaRPr lang="en-US" dirty="0"/>
          </a:p>
          <a:p>
            <a:r>
              <a:rPr lang="en-US" dirty="0"/>
              <a:t>1)Variables</a:t>
            </a:r>
          </a:p>
          <a:p>
            <a:r>
              <a:rPr lang="en-US" dirty="0"/>
              <a:t>2)constants </a:t>
            </a:r>
          </a:p>
          <a:p>
            <a:r>
              <a:rPr lang="en-US" dirty="0"/>
              <a:t>3)Datatypes</a:t>
            </a:r>
          </a:p>
          <a:p>
            <a:endParaRPr lang="en-US" dirty="0"/>
          </a:p>
          <a:p>
            <a:r>
              <a:rPr lang="en-US" dirty="0"/>
              <a:t>Need of the datatype :</a:t>
            </a:r>
          </a:p>
          <a:p>
            <a:endParaRPr lang="en-US" dirty="0"/>
          </a:p>
          <a:p>
            <a:r>
              <a:rPr lang="en-US" dirty="0"/>
              <a:t>Variable or constants are used to store data temporarily in computer through a program.</a:t>
            </a:r>
          </a:p>
          <a:p>
            <a:endParaRPr lang="en-US" dirty="0"/>
          </a:p>
          <a:p>
            <a:r>
              <a:rPr lang="en-US" dirty="0"/>
              <a:t>Datatype is something which give the information about :</a:t>
            </a:r>
          </a:p>
          <a:p>
            <a:endParaRPr lang="en-US" dirty="0"/>
          </a:p>
          <a:p>
            <a:r>
              <a:rPr lang="en-US" dirty="0"/>
              <a:t>a)Size of the memory location and range of data that can be accommodated inside the location</a:t>
            </a:r>
          </a:p>
          <a:p>
            <a:endParaRPr lang="en-US" dirty="0"/>
          </a:p>
          <a:p>
            <a:r>
              <a:rPr lang="en-US" dirty="0"/>
              <a:t>b)Possible legal operations that can be performed on that location</a:t>
            </a:r>
          </a:p>
          <a:p>
            <a:endParaRPr lang="en-US" dirty="0"/>
          </a:p>
          <a:p>
            <a:r>
              <a:rPr lang="en-US" dirty="0"/>
              <a:t>For Example For Boolean Data we cannot perform addition operation.</a:t>
            </a:r>
          </a:p>
          <a:p>
            <a:endParaRPr lang="en-US" dirty="0"/>
          </a:p>
          <a:p>
            <a:r>
              <a:rPr lang="en-US" dirty="0"/>
              <a:t>c) What type of result can comes out of from an expression when these types are used in that expression.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0278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1326B-EFCA-45FC-87A4-ACB37FCDDE36}"/>
              </a:ext>
            </a:extLst>
          </p:cNvPr>
          <p:cNvSpPr txBox="1"/>
          <p:nvPr/>
        </p:nvSpPr>
        <p:spPr>
          <a:xfrm>
            <a:off x="-74141" y="0"/>
            <a:ext cx="12027243" cy="14496276"/>
          </a:xfrm>
          <a:prstGeom prst="rect">
            <a:avLst/>
          </a:prstGeom>
          <a:noFill/>
        </p:spPr>
        <p:txBody>
          <a:bodyPr wrap="square" rtlCol="0">
            <a:spAutoFit/>
          </a:bodyPr>
          <a:lstStyle/>
          <a:p>
            <a:r>
              <a:rPr lang="en-US" dirty="0"/>
              <a:t>History of java </a:t>
            </a:r>
          </a:p>
          <a:p>
            <a:endParaRPr lang="en-US" dirty="0"/>
          </a:p>
          <a:p>
            <a:r>
              <a:rPr lang="en-US" dirty="0"/>
              <a:t>Java was developed by </a:t>
            </a:r>
            <a:r>
              <a:rPr lang="en-US" dirty="0" err="1"/>
              <a:t>james</a:t>
            </a:r>
            <a:r>
              <a:rPr lang="en-US" dirty="0"/>
              <a:t> </a:t>
            </a:r>
            <a:r>
              <a:rPr lang="en-US" dirty="0" err="1"/>
              <a:t>Goslang</a:t>
            </a:r>
            <a:r>
              <a:rPr lang="en-US" dirty="0"/>
              <a:t> and his team in 1990 at Sun microsystems</a:t>
            </a:r>
          </a:p>
          <a:p>
            <a:endParaRPr lang="en-US" dirty="0"/>
          </a:p>
          <a:p>
            <a:r>
              <a:rPr lang="en-US" dirty="0"/>
              <a:t>Initial name of java is oak(Name of tree)</a:t>
            </a:r>
          </a:p>
          <a:p>
            <a:endParaRPr lang="en-US" dirty="0"/>
          </a:p>
          <a:p>
            <a:r>
              <a:rPr lang="en-US" dirty="0"/>
              <a:t>Java Categories</a:t>
            </a:r>
          </a:p>
          <a:p>
            <a:endParaRPr lang="en-US" dirty="0"/>
          </a:p>
          <a:p>
            <a:r>
              <a:rPr lang="en-US" dirty="0"/>
              <a:t>J2SE –java Standard Edition – Standalone Application</a:t>
            </a:r>
          </a:p>
          <a:p>
            <a:r>
              <a:rPr lang="en-US" dirty="0"/>
              <a:t>J2ME -java micro Edition   ---Mobile or Wireless applications</a:t>
            </a:r>
          </a:p>
          <a:p>
            <a:r>
              <a:rPr lang="en-US" dirty="0"/>
              <a:t>J2EE - Java Enterprise Edition  -- server client applications</a:t>
            </a:r>
          </a:p>
          <a:p>
            <a:endParaRPr lang="en-US" dirty="0"/>
          </a:p>
          <a:p>
            <a:r>
              <a:rPr lang="en-US" dirty="0"/>
              <a:t>Features of Java : </a:t>
            </a:r>
          </a:p>
          <a:p>
            <a:endParaRPr lang="en-US" dirty="0"/>
          </a:p>
          <a:p>
            <a:pPr marL="342900" indent="-342900">
              <a:buAutoNum type="arabicParenR"/>
            </a:pPr>
            <a:r>
              <a:rPr lang="en-US" dirty="0"/>
              <a:t>Simple  - Simple Programming Language not like C and C++ </a:t>
            </a:r>
          </a:p>
          <a:p>
            <a:pPr marL="342900" indent="-342900">
              <a:buAutoNum type="arabicParenR"/>
            </a:pPr>
            <a:r>
              <a:rPr lang="en-US" dirty="0"/>
              <a:t>Portability:  Program yields same results in Every machine.</a:t>
            </a:r>
          </a:p>
          <a:p>
            <a:pPr marL="342900" indent="-342900">
              <a:buAutoNum type="arabicParenR"/>
            </a:pPr>
            <a:r>
              <a:rPr lang="en-US" dirty="0"/>
              <a:t>High Performance : - Due to JIT Compiler</a:t>
            </a:r>
          </a:p>
          <a:p>
            <a:pPr marL="342900" indent="-342900">
              <a:buAutoNum type="arabicParenR"/>
            </a:pPr>
            <a:r>
              <a:rPr lang="en-US" dirty="0"/>
              <a:t>Object oriented: Data in the form of the objects</a:t>
            </a:r>
          </a:p>
          <a:p>
            <a:pPr marL="342900" indent="-342900">
              <a:buAutoNum type="arabicParenR" startAt="5"/>
            </a:pPr>
            <a:r>
              <a:rPr lang="en-US" dirty="0"/>
              <a:t>Platform Dependency and Platform Independent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25848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A1882F-3189-44C0-AA29-0165AD5872C0}"/>
              </a:ext>
            </a:extLst>
          </p:cNvPr>
          <p:cNvSpPr txBox="1"/>
          <p:nvPr/>
        </p:nvSpPr>
        <p:spPr>
          <a:xfrm>
            <a:off x="85725" y="95250"/>
            <a:ext cx="12030075" cy="4801314"/>
          </a:xfrm>
          <a:prstGeom prst="rect">
            <a:avLst/>
          </a:prstGeom>
          <a:noFill/>
        </p:spPr>
        <p:txBody>
          <a:bodyPr wrap="square" rtlCol="0">
            <a:spAutoFit/>
          </a:bodyPr>
          <a:lstStyle/>
          <a:p>
            <a:r>
              <a:rPr lang="en-US" dirty="0"/>
              <a:t>There are 2 types of datatypes</a:t>
            </a:r>
          </a:p>
          <a:p>
            <a:endParaRPr lang="en-US" dirty="0"/>
          </a:p>
          <a:p>
            <a:pPr marL="342900" indent="-342900">
              <a:buAutoNum type="arabicParenR"/>
            </a:pPr>
            <a:r>
              <a:rPr lang="en-US" dirty="0"/>
              <a:t>Primitive </a:t>
            </a:r>
          </a:p>
          <a:p>
            <a:pPr marL="342900" indent="-342900">
              <a:buAutoNum type="arabicParenR"/>
            </a:pPr>
            <a:r>
              <a:rPr lang="en-US" dirty="0"/>
              <a:t>Reference</a:t>
            </a:r>
          </a:p>
          <a:p>
            <a:endParaRPr lang="en-US" dirty="0"/>
          </a:p>
          <a:p>
            <a:r>
              <a:rPr lang="en-US" dirty="0"/>
              <a:t>Primitive datatype : </a:t>
            </a:r>
          </a:p>
          <a:p>
            <a:r>
              <a:rPr lang="en-US" dirty="0"/>
              <a:t>  </a:t>
            </a:r>
          </a:p>
          <a:p>
            <a:r>
              <a:rPr lang="en-US" dirty="0"/>
              <a:t>Used to Store single value at a time</a:t>
            </a:r>
          </a:p>
          <a:p>
            <a:endParaRPr lang="en-US" dirty="0"/>
          </a:p>
          <a:p>
            <a:r>
              <a:rPr lang="en-US" dirty="0"/>
              <a:t>Based on type and range of data we have 8 primitive types</a:t>
            </a:r>
          </a:p>
          <a:p>
            <a:endParaRPr lang="en-US" dirty="0"/>
          </a:p>
          <a:p>
            <a:r>
              <a:rPr lang="en-US" dirty="0"/>
              <a:t>Reference Datatype :</a:t>
            </a:r>
          </a:p>
          <a:p>
            <a:endParaRPr lang="en-US" dirty="0"/>
          </a:p>
          <a:p>
            <a:r>
              <a:rPr lang="en-US" dirty="0"/>
              <a:t>Used to collect multiple values at a time</a:t>
            </a:r>
          </a:p>
          <a:p>
            <a:endParaRPr lang="en-US" dirty="0"/>
          </a:p>
          <a:p>
            <a:r>
              <a:rPr lang="en-US" dirty="0"/>
              <a:t>Refer to the diagram below</a:t>
            </a:r>
          </a:p>
          <a:p>
            <a:r>
              <a:rPr lang="en-US" dirty="0"/>
              <a:t> </a:t>
            </a:r>
          </a:p>
        </p:txBody>
      </p:sp>
    </p:spTree>
    <p:extLst>
      <p:ext uri="{BB962C8B-B14F-4D97-AF65-F5344CB8AC3E}">
        <p14:creationId xmlns:p14="http://schemas.microsoft.com/office/powerpoint/2010/main" val="515692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096D53-5E79-4945-89DA-58EDD5EFA749}"/>
              </a:ext>
            </a:extLst>
          </p:cNvPr>
          <p:cNvSpPr/>
          <p:nvPr/>
        </p:nvSpPr>
        <p:spPr>
          <a:xfrm>
            <a:off x="4629150" y="419100"/>
            <a:ext cx="2676525" cy="9239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Java Data types</a:t>
            </a:r>
          </a:p>
        </p:txBody>
      </p:sp>
      <p:cxnSp>
        <p:nvCxnSpPr>
          <p:cNvPr id="6" name="Straight Arrow Connector 5">
            <a:extLst>
              <a:ext uri="{FF2B5EF4-FFF2-40B4-BE49-F238E27FC236}">
                <a16:creationId xmlns:a16="http://schemas.microsoft.com/office/drawing/2014/main" id="{F7DE12DD-B495-4749-823E-791608B99BE7}"/>
              </a:ext>
            </a:extLst>
          </p:cNvPr>
          <p:cNvCxnSpPr>
            <a:cxnSpLocks/>
          </p:cNvCxnSpPr>
          <p:nvPr/>
        </p:nvCxnSpPr>
        <p:spPr>
          <a:xfrm flipH="1">
            <a:off x="3748089" y="1362075"/>
            <a:ext cx="2062164" cy="8191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BD55FB04-EF04-4746-9BB3-C74ED6454E2D}"/>
              </a:ext>
            </a:extLst>
          </p:cNvPr>
          <p:cNvCxnSpPr>
            <a:cxnSpLocks/>
          </p:cNvCxnSpPr>
          <p:nvPr/>
        </p:nvCxnSpPr>
        <p:spPr>
          <a:xfrm>
            <a:off x="5810253" y="1343025"/>
            <a:ext cx="1521616" cy="98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C27911C-CAEE-499A-9170-81F1BD14F161}"/>
              </a:ext>
            </a:extLst>
          </p:cNvPr>
          <p:cNvSpPr/>
          <p:nvPr/>
        </p:nvSpPr>
        <p:spPr>
          <a:xfrm>
            <a:off x="3264695" y="2181225"/>
            <a:ext cx="914400" cy="8953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PD</a:t>
            </a:r>
          </a:p>
        </p:txBody>
      </p:sp>
      <p:sp>
        <p:nvSpPr>
          <p:cNvPr id="16" name="Rectangle 15">
            <a:extLst>
              <a:ext uri="{FF2B5EF4-FFF2-40B4-BE49-F238E27FC236}">
                <a16:creationId xmlns:a16="http://schemas.microsoft.com/office/drawing/2014/main" id="{C61BC20A-C129-49F0-8212-0C5B437262C5}"/>
              </a:ext>
            </a:extLst>
          </p:cNvPr>
          <p:cNvSpPr/>
          <p:nvPr/>
        </p:nvSpPr>
        <p:spPr>
          <a:xfrm>
            <a:off x="7105650" y="2395538"/>
            <a:ext cx="9144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RD</a:t>
            </a:r>
          </a:p>
        </p:txBody>
      </p:sp>
      <p:sp>
        <p:nvSpPr>
          <p:cNvPr id="21" name="Rectangle 20">
            <a:extLst>
              <a:ext uri="{FF2B5EF4-FFF2-40B4-BE49-F238E27FC236}">
                <a16:creationId xmlns:a16="http://schemas.microsoft.com/office/drawing/2014/main" id="{C2E85A1D-E684-4E87-B902-F862D7FB04CB}"/>
              </a:ext>
            </a:extLst>
          </p:cNvPr>
          <p:cNvSpPr/>
          <p:nvPr/>
        </p:nvSpPr>
        <p:spPr>
          <a:xfrm>
            <a:off x="11277600" y="4048124"/>
            <a:ext cx="9144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Enum</a:t>
            </a:r>
          </a:p>
        </p:txBody>
      </p:sp>
      <p:sp>
        <p:nvSpPr>
          <p:cNvPr id="23" name="Rectangle 22">
            <a:extLst>
              <a:ext uri="{FF2B5EF4-FFF2-40B4-BE49-F238E27FC236}">
                <a16:creationId xmlns:a16="http://schemas.microsoft.com/office/drawing/2014/main" id="{2A4F079D-087A-40E2-8616-22C1F99AAD12}"/>
              </a:ext>
            </a:extLst>
          </p:cNvPr>
          <p:cNvSpPr/>
          <p:nvPr/>
        </p:nvSpPr>
        <p:spPr>
          <a:xfrm>
            <a:off x="9632156" y="4048124"/>
            <a:ext cx="1042988"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Interfac</a:t>
            </a:r>
            <a:endParaRPr lang="en-US" dirty="0"/>
          </a:p>
        </p:txBody>
      </p:sp>
      <p:sp>
        <p:nvSpPr>
          <p:cNvPr id="24" name="Rectangle 23">
            <a:extLst>
              <a:ext uri="{FF2B5EF4-FFF2-40B4-BE49-F238E27FC236}">
                <a16:creationId xmlns:a16="http://schemas.microsoft.com/office/drawing/2014/main" id="{85C4BB7D-4D56-4536-8C61-7800BB323FAA}"/>
              </a:ext>
            </a:extLst>
          </p:cNvPr>
          <p:cNvSpPr/>
          <p:nvPr/>
        </p:nvSpPr>
        <p:spPr>
          <a:xfrm>
            <a:off x="8086725" y="3924300"/>
            <a:ext cx="914400" cy="10763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Class</a:t>
            </a:r>
          </a:p>
        </p:txBody>
      </p:sp>
      <p:sp>
        <p:nvSpPr>
          <p:cNvPr id="25" name="Rectangle 24">
            <a:extLst>
              <a:ext uri="{FF2B5EF4-FFF2-40B4-BE49-F238E27FC236}">
                <a16:creationId xmlns:a16="http://schemas.microsoft.com/office/drawing/2014/main" id="{01A0EDFB-BC59-4384-802C-F48117136C97}"/>
              </a:ext>
            </a:extLst>
          </p:cNvPr>
          <p:cNvSpPr/>
          <p:nvPr/>
        </p:nvSpPr>
        <p:spPr>
          <a:xfrm>
            <a:off x="6417469" y="4005262"/>
            <a:ext cx="9144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ARRAY</a:t>
            </a:r>
          </a:p>
        </p:txBody>
      </p:sp>
      <p:sp>
        <p:nvSpPr>
          <p:cNvPr id="30" name="Rectangle 29">
            <a:extLst>
              <a:ext uri="{FF2B5EF4-FFF2-40B4-BE49-F238E27FC236}">
                <a16:creationId xmlns:a16="http://schemas.microsoft.com/office/drawing/2014/main" id="{FA49479B-B442-416D-AFCD-EE08ED5FC51E}"/>
              </a:ext>
            </a:extLst>
          </p:cNvPr>
          <p:cNvSpPr/>
          <p:nvPr/>
        </p:nvSpPr>
        <p:spPr>
          <a:xfrm>
            <a:off x="1702597" y="5086351"/>
            <a:ext cx="791768" cy="8953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byte</a:t>
            </a:r>
          </a:p>
        </p:txBody>
      </p:sp>
      <p:sp>
        <p:nvSpPr>
          <p:cNvPr id="31" name="Rectangle 30">
            <a:extLst>
              <a:ext uri="{FF2B5EF4-FFF2-40B4-BE49-F238E27FC236}">
                <a16:creationId xmlns:a16="http://schemas.microsoft.com/office/drawing/2014/main" id="{FAF5913D-5CA2-433B-8374-1B3767904186}"/>
              </a:ext>
            </a:extLst>
          </p:cNvPr>
          <p:cNvSpPr/>
          <p:nvPr/>
        </p:nvSpPr>
        <p:spPr>
          <a:xfrm>
            <a:off x="460774" y="5086350"/>
            <a:ext cx="914400" cy="8953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short</a:t>
            </a:r>
          </a:p>
        </p:txBody>
      </p:sp>
      <p:sp>
        <p:nvSpPr>
          <p:cNvPr id="32" name="Rectangle 31">
            <a:extLst>
              <a:ext uri="{FF2B5EF4-FFF2-40B4-BE49-F238E27FC236}">
                <a16:creationId xmlns:a16="http://schemas.microsoft.com/office/drawing/2014/main" id="{C745CB67-63C7-4E82-B0B5-9AFEE2F1442F}"/>
              </a:ext>
            </a:extLst>
          </p:cNvPr>
          <p:cNvSpPr/>
          <p:nvPr/>
        </p:nvSpPr>
        <p:spPr>
          <a:xfrm>
            <a:off x="2649137" y="3838573"/>
            <a:ext cx="914400" cy="685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Floating </a:t>
            </a:r>
          </a:p>
        </p:txBody>
      </p:sp>
      <p:sp>
        <p:nvSpPr>
          <p:cNvPr id="33" name="Rectangle 32">
            <a:extLst>
              <a:ext uri="{FF2B5EF4-FFF2-40B4-BE49-F238E27FC236}">
                <a16:creationId xmlns:a16="http://schemas.microsoft.com/office/drawing/2014/main" id="{544B2534-DDBE-44E6-9A3A-D1F47E6F4155}"/>
              </a:ext>
            </a:extLst>
          </p:cNvPr>
          <p:cNvSpPr/>
          <p:nvPr/>
        </p:nvSpPr>
        <p:spPr>
          <a:xfrm>
            <a:off x="1375175" y="3533774"/>
            <a:ext cx="913210" cy="10763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Integer type</a:t>
            </a:r>
          </a:p>
        </p:txBody>
      </p:sp>
      <p:cxnSp>
        <p:nvCxnSpPr>
          <p:cNvPr id="37" name="Straight Arrow Connector 36">
            <a:extLst>
              <a:ext uri="{FF2B5EF4-FFF2-40B4-BE49-F238E27FC236}">
                <a16:creationId xmlns:a16="http://schemas.microsoft.com/office/drawing/2014/main" id="{3DF2C247-AE18-41DD-9782-7BF41B2EE815}"/>
              </a:ext>
            </a:extLst>
          </p:cNvPr>
          <p:cNvCxnSpPr>
            <a:cxnSpLocks/>
            <a:stCxn id="15" idx="2"/>
          </p:cNvCxnSpPr>
          <p:nvPr/>
        </p:nvCxnSpPr>
        <p:spPr>
          <a:xfrm flipH="1">
            <a:off x="1868091" y="3076575"/>
            <a:ext cx="1853804" cy="4286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A41CFF26-FD26-47F9-B663-202375E37BF2}"/>
              </a:ext>
            </a:extLst>
          </p:cNvPr>
          <p:cNvCxnSpPr>
            <a:cxnSpLocks/>
            <a:stCxn id="16" idx="2"/>
          </p:cNvCxnSpPr>
          <p:nvPr/>
        </p:nvCxnSpPr>
        <p:spPr>
          <a:xfrm flipH="1">
            <a:off x="6728224" y="3309938"/>
            <a:ext cx="834626" cy="6857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AC92547F-3B60-4901-9E5F-085D9F864CF3}"/>
              </a:ext>
            </a:extLst>
          </p:cNvPr>
          <p:cNvCxnSpPr>
            <a:cxnSpLocks/>
          </p:cNvCxnSpPr>
          <p:nvPr/>
        </p:nvCxnSpPr>
        <p:spPr>
          <a:xfrm flipH="1">
            <a:off x="1168009" y="4571998"/>
            <a:ext cx="967975" cy="4286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5D9D6DC3-3529-41AA-BD21-A95591DC8C39}"/>
              </a:ext>
            </a:extLst>
          </p:cNvPr>
          <p:cNvCxnSpPr>
            <a:cxnSpLocks/>
            <a:stCxn id="16" idx="2"/>
            <a:endCxn id="24" idx="0"/>
          </p:cNvCxnSpPr>
          <p:nvPr/>
        </p:nvCxnSpPr>
        <p:spPr>
          <a:xfrm>
            <a:off x="7562850" y="3309938"/>
            <a:ext cx="981075" cy="6143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5B92545A-1B52-4AA6-8DCB-0570DAEAEFCC}"/>
              </a:ext>
            </a:extLst>
          </p:cNvPr>
          <p:cNvCxnSpPr>
            <a:cxnSpLocks/>
            <a:stCxn id="16" idx="2"/>
          </p:cNvCxnSpPr>
          <p:nvPr/>
        </p:nvCxnSpPr>
        <p:spPr>
          <a:xfrm>
            <a:off x="7562850" y="3309938"/>
            <a:ext cx="4267200" cy="6667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CB347618-59EE-45A7-9189-5DB636712AFC}"/>
              </a:ext>
            </a:extLst>
          </p:cNvPr>
          <p:cNvCxnSpPr>
            <a:cxnSpLocks/>
          </p:cNvCxnSpPr>
          <p:nvPr/>
        </p:nvCxnSpPr>
        <p:spPr>
          <a:xfrm>
            <a:off x="7769423" y="3348034"/>
            <a:ext cx="2205633" cy="6477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E60DD3A5-1E86-419E-928E-3D564F9BB018}"/>
              </a:ext>
            </a:extLst>
          </p:cNvPr>
          <p:cNvCxnSpPr>
            <a:cxnSpLocks/>
          </p:cNvCxnSpPr>
          <p:nvPr/>
        </p:nvCxnSpPr>
        <p:spPr>
          <a:xfrm>
            <a:off x="2038350" y="4610098"/>
            <a:ext cx="250035" cy="4762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3" name="Rectangle 62">
            <a:extLst>
              <a:ext uri="{FF2B5EF4-FFF2-40B4-BE49-F238E27FC236}">
                <a16:creationId xmlns:a16="http://schemas.microsoft.com/office/drawing/2014/main" id="{3B787BCF-ED27-4EB6-8E40-1DE31BD2956D}"/>
              </a:ext>
            </a:extLst>
          </p:cNvPr>
          <p:cNvSpPr/>
          <p:nvPr/>
        </p:nvSpPr>
        <p:spPr>
          <a:xfrm>
            <a:off x="2782489" y="5086350"/>
            <a:ext cx="791768" cy="8953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int</a:t>
            </a:r>
          </a:p>
        </p:txBody>
      </p:sp>
      <p:sp>
        <p:nvSpPr>
          <p:cNvPr id="64" name="Rectangle 63">
            <a:extLst>
              <a:ext uri="{FF2B5EF4-FFF2-40B4-BE49-F238E27FC236}">
                <a16:creationId xmlns:a16="http://schemas.microsoft.com/office/drawing/2014/main" id="{1A0D91E2-C8F8-4127-AF3A-C96B027D18EA}"/>
              </a:ext>
            </a:extLst>
          </p:cNvPr>
          <p:cNvSpPr/>
          <p:nvPr/>
        </p:nvSpPr>
        <p:spPr>
          <a:xfrm>
            <a:off x="3694508" y="5086350"/>
            <a:ext cx="791768" cy="8953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long</a:t>
            </a:r>
          </a:p>
        </p:txBody>
      </p:sp>
      <p:cxnSp>
        <p:nvCxnSpPr>
          <p:cNvPr id="65" name="Straight Arrow Connector 64">
            <a:extLst>
              <a:ext uri="{FF2B5EF4-FFF2-40B4-BE49-F238E27FC236}">
                <a16:creationId xmlns:a16="http://schemas.microsoft.com/office/drawing/2014/main" id="{562B131A-EC3E-47B3-90E2-1F140652AEDA}"/>
              </a:ext>
            </a:extLst>
          </p:cNvPr>
          <p:cNvCxnSpPr>
            <a:cxnSpLocks/>
          </p:cNvCxnSpPr>
          <p:nvPr/>
        </p:nvCxnSpPr>
        <p:spPr>
          <a:xfrm>
            <a:off x="2028825" y="4610097"/>
            <a:ext cx="1129905" cy="4476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a:extLst>
              <a:ext uri="{FF2B5EF4-FFF2-40B4-BE49-F238E27FC236}">
                <a16:creationId xmlns:a16="http://schemas.microsoft.com/office/drawing/2014/main" id="{CCF9E935-D753-4562-AB91-A19D85840489}"/>
              </a:ext>
            </a:extLst>
          </p:cNvPr>
          <p:cNvCxnSpPr>
            <a:cxnSpLocks/>
          </p:cNvCxnSpPr>
          <p:nvPr/>
        </p:nvCxnSpPr>
        <p:spPr>
          <a:xfrm>
            <a:off x="2010374" y="4610098"/>
            <a:ext cx="2002035" cy="4762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Rectangle 70">
            <a:extLst>
              <a:ext uri="{FF2B5EF4-FFF2-40B4-BE49-F238E27FC236}">
                <a16:creationId xmlns:a16="http://schemas.microsoft.com/office/drawing/2014/main" id="{04663223-FC1D-410B-8E15-1D9345B36CB8}"/>
              </a:ext>
            </a:extLst>
          </p:cNvPr>
          <p:cNvSpPr/>
          <p:nvPr/>
        </p:nvSpPr>
        <p:spPr>
          <a:xfrm>
            <a:off x="5030390" y="3781426"/>
            <a:ext cx="1065609" cy="647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Non Numeric </a:t>
            </a:r>
          </a:p>
        </p:txBody>
      </p:sp>
      <p:cxnSp>
        <p:nvCxnSpPr>
          <p:cNvPr id="72" name="Straight Arrow Connector 71">
            <a:extLst>
              <a:ext uri="{FF2B5EF4-FFF2-40B4-BE49-F238E27FC236}">
                <a16:creationId xmlns:a16="http://schemas.microsoft.com/office/drawing/2014/main" id="{6993F4DA-E3B9-43FE-9905-C8B22FBD76D6}"/>
              </a:ext>
            </a:extLst>
          </p:cNvPr>
          <p:cNvCxnSpPr>
            <a:cxnSpLocks/>
          </p:cNvCxnSpPr>
          <p:nvPr/>
        </p:nvCxnSpPr>
        <p:spPr>
          <a:xfrm>
            <a:off x="5686425" y="4571999"/>
            <a:ext cx="0" cy="7143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7" name="Rectangle 76">
            <a:extLst>
              <a:ext uri="{FF2B5EF4-FFF2-40B4-BE49-F238E27FC236}">
                <a16:creationId xmlns:a16="http://schemas.microsoft.com/office/drawing/2014/main" id="{ED8709EA-B1E5-4D7B-87EB-8D5E30E766E2}"/>
              </a:ext>
            </a:extLst>
          </p:cNvPr>
          <p:cNvSpPr/>
          <p:nvPr/>
        </p:nvSpPr>
        <p:spPr>
          <a:xfrm>
            <a:off x="4784525" y="5420916"/>
            <a:ext cx="1235276" cy="647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Boolean </a:t>
            </a:r>
          </a:p>
        </p:txBody>
      </p:sp>
      <p:sp>
        <p:nvSpPr>
          <p:cNvPr id="78" name="Rectangle 77">
            <a:extLst>
              <a:ext uri="{FF2B5EF4-FFF2-40B4-BE49-F238E27FC236}">
                <a16:creationId xmlns:a16="http://schemas.microsoft.com/office/drawing/2014/main" id="{156E440D-BFA9-418F-B54A-E20EA0375B82}"/>
              </a:ext>
            </a:extLst>
          </p:cNvPr>
          <p:cNvSpPr/>
          <p:nvPr/>
        </p:nvSpPr>
        <p:spPr>
          <a:xfrm>
            <a:off x="6337100" y="5420916"/>
            <a:ext cx="914400" cy="647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Char</a:t>
            </a:r>
          </a:p>
        </p:txBody>
      </p:sp>
      <p:cxnSp>
        <p:nvCxnSpPr>
          <p:cNvPr id="80" name="Straight Arrow Connector 79">
            <a:extLst>
              <a:ext uri="{FF2B5EF4-FFF2-40B4-BE49-F238E27FC236}">
                <a16:creationId xmlns:a16="http://schemas.microsoft.com/office/drawing/2014/main" id="{8302F20B-99F0-4938-912D-C52C3DF72B85}"/>
              </a:ext>
            </a:extLst>
          </p:cNvPr>
          <p:cNvCxnSpPr>
            <a:cxnSpLocks/>
          </p:cNvCxnSpPr>
          <p:nvPr/>
        </p:nvCxnSpPr>
        <p:spPr>
          <a:xfrm>
            <a:off x="5810253" y="4462462"/>
            <a:ext cx="760808" cy="9584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2" name="Rectangle 81">
            <a:extLst>
              <a:ext uri="{FF2B5EF4-FFF2-40B4-BE49-F238E27FC236}">
                <a16:creationId xmlns:a16="http://schemas.microsoft.com/office/drawing/2014/main" id="{CF1CB30D-7816-4DE5-96DF-660A36D9906F}"/>
              </a:ext>
            </a:extLst>
          </p:cNvPr>
          <p:cNvSpPr/>
          <p:nvPr/>
        </p:nvSpPr>
        <p:spPr>
          <a:xfrm>
            <a:off x="3940965" y="3238503"/>
            <a:ext cx="914400" cy="685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Float </a:t>
            </a:r>
          </a:p>
        </p:txBody>
      </p:sp>
      <p:sp>
        <p:nvSpPr>
          <p:cNvPr id="83" name="Rectangle 82">
            <a:extLst>
              <a:ext uri="{FF2B5EF4-FFF2-40B4-BE49-F238E27FC236}">
                <a16:creationId xmlns:a16="http://schemas.microsoft.com/office/drawing/2014/main" id="{19C64D75-8A4D-4C8A-816E-5B02FE00E4A3}"/>
              </a:ext>
            </a:extLst>
          </p:cNvPr>
          <p:cNvSpPr/>
          <p:nvPr/>
        </p:nvSpPr>
        <p:spPr>
          <a:xfrm>
            <a:off x="3916569" y="4229099"/>
            <a:ext cx="914400" cy="685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Double </a:t>
            </a:r>
          </a:p>
        </p:txBody>
      </p:sp>
      <p:cxnSp>
        <p:nvCxnSpPr>
          <p:cNvPr id="84" name="Straight Arrow Connector 83">
            <a:extLst>
              <a:ext uri="{FF2B5EF4-FFF2-40B4-BE49-F238E27FC236}">
                <a16:creationId xmlns:a16="http://schemas.microsoft.com/office/drawing/2014/main" id="{CB753528-0777-427A-8A7F-E6D4AC300F6B}"/>
              </a:ext>
            </a:extLst>
          </p:cNvPr>
          <p:cNvCxnSpPr>
            <a:cxnSpLocks/>
            <a:endCxn id="83" idx="1"/>
          </p:cNvCxnSpPr>
          <p:nvPr/>
        </p:nvCxnSpPr>
        <p:spPr>
          <a:xfrm>
            <a:off x="3651648" y="4505324"/>
            <a:ext cx="264921" cy="666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5" name="Straight Arrow Connector 84">
            <a:extLst>
              <a:ext uri="{FF2B5EF4-FFF2-40B4-BE49-F238E27FC236}">
                <a16:creationId xmlns:a16="http://schemas.microsoft.com/office/drawing/2014/main" id="{6A895C65-40C9-41DB-8010-49C27D0CFACB}"/>
              </a:ext>
            </a:extLst>
          </p:cNvPr>
          <p:cNvCxnSpPr>
            <a:cxnSpLocks/>
          </p:cNvCxnSpPr>
          <p:nvPr/>
        </p:nvCxnSpPr>
        <p:spPr>
          <a:xfrm flipV="1">
            <a:off x="3694508" y="3617119"/>
            <a:ext cx="142877" cy="2786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41542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7842A13-EE5A-4B1D-83DF-8FC380957105}"/>
              </a:ext>
            </a:extLst>
          </p:cNvPr>
          <p:cNvGraphicFramePr>
            <a:graphicFrameLocks noGrp="1"/>
          </p:cNvGraphicFramePr>
          <p:nvPr>
            <p:extLst>
              <p:ext uri="{D42A27DB-BD31-4B8C-83A1-F6EECF244321}">
                <p14:modId xmlns:p14="http://schemas.microsoft.com/office/powerpoint/2010/main" val="1079441514"/>
              </p:ext>
            </p:extLst>
          </p:nvPr>
        </p:nvGraphicFramePr>
        <p:xfrm>
          <a:off x="0" y="-1"/>
          <a:ext cx="9096374" cy="4219580"/>
        </p:xfrm>
        <a:graphic>
          <a:graphicData uri="http://schemas.openxmlformats.org/drawingml/2006/table">
            <a:tbl>
              <a:tblPr>
                <a:tableStyleId>{5C22544A-7EE6-4342-B048-85BDC9FD1C3A}</a:tableStyleId>
              </a:tblPr>
              <a:tblGrid>
                <a:gridCol w="1101092">
                  <a:extLst>
                    <a:ext uri="{9D8B030D-6E8A-4147-A177-3AD203B41FA5}">
                      <a16:colId xmlns:a16="http://schemas.microsoft.com/office/drawing/2014/main" val="2811561621"/>
                    </a:ext>
                  </a:extLst>
                </a:gridCol>
                <a:gridCol w="1608336">
                  <a:extLst>
                    <a:ext uri="{9D8B030D-6E8A-4147-A177-3AD203B41FA5}">
                      <a16:colId xmlns:a16="http://schemas.microsoft.com/office/drawing/2014/main" val="614947934"/>
                    </a:ext>
                  </a:extLst>
                </a:gridCol>
                <a:gridCol w="2028977">
                  <a:extLst>
                    <a:ext uri="{9D8B030D-6E8A-4147-A177-3AD203B41FA5}">
                      <a16:colId xmlns:a16="http://schemas.microsoft.com/office/drawing/2014/main" val="512112871"/>
                    </a:ext>
                  </a:extLst>
                </a:gridCol>
                <a:gridCol w="1769168">
                  <a:extLst>
                    <a:ext uri="{9D8B030D-6E8A-4147-A177-3AD203B41FA5}">
                      <a16:colId xmlns:a16="http://schemas.microsoft.com/office/drawing/2014/main" val="4068551675"/>
                    </a:ext>
                  </a:extLst>
                </a:gridCol>
                <a:gridCol w="2588801">
                  <a:extLst>
                    <a:ext uri="{9D8B030D-6E8A-4147-A177-3AD203B41FA5}">
                      <a16:colId xmlns:a16="http://schemas.microsoft.com/office/drawing/2014/main" val="1732048232"/>
                    </a:ext>
                  </a:extLst>
                </a:gridCol>
              </a:tblGrid>
              <a:tr h="421958">
                <a:tc>
                  <a:txBody>
                    <a:bodyPr/>
                    <a:lstStyle/>
                    <a:p>
                      <a:pPr algn="l" fontAlgn="b"/>
                      <a:r>
                        <a:rPr lang="en-US" sz="1100" u="none" strike="noStrike">
                          <a:effectLst/>
                        </a:rPr>
                        <a:t>Data Types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Defalut values for fields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Size(bytes)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minimum Range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Maximum Range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4170120"/>
                  </a:ext>
                </a:extLst>
              </a:tr>
              <a:tr h="421958">
                <a:tc>
                  <a:txBody>
                    <a:bodyPr/>
                    <a:lstStyle/>
                    <a:p>
                      <a:pPr algn="l" fontAlgn="b"/>
                      <a:r>
                        <a:rPr lang="en-US" sz="1100" u="none" strike="noStrike" dirty="0">
                          <a:effectLst/>
                        </a:rPr>
                        <a:t>byte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5856724"/>
                  </a:ext>
                </a:extLst>
              </a:tr>
              <a:tr h="421958">
                <a:tc>
                  <a:txBody>
                    <a:bodyPr/>
                    <a:lstStyle/>
                    <a:p>
                      <a:pPr algn="l" fontAlgn="b"/>
                      <a:r>
                        <a:rPr lang="en-US" sz="1100" u="none" strike="noStrike">
                          <a:effectLst/>
                        </a:rPr>
                        <a:t>short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-32768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82559"/>
                  </a:ext>
                </a:extLst>
              </a:tr>
              <a:tr h="421958">
                <a:tc>
                  <a:txBody>
                    <a:bodyPr/>
                    <a:lstStyle/>
                    <a:p>
                      <a:pPr algn="l" fontAlgn="b"/>
                      <a:r>
                        <a:rPr lang="en-US" sz="1100" u="none" strike="noStrike" dirty="0">
                          <a:effectLst/>
                        </a:rPr>
                        <a:t>int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-2147483648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2147483647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2409728"/>
                  </a:ext>
                </a:extLst>
              </a:tr>
              <a:tr h="421958">
                <a:tc>
                  <a:txBody>
                    <a:bodyPr/>
                    <a:lstStyle/>
                    <a:p>
                      <a:pPr algn="l" fontAlgn="b"/>
                      <a:r>
                        <a:rPr lang="en-US" sz="1100" u="none" strike="noStrike">
                          <a:effectLst/>
                        </a:rPr>
                        <a:t>long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dirty="0">
                          <a:effectLst/>
                        </a:rPr>
                        <a:t>-9,223,372,036,854,775,808 .. 9,223,372,036,854,775,807</a:t>
                      </a:r>
                      <a:endParaRPr lang="en-US" sz="1100" b="0" i="0" u="none" strike="noStrike" dirty="0">
                        <a:solidFill>
                          <a:srgbClr val="202124"/>
                        </a:solidFill>
                        <a:effectLst/>
                        <a:latin typeface="Arial" panose="020B06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043752299"/>
                  </a:ext>
                </a:extLst>
              </a:tr>
              <a:tr h="421958">
                <a:tc>
                  <a:txBody>
                    <a:bodyPr/>
                    <a:lstStyle/>
                    <a:p>
                      <a:pPr algn="l" fontAlgn="b"/>
                      <a:r>
                        <a:rPr lang="en-US" sz="1100" u="none" strike="noStrike">
                          <a:effectLst/>
                        </a:rPr>
                        <a:t>float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1.40239846 x 10-45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3.40282347 x 10-38,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9470137"/>
                  </a:ext>
                </a:extLst>
              </a:tr>
              <a:tr h="421958">
                <a:tc>
                  <a:txBody>
                    <a:bodyPr/>
                    <a:lstStyle/>
                    <a:p>
                      <a:pPr algn="l" fontAlgn="b"/>
                      <a:r>
                        <a:rPr lang="en-US" sz="1100" u="none" strike="noStrike">
                          <a:effectLst/>
                        </a:rPr>
                        <a:t>double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1.7976931348623157 x 10-308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4.9406564584124654 x 10-324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9665595"/>
                  </a:ext>
                </a:extLst>
              </a:tr>
              <a:tr h="421958">
                <a:tc>
                  <a:txBody>
                    <a:bodyPr/>
                    <a:lstStyle/>
                    <a:p>
                      <a:pPr algn="l"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one white space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65535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9196367"/>
                  </a:ext>
                </a:extLst>
              </a:tr>
              <a:tr h="421958">
                <a:tc>
                  <a:txBody>
                    <a:bodyPr/>
                    <a:lstStyle/>
                    <a:p>
                      <a:pPr algn="l" fontAlgn="b"/>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FALSE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3294149"/>
                  </a:ext>
                </a:extLst>
              </a:tr>
              <a:tr h="421958">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5631722"/>
                  </a:ext>
                </a:extLst>
              </a:tr>
            </a:tbl>
          </a:graphicData>
        </a:graphic>
      </p:graphicFrame>
    </p:spTree>
    <p:extLst>
      <p:ext uri="{BB962C8B-B14F-4D97-AF65-F5344CB8AC3E}">
        <p14:creationId xmlns:p14="http://schemas.microsoft.com/office/powerpoint/2010/main" val="140356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3F07F-C9C2-407E-A0AE-B47E1379747B}"/>
              </a:ext>
            </a:extLst>
          </p:cNvPr>
          <p:cNvSpPr txBox="1"/>
          <p:nvPr/>
        </p:nvSpPr>
        <p:spPr>
          <a:xfrm>
            <a:off x="0" y="180975"/>
            <a:ext cx="12192000" cy="2031325"/>
          </a:xfrm>
          <a:prstGeom prst="rect">
            <a:avLst/>
          </a:prstGeom>
          <a:noFill/>
        </p:spPr>
        <p:txBody>
          <a:bodyPr wrap="square" rtlCol="0">
            <a:spAutoFit/>
          </a:bodyPr>
          <a:lstStyle/>
          <a:p>
            <a:r>
              <a:rPr lang="en-US" dirty="0"/>
              <a:t>Why Do we have 4 referenced types</a:t>
            </a:r>
          </a:p>
          <a:p>
            <a:endParaRPr lang="en-US" dirty="0"/>
          </a:p>
          <a:p>
            <a:r>
              <a:rPr lang="en-US" dirty="0"/>
              <a:t>To Collect same type of data – arrays are used</a:t>
            </a:r>
          </a:p>
          <a:p>
            <a:endParaRPr lang="en-US" dirty="0"/>
          </a:p>
          <a:p>
            <a:r>
              <a:rPr lang="en-US" dirty="0"/>
              <a:t>To Collect different types of data – </a:t>
            </a:r>
            <a:r>
              <a:rPr lang="en-US" dirty="0" err="1"/>
              <a:t>class,enum,interface,collections</a:t>
            </a:r>
            <a:r>
              <a:rPr lang="en-US" dirty="0"/>
              <a:t> are used</a:t>
            </a:r>
          </a:p>
          <a:p>
            <a:endParaRPr lang="en-US" dirty="0"/>
          </a:p>
          <a:p>
            <a:endParaRPr lang="en-US" dirty="0"/>
          </a:p>
        </p:txBody>
      </p:sp>
    </p:spTree>
    <p:extLst>
      <p:ext uri="{BB962C8B-B14F-4D97-AF65-F5344CB8AC3E}">
        <p14:creationId xmlns:p14="http://schemas.microsoft.com/office/powerpoint/2010/main" val="1301319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3E4344-3E88-4304-B82F-8AF10ED8EF08}"/>
              </a:ext>
            </a:extLst>
          </p:cNvPr>
          <p:cNvSpPr txBox="1"/>
          <p:nvPr/>
        </p:nvSpPr>
        <p:spPr>
          <a:xfrm>
            <a:off x="0" y="76200"/>
            <a:ext cx="12192000" cy="5909310"/>
          </a:xfrm>
          <a:prstGeom prst="rect">
            <a:avLst/>
          </a:prstGeom>
          <a:noFill/>
        </p:spPr>
        <p:txBody>
          <a:bodyPr wrap="square" rtlCol="0">
            <a:spAutoFit/>
          </a:bodyPr>
          <a:lstStyle/>
          <a:p>
            <a:r>
              <a:rPr lang="en-US" dirty="0"/>
              <a:t>	                                                     </a:t>
            </a:r>
            <a:r>
              <a:rPr lang="en-US" b="1" dirty="0"/>
              <a:t>Operators in java</a:t>
            </a:r>
          </a:p>
          <a:p>
            <a:endParaRPr lang="en-US" dirty="0"/>
          </a:p>
          <a:p>
            <a:r>
              <a:rPr lang="en-US" dirty="0"/>
              <a:t>A programmer generally want to do some operations in a program.</a:t>
            </a:r>
          </a:p>
          <a:p>
            <a:endParaRPr lang="en-US" dirty="0"/>
          </a:p>
          <a:p>
            <a:r>
              <a:rPr lang="en-US" dirty="0"/>
              <a:t>For example in a program you want to perform addition of 2 numbers. Here we use + operator to perform an operation.</a:t>
            </a:r>
          </a:p>
          <a:p>
            <a:endParaRPr lang="en-US" dirty="0"/>
          </a:p>
          <a:p>
            <a:r>
              <a:rPr lang="en-US" dirty="0"/>
              <a:t>Such symbols are called operators and programming become easy because of them.</a:t>
            </a:r>
          </a:p>
          <a:p>
            <a:endParaRPr lang="en-US" dirty="0"/>
          </a:p>
          <a:p>
            <a:r>
              <a:rPr lang="en-US" dirty="0"/>
              <a:t>Operators is the symbols that performs an operation.</a:t>
            </a:r>
          </a:p>
          <a:p>
            <a:endParaRPr lang="en-US" dirty="0"/>
          </a:p>
          <a:p>
            <a:r>
              <a:rPr lang="en-US" dirty="0"/>
              <a:t>A operator acts on some variables called operands to get desired result</a:t>
            </a:r>
          </a:p>
          <a:p>
            <a:r>
              <a:rPr lang="en-US" dirty="0"/>
              <a:t>                                       operators</a:t>
            </a:r>
          </a:p>
          <a:p>
            <a:endParaRPr lang="en-US" dirty="0"/>
          </a:p>
          <a:p>
            <a:r>
              <a:rPr lang="en-US" dirty="0"/>
              <a:t>                                           a + b</a:t>
            </a:r>
          </a:p>
          <a:p>
            <a:endParaRPr lang="en-US" dirty="0"/>
          </a:p>
          <a:p>
            <a:endParaRPr lang="en-US" dirty="0"/>
          </a:p>
          <a:p>
            <a:endParaRPr lang="en-US" dirty="0"/>
          </a:p>
          <a:p>
            <a:r>
              <a:rPr lang="en-US" dirty="0"/>
              <a:t>                                 operands</a:t>
            </a:r>
          </a:p>
          <a:p>
            <a:endParaRPr lang="en-US" dirty="0"/>
          </a:p>
          <a:p>
            <a:endParaRPr lang="en-US" dirty="0"/>
          </a:p>
          <a:p>
            <a:endParaRPr lang="en-US" dirty="0"/>
          </a:p>
        </p:txBody>
      </p:sp>
      <p:cxnSp>
        <p:nvCxnSpPr>
          <p:cNvPr id="4" name="Straight Arrow Connector 3">
            <a:extLst>
              <a:ext uri="{FF2B5EF4-FFF2-40B4-BE49-F238E27FC236}">
                <a16:creationId xmlns:a16="http://schemas.microsoft.com/office/drawing/2014/main" id="{6B4996CD-0C6E-4BA8-BD62-F6EC1B3CB04C}"/>
              </a:ext>
            </a:extLst>
          </p:cNvPr>
          <p:cNvCxnSpPr/>
          <p:nvPr/>
        </p:nvCxnSpPr>
        <p:spPr>
          <a:xfrm>
            <a:off x="2867025" y="4019550"/>
            <a:ext cx="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80A5120-130A-45F3-AB57-B3861EBD0C4A}"/>
              </a:ext>
            </a:extLst>
          </p:cNvPr>
          <p:cNvCxnSpPr>
            <a:cxnSpLocks/>
          </p:cNvCxnSpPr>
          <p:nvPr/>
        </p:nvCxnSpPr>
        <p:spPr>
          <a:xfrm flipH="1">
            <a:off x="2943225" y="4019550"/>
            <a:ext cx="276225" cy="8001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Arrow: Down 12">
            <a:extLst>
              <a:ext uri="{FF2B5EF4-FFF2-40B4-BE49-F238E27FC236}">
                <a16:creationId xmlns:a16="http://schemas.microsoft.com/office/drawing/2014/main" id="{7FF5B7A9-4A7B-49CA-BB7F-142D0837BD1D}"/>
              </a:ext>
            </a:extLst>
          </p:cNvPr>
          <p:cNvSpPr/>
          <p:nvPr/>
        </p:nvSpPr>
        <p:spPr>
          <a:xfrm flipV="1">
            <a:off x="2867024" y="3543299"/>
            <a:ext cx="352421" cy="1714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817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A22025-B1B9-43C0-8373-631989678221}"/>
              </a:ext>
            </a:extLst>
          </p:cNvPr>
          <p:cNvSpPr txBox="1"/>
          <p:nvPr/>
        </p:nvSpPr>
        <p:spPr>
          <a:xfrm>
            <a:off x="47625" y="104775"/>
            <a:ext cx="12192000" cy="6740307"/>
          </a:xfrm>
          <a:prstGeom prst="rect">
            <a:avLst/>
          </a:prstGeom>
          <a:noFill/>
        </p:spPr>
        <p:txBody>
          <a:bodyPr wrap="square" rtlCol="0">
            <a:spAutoFit/>
          </a:bodyPr>
          <a:lstStyle/>
          <a:p>
            <a:r>
              <a:rPr lang="en-US" dirty="0"/>
              <a:t>1) </a:t>
            </a:r>
            <a:r>
              <a:rPr lang="en-US" b="1" dirty="0" err="1"/>
              <a:t>Arithmatic</a:t>
            </a:r>
            <a:r>
              <a:rPr lang="en-US" b="1" dirty="0"/>
              <a:t> operators </a:t>
            </a:r>
            <a:r>
              <a:rPr lang="en-US" dirty="0"/>
              <a:t>:</a:t>
            </a:r>
          </a:p>
          <a:p>
            <a:endParaRPr lang="en-US" dirty="0"/>
          </a:p>
          <a:p>
            <a:endParaRPr lang="en-US" dirty="0"/>
          </a:p>
          <a:p>
            <a:r>
              <a:rPr lang="en-US" dirty="0"/>
              <a:t>These operators are used to perform the fundamental arithmetic operations like </a:t>
            </a:r>
            <a:r>
              <a:rPr lang="en-US" dirty="0" err="1"/>
              <a:t>addition,sub,Multiplication,division</a:t>
            </a:r>
            <a:r>
              <a:rPr lang="en-US" dirty="0"/>
              <a:t> and modular </a:t>
            </a:r>
            <a:r>
              <a:rPr lang="en-US" dirty="0" err="1"/>
              <a:t>operation.etc</a:t>
            </a:r>
            <a:r>
              <a:rPr lang="en-US" dirty="0"/>
              <a:t>.</a:t>
            </a:r>
          </a:p>
          <a:p>
            <a:endParaRPr lang="en-US" dirty="0"/>
          </a:p>
          <a:p>
            <a:r>
              <a:rPr lang="en-US" dirty="0"/>
              <a:t>Since these operators </a:t>
            </a:r>
            <a:r>
              <a:rPr lang="en-US" dirty="0" err="1"/>
              <a:t>operators</a:t>
            </a:r>
            <a:r>
              <a:rPr lang="en-US" dirty="0"/>
              <a:t> on 2 operands these are called binary operators.</a:t>
            </a:r>
          </a:p>
          <a:p>
            <a:endParaRPr lang="en-US" dirty="0"/>
          </a:p>
          <a:p>
            <a:r>
              <a:rPr lang="en-US" dirty="0"/>
              <a:t>We have different </a:t>
            </a:r>
            <a:r>
              <a:rPr lang="en-US" dirty="0" err="1"/>
              <a:t>arthmatic</a:t>
            </a:r>
            <a:r>
              <a:rPr lang="en-US" dirty="0"/>
              <a:t> operations +,-,*,/,%(Modular operator)</a:t>
            </a:r>
          </a:p>
          <a:p>
            <a:endParaRPr lang="en-US" dirty="0"/>
          </a:p>
          <a:p>
            <a:r>
              <a:rPr lang="en-US" dirty="0"/>
              <a:t>Addition operator is used to add 2 strings as well. We call this as String Concatenation</a:t>
            </a:r>
          </a:p>
          <a:p>
            <a:endParaRPr lang="en-US" dirty="0"/>
          </a:p>
          <a:p>
            <a:r>
              <a:rPr lang="en-US" dirty="0"/>
              <a:t>String s1 = “</a:t>
            </a:r>
            <a:r>
              <a:rPr lang="en-US" dirty="0" err="1"/>
              <a:t>sandeep</a:t>
            </a:r>
            <a:r>
              <a:rPr lang="en-US" dirty="0"/>
              <a:t>”;</a:t>
            </a:r>
          </a:p>
          <a:p>
            <a:r>
              <a:rPr lang="en-US" dirty="0"/>
              <a:t>String s2 = “vamsi”;</a:t>
            </a:r>
          </a:p>
          <a:p>
            <a:r>
              <a:rPr lang="en-US" dirty="0"/>
              <a:t>String S3 = S1 +S2; //</a:t>
            </a:r>
            <a:r>
              <a:rPr lang="en-US" dirty="0" err="1"/>
              <a:t>sandeepvamsi</a:t>
            </a:r>
            <a:endParaRPr lang="en-US" dirty="0"/>
          </a:p>
          <a:p>
            <a:endParaRPr lang="en-US" dirty="0"/>
          </a:p>
          <a:p>
            <a:r>
              <a:rPr lang="en-US" dirty="0"/>
              <a:t>+ --- &gt; String concatenation operator</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578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946DE-A1F8-4A7D-9EDC-2E4671DA978E}"/>
              </a:ext>
            </a:extLst>
          </p:cNvPr>
          <p:cNvSpPr txBox="1"/>
          <p:nvPr/>
        </p:nvSpPr>
        <p:spPr>
          <a:xfrm>
            <a:off x="271462" y="-352425"/>
            <a:ext cx="11649075" cy="5632311"/>
          </a:xfrm>
          <a:prstGeom prst="rect">
            <a:avLst/>
          </a:prstGeom>
          <a:noFill/>
        </p:spPr>
        <p:txBody>
          <a:bodyPr wrap="square" rtlCol="0">
            <a:spAutoFit/>
          </a:bodyPr>
          <a:lstStyle/>
          <a:p>
            <a:endParaRPr lang="en-US" dirty="0"/>
          </a:p>
          <a:p>
            <a:endParaRPr lang="en-US" dirty="0"/>
          </a:p>
          <a:p>
            <a:r>
              <a:rPr lang="en-US" dirty="0"/>
              <a:t>2) </a:t>
            </a:r>
            <a:r>
              <a:rPr lang="en-US" b="1" dirty="0"/>
              <a:t>Unary Operator</a:t>
            </a:r>
            <a:r>
              <a:rPr lang="en-US" dirty="0"/>
              <a:t>:  The name itself indicates, it acts on only one operand.</a:t>
            </a:r>
          </a:p>
          <a:p>
            <a:endParaRPr lang="en-US" dirty="0"/>
          </a:p>
          <a:p>
            <a:r>
              <a:rPr lang="en-US" dirty="0"/>
              <a:t>There are 3 kind of unary operators </a:t>
            </a:r>
          </a:p>
          <a:p>
            <a:endParaRPr lang="en-US" dirty="0"/>
          </a:p>
          <a:p>
            <a:r>
              <a:rPr lang="en-US" dirty="0"/>
              <a:t>a. Unary minus operator(-)</a:t>
            </a:r>
          </a:p>
          <a:p>
            <a:r>
              <a:rPr lang="en-US" dirty="0"/>
              <a:t>b. Increment operator(++)</a:t>
            </a:r>
          </a:p>
          <a:p>
            <a:r>
              <a:rPr lang="en-US" dirty="0"/>
              <a:t>c. Decrement operator(--)</a:t>
            </a:r>
          </a:p>
          <a:p>
            <a:endParaRPr lang="en-US" dirty="0"/>
          </a:p>
          <a:p>
            <a:r>
              <a:rPr lang="en-US" dirty="0"/>
              <a:t>a. </a:t>
            </a:r>
            <a:r>
              <a:rPr lang="en-US" b="1" dirty="0"/>
              <a:t>Unary minus</a:t>
            </a:r>
            <a:r>
              <a:rPr lang="en-US" dirty="0"/>
              <a:t>:  This operator is used to negate a given value. Negation means Converting a negative to positive and </a:t>
            </a:r>
            <a:r>
              <a:rPr lang="en-US" dirty="0" err="1"/>
              <a:t>Viceversa</a:t>
            </a:r>
            <a:r>
              <a:rPr lang="en-US" dirty="0"/>
              <a:t>.</a:t>
            </a:r>
          </a:p>
          <a:p>
            <a:r>
              <a:rPr lang="en-US" dirty="0"/>
              <a:t>    </a:t>
            </a:r>
          </a:p>
          <a:p>
            <a:r>
              <a:rPr lang="en-US" dirty="0"/>
              <a:t>b. </a:t>
            </a:r>
            <a:r>
              <a:rPr lang="en-US" b="1" dirty="0"/>
              <a:t>Increment operator </a:t>
            </a:r>
            <a:r>
              <a:rPr lang="en-US" dirty="0"/>
              <a:t>: </a:t>
            </a:r>
          </a:p>
          <a:p>
            <a:endParaRPr lang="en-US" dirty="0"/>
          </a:p>
          <a:p>
            <a:r>
              <a:rPr lang="en-US" dirty="0"/>
              <a:t>This operator increments the value of the variable by 1, for example.</a:t>
            </a:r>
          </a:p>
          <a:p>
            <a:endParaRPr lang="en-US" dirty="0"/>
          </a:p>
          <a:p>
            <a:r>
              <a:rPr lang="en-US" dirty="0"/>
              <a:t>Int x = 1;</a:t>
            </a:r>
          </a:p>
          <a:p>
            <a:r>
              <a:rPr lang="en-US" dirty="0"/>
              <a:t>++x //  Will make x is equal to 2; </a:t>
            </a:r>
          </a:p>
          <a:p>
            <a:r>
              <a:rPr lang="en-US" dirty="0"/>
              <a:t>x++ // 3; now x = 3 </a:t>
            </a:r>
          </a:p>
        </p:txBody>
      </p:sp>
    </p:spTree>
    <p:extLst>
      <p:ext uri="{BB962C8B-B14F-4D97-AF65-F5344CB8AC3E}">
        <p14:creationId xmlns:p14="http://schemas.microsoft.com/office/powerpoint/2010/main" val="2860549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91BC8-FF6F-4068-9720-1FDA0509C986}"/>
              </a:ext>
            </a:extLst>
          </p:cNvPr>
          <p:cNvSpPr txBox="1"/>
          <p:nvPr/>
        </p:nvSpPr>
        <p:spPr>
          <a:xfrm>
            <a:off x="847725" y="209550"/>
            <a:ext cx="12192000" cy="8956298"/>
          </a:xfrm>
          <a:prstGeom prst="rect">
            <a:avLst/>
          </a:prstGeom>
          <a:noFill/>
        </p:spPr>
        <p:txBody>
          <a:bodyPr wrap="square" rtlCol="0">
            <a:spAutoFit/>
          </a:bodyPr>
          <a:lstStyle/>
          <a:p>
            <a:endParaRPr lang="en-US" dirty="0"/>
          </a:p>
          <a:p>
            <a:r>
              <a:rPr lang="en-US" dirty="0"/>
              <a:t>The value of a variable x is incremented by 1 when ++ operator is used before and after the operand. </a:t>
            </a:r>
          </a:p>
          <a:p>
            <a:r>
              <a:rPr lang="en-US" dirty="0"/>
              <a:t>Both are valid in java.</a:t>
            </a:r>
          </a:p>
          <a:p>
            <a:endParaRPr lang="en-US" dirty="0"/>
          </a:p>
          <a:p>
            <a:r>
              <a:rPr lang="en-US" dirty="0"/>
              <a:t>Writing ++ before the variable is pre incrementation </a:t>
            </a:r>
          </a:p>
          <a:p>
            <a:r>
              <a:rPr lang="en-US" dirty="0"/>
              <a:t>in pre-incrementation increment is done and then any other operator.</a:t>
            </a:r>
          </a:p>
          <a:p>
            <a:r>
              <a:rPr lang="en-US" dirty="0"/>
              <a:t>Writing ++ after the variable is post incrementation</a:t>
            </a:r>
          </a:p>
          <a:p>
            <a:r>
              <a:rPr lang="en-US" dirty="0"/>
              <a:t>in post incrementation all the other operations are done first and then increment is done only at the end.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nt</a:t>
            </a:r>
            <a:endParaRPr lang="en-US" dirty="0"/>
          </a:p>
        </p:txBody>
      </p:sp>
    </p:spTree>
    <p:extLst>
      <p:ext uri="{BB962C8B-B14F-4D97-AF65-F5344CB8AC3E}">
        <p14:creationId xmlns:p14="http://schemas.microsoft.com/office/powerpoint/2010/main" val="1932936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005646-897D-4EEE-B36E-6DDB1C693E56}"/>
              </a:ext>
            </a:extLst>
          </p:cNvPr>
          <p:cNvSpPr txBox="1"/>
          <p:nvPr/>
        </p:nvSpPr>
        <p:spPr>
          <a:xfrm>
            <a:off x="76200" y="152400"/>
            <a:ext cx="12115800" cy="4801314"/>
          </a:xfrm>
          <a:prstGeom prst="rect">
            <a:avLst/>
          </a:prstGeom>
          <a:noFill/>
        </p:spPr>
        <p:txBody>
          <a:bodyPr wrap="square" rtlCol="0">
            <a:spAutoFit/>
          </a:bodyPr>
          <a:lstStyle/>
          <a:p>
            <a:r>
              <a:rPr lang="en-US" b="1" dirty="0"/>
              <a:t>Decrement operator</a:t>
            </a:r>
            <a:r>
              <a:rPr lang="en-US" dirty="0"/>
              <a:t>(--):</a:t>
            </a:r>
          </a:p>
          <a:p>
            <a:endParaRPr lang="en-US" dirty="0"/>
          </a:p>
          <a:p>
            <a:r>
              <a:rPr lang="en-US" dirty="0"/>
              <a:t>This operator is used to decrement the value of the variable by 1</a:t>
            </a:r>
          </a:p>
          <a:p>
            <a:endParaRPr lang="en-US" dirty="0"/>
          </a:p>
          <a:p>
            <a:r>
              <a:rPr lang="en-US" dirty="0"/>
              <a:t>Int x = 1;</a:t>
            </a:r>
          </a:p>
          <a:p>
            <a:r>
              <a:rPr lang="en-US" dirty="0"/>
              <a:t>--x will make the value of x as 0</a:t>
            </a:r>
          </a:p>
          <a:p>
            <a:r>
              <a:rPr lang="en-US" dirty="0"/>
              <a:t>x– will make the value of x as -1</a:t>
            </a:r>
          </a:p>
          <a:p>
            <a:endParaRPr lang="en-US" dirty="0"/>
          </a:p>
          <a:p>
            <a:r>
              <a:rPr lang="en-US" dirty="0"/>
              <a:t>The value of x </a:t>
            </a:r>
          </a:p>
          <a:p>
            <a:r>
              <a:rPr lang="en-US" dirty="0"/>
              <a:t>X = X-1;</a:t>
            </a:r>
          </a:p>
          <a:p>
            <a:endParaRPr lang="en-US" dirty="0"/>
          </a:p>
          <a:p>
            <a:r>
              <a:rPr lang="en-US" dirty="0"/>
              <a:t>Writing - - before a variable is called Pre-</a:t>
            </a:r>
            <a:r>
              <a:rPr lang="en-US" dirty="0" err="1"/>
              <a:t>decrementation</a:t>
            </a:r>
            <a:r>
              <a:rPr lang="en-US" dirty="0"/>
              <a:t>.</a:t>
            </a:r>
          </a:p>
          <a:p>
            <a:endParaRPr lang="en-US" dirty="0"/>
          </a:p>
          <a:p>
            <a:r>
              <a:rPr lang="en-US" dirty="0"/>
              <a:t>Writing - - after a variable is called Post-</a:t>
            </a:r>
            <a:r>
              <a:rPr lang="en-US" dirty="0" err="1"/>
              <a:t>decrementation</a:t>
            </a:r>
            <a:r>
              <a:rPr lang="en-US" dirty="0"/>
              <a:t>.</a:t>
            </a:r>
          </a:p>
          <a:p>
            <a:endParaRPr lang="en-US" dirty="0"/>
          </a:p>
          <a:p>
            <a:r>
              <a:rPr lang="en-US" dirty="0"/>
              <a:t>Like the incremental operator same rules apply here</a:t>
            </a:r>
          </a:p>
          <a:p>
            <a:endParaRPr lang="en-US" dirty="0"/>
          </a:p>
        </p:txBody>
      </p:sp>
    </p:spTree>
    <p:extLst>
      <p:ext uri="{BB962C8B-B14F-4D97-AF65-F5344CB8AC3E}">
        <p14:creationId xmlns:p14="http://schemas.microsoft.com/office/powerpoint/2010/main" val="1620555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95461-2830-4C27-913A-B101804EF300}"/>
              </a:ext>
            </a:extLst>
          </p:cNvPr>
          <p:cNvSpPr txBox="1"/>
          <p:nvPr/>
        </p:nvSpPr>
        <p:spPr>
          <a:xfrm>
            <a:off x="66675" y="171450"/>
            <a:ext cx="12115800" cy="6186309"/>
          </a:xfrm>
          <a:prstGeom prst="rect">
            <a:avLst/>
          </a:prstGeom>
          <a:noFill/>
        </p:spPr>
        <p:txBody>
          <a:bodyPr wrap="square" rtlCol="0">
            <a:spAutoFit/>
          </a:bodyPr>
          <a:lstStyle/>
          <a:p>
            <a:r>
              <a:rPr lang="en-US" dirty="0"/>
              <a:t>3. Assignment Operator(=) :</a:t>
            </a:r>
          </a:p>
          <a:p>
            <a:r>
              <a:rPr lang="en-US" sz="1400" dirty="0">
                <a:latin typeface="Arial" panose="020B0604020202020204" pitchFamily="34" charset="0"/>
                <a:cs typeface="Arial" panose="020B0604020202020204" pitchFamily="34" charset="0"/>
              </a:rPr>
              <a:t> - This operator is used to store some values into variables.</a:t>
            </a:r>
          </a:p>
          <a:p>
            <a:r>
              <a:rPr lang="en-US" sz="1400" dirty="0">
                <a:latin typeface="Arial" panose="020B0604020202020204" pitchFamily="34" charset="0"/>
                <a:cs typeface="Arial" panose="020B0604020202020204" pitchFamily="34" charset="0"/>
              </a:rPr>
              <a:t> - It can be used in 3 ways.</a:t>
            </a:r>
          </a:p>
          <a:p>
            <a:r>
              <a:rPr lang="en-US" sz="1400" dirty="0">
                <a:latin typeface="Arial" panose="020B0604020202020204" pitchFamily="34" charset="0"/>
                <a:cs typeface="Arial" panose="020B0604020202020204" pitchFamily="34" charset="0"/>
              </a:rPr>
              <a:t> - It is used to store a value into Variable</a:t>
            </a:r>
          </a:p>
          <a:p>
            <a:r>
              <a:rPr lang="en-US" sz="1400" dirty="0">
                <a:latin typeface="Arial" panose="020B0604020202020204" pitchFamily="34" charset="0"/>
                <a:cs typeface="Arial" panose="020B0604020202020204" pitchFamily="34" charset="0"/>
              </a:rPr>
              <a:t>    for ex: int x=5;</a:t>
            </a:r>
          </a:p>
          <a:p>
            <a:r>
              <a:rPr lang="en-US" sz="1400" dirty="0">
                <a:latin typeface="Arial" panose="020B0604020202020204" pitchFamily="34" charset="0"/>
                <a:cs typeface="Arial" panose="020B0604020202020204" pitchFamily="34" charset="0"/>
              </a:rPr>
              <a:t> - It is used to store a value of variable in to another variable</a:t>
            </a:r>
          </a:p>
          <a:p>
            <a:r>
              <a:rPr lang="en-US" sz="1400" dirty="0">
                <a:latin typeface="Arial" panose="020B0604020202020204" pitchFamily="34" charset="0"/>
                <a:cs typeface="Arial" panose="020B0604020202020204" pitchFamily="34" charset="0"/>
              </a:rPr>
              <a:t>    for ex: int x=y;</a:t>
            </a:r>
          </a:p>
          <a:p>
            <a:r>
              <a:rPr lang="en-US" sz="1400" dirty="0">
                <a:latin typeface="Arial" panose="020B0604020202020204" pitchFamily="34" charset="0"/>
                <a:cs typeface="Arial" panose="020B0604020202020204" pitchFamily="34" charset="0"/>
              </a:rPr>
              <a:t> - it is used to store a value of expression into a variable.</a:t>
            </a:r>
          </a:p>
          <a:p>
            <a:r>
              <a:rPr lang="en-US" sz="1400" dirty="0">
                <a:latin typeface="Arial" panose="020B0604020202020204" pitchFamily="34" charset="0"/>
                <a:cs typeface="Arial" panose="020B0604020202020204" pitchFamily="34" charset="0"/>
              </a:rPr>
              <a:t>    for ex: int x= y+z-4;</a:t>
            </a:r>
          </a:p>
          <a:p>
            <a:r>
              <a:rPr lang="en-US" sz="1400" dirty="0">
                <a:latin typeface="Arial" panose="020B0604020202020204" pitchFamily="34" charset="0"/>
                <a:cs typeface="Arial" panose="020B0604020202020204" pitchFamily="34" charset="0"/>
              </a:rPr>
              <a:t>Note: We can’t use more than one variable at the left hand side of the equal to(=) operator.</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x+y</a:t>
            </a:r>
            <a:r>
              <a:rPr lang="en-US" sz="1400" dirty="0">
                <a:latin typeface="Arial" panose="020B0604020202020204" pitchFamily="34" charset="0"/>
                <a:cs typeface="Arial" panose="020B0604020202020204" pitchFamily="34" charset="0"/>
              </a:rPr>
              <a:t>=10  // this is invalid since there is a doubt for the compiler regarding where the value 10 can be stored.</a:t>
            </a:r>
          </a:p>
          <a:p>
            <a:r>
              <a:rPr lang="en-US" sz="1400" dirty="0">
                <a:latin typeface="Arial" panose="020B0604020202020204" pitchFamily="34" charset="0"/>
                <a:cs typeface="Arial" panose="020B0604020202020204" pitchFamily="34" charset="0"/>
              </a:rPr>
              <a:t>    We cant use literal or constant value at the left hand side of the equal to operator.</a:t>
            </a:r>
          </a:p>
          <a:p>
            <a:r>
              <a:rPr lang="en-US" sz="1400" dirty="0">
                <a:latin typeface="Arial" panose="020B0604020202020204" pitchFamily="34" charset="0"/>
                <a:cs typeface="Arial" panose="020B0604020202020204" pitchFamily="34" charset="0"/>
              </a:rPr>
              <a:t>    15=x;  // how can we store the value of x in to number.</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Compact Notation </a:t>
            </a:r>
            <a:r>
              <a:rPr lang="en-US" sz="1400" dirty="0">
                <a:latin typeface="Arial" panose="020B0604020202020204" pitchFamily="34" charset="0"/>
                <a:cs typeface="Arial" panose="020B0604020202020204" pitchFamily="34" charset="0"/>
              </a:rPr>
              <a: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While using assignment operator(=) Sometimes we may have to use same variable at both sides of the operator</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Experienced Programmers use compact notation However both the expanded and compact notations are valid in java</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430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7C65D-A70A-4A67-956E-C210F2DE6001}"/>
              </a:ext>
            </a:extLst>
          </p:cNvPr>
          <p:cNvSpPr txBox="1"/>
          <p:nvPr/>
        </p:nvSpPr>
        <p:spPr>
          <a:xfrm>
            <a:off x="0" y="148281"/>
            <a:ext cx="12192000" cy="5632311"/>
          </a:xfrm>
          <a:prstGeom prst="rect">
            <a:avLst/>
          </a:prstGeom>
          <a:noFill/>
        </p:spPr>
        <p:txBody>
          <a:bodyPr wrap="square" rtlCol="0">
            <a:spAutoFit/>
          </a:bodyPr>
          <a:lstStyle/>
          <a:p>
            <a:r>
              <a:rPr lang="en-US" b="1" dirty="0"/>
              <a:t>Java Complete Architecture </a:t>
            </a:r>
          </a:p>
          <a:p>
            <a:endParaRPr lang="en-US" dirty="0"/>
          </a:p>
          <a:p>
            <a:r>
              <a:rPr lang="en-US" dirty="0"/>
              <a:t>Once you install java in your laptop we will be getting both JRE and JVM(JDK)</a:t>
            </a:r>
          </a:p>
          <a:p>
            <a:endParaRPr lang="en-US" dirty="0"/>
          </a:p>
          <a:p>
            <a:r>
              <a:rPr lang="en-US" dirty="0" err="1"/>
              <a:t>Jdk</a:t>
            </a:r>
            <a:r>
              <a:rPr lang="en-US" dirty="0"/>
              <a:t>  - Java development kit --</a:t>
            </a:r>
          </a:p>
          <a:p>
            <a:endParaRPr lang="en-US" dirty="0"/>
          </a:p>
          <a:p>
            <a:r>
              <a:rPr lang="en-US" dirty="0"/>
              <a:t>JVM – Java Virtual Machine</a:t>
            </a:r>
          </a:p>
          <a:p>
            <a:endParaRPr lang="en-US" dirty="0"/>
          </a:p>
          <a:p>
            <a:r>
              <a:rPr lang="en-US" dirty="0"/>
              <a:t>JRE – Java Runtime </a:t>
            </a:r>
            <a:r>
              <a:rPr lang="en-US" dirty="0" err="1"/>
              <a:t>Enviorment</a:t>
            </a:r>
            <a:r>
              <a:rPr lang="en-US" dirty="0"/>
              <a:t> --</a:t>
            </a:r>
            <a:r>
              <a:rPr lang="en-US" b="0" i="0" dirty="0">
                <a:solidFill>
                  <a:srgbClr val="202124"/>
                </a:solidFill>
                <a:effectLst/>
                <a:latin typeface="arial" panose="020B0604020202020204" pitchFamily="34" charset="0"/>
              </a:rPr>
              <a:t>The JRE is the software environment in which programs compiled for a typical JVM implementation can </a:t>
            </a:r>
            <a:r>
              <a:rPr lang="en-US" b="1" i="0" dirty="0">
                <a:solidFill>
                  <a:srgbClr val="202124"/>
                </a:solidFill>
                <a:effectLst/>
                <a:latin typeface="arial" panose="020B0604020202020204" pitchFamily="34" charset="0"/>
              </a:rPr>
              <a:t>run</a:t>
            </a:r>
            <a:r>
              <a:rPr lang="en-US" b="0" i="0" dirty="0">
                <a:solidFill>
                  <a:srgbClr val="202124"/>
                </a:solidFill>
                <a:effectLst/>
                <a:latin typeface="arial" panose="020B0604020202020204" pitchFamily="34" charset="0"/>
              </a:rPr>
              <a:t>. The </a:t>
            </a:r>
            <a:r>
              <a:rPr lang="en-US" b="1" i="0" dirty="0">
                <a:solidFill>
                  <a:srgbClr val="202124"/>
                </a:solidFill>
                <a:effectLst/>
                <a:latin typeface="arial" panose="020B0604020202020204" pitchFamily="34" charset="0"/>
              </a:rPr>
              <a:t>runtime system</a:t>
            </a:r>
            <a:r>
              <a:rPr lang="en-US" b="0" i="0" dirty="0">
                <a:solidFill>
                  <a:srgbClr val="202124"/>
                </a:solidFill>
                <a:effectLst/>
                <a:latin typeface="arial" panose="020B0604020202020204" pitchFamily="34" charset="0"/>
              </a:rPr>
              <a:t> includes: Code necessary to </a:t>
            </a:r>
            <a:r>
              <a:rPr lang="en-US" b="1" i="0" dirty="0">
                <a:solidFill>
                  <a:srgbClr val="202124"/>
                </a:solidFill>
                <a:effectLst/>
                <a:latin typeface="arial" panose="020B0604020202020204" pitchFamily="34" charset="0"/>
              </a:rPr>
              <a:t>run Java</a:t>
            </a:r>
            <a:r>
              <a:rPr lang="en-US" b="0" i="0" dirty="0">
                <a:solidFill>
                  <a:srgbClr val="202124"/>
                </a:solidFill>
                <a:effectLst/>
                <a:latin typeface="arial" panose="020B0604020202020204" pitchFamily="34" charset="0"/>
              </a:rPr>
              <a:t> programs, dynamically link native methods, manage memory, and handle exceptions.</a:t>
            </a:r>
            <a:endParaRPr lang="en-US" dirty="0"/>
          </a:p>
          <a:p>
            <a:endParaRPr lang="en-US" dirty="0"/>
          </a:p>
          <a:p>
            <a:r>
              <a:rPr lang="en-US" dirty="0"/>
              <a:t>Here we have both Compilation and Interpretation</a:t>
            </a:r>
          </a:p>
          <a:p>
            <a:endParaRPr lang="en-US" dirty="0"/>
          </a:p>
          <a:p>
            <a:r>
              <a:rPr lang="en-US" dirty="0"/>
              <a:t>Java Compiler    .java to bytecode</a:t>
            </a:r>
          </a:p>
          <a:p>
            <a:endParaRPr lang="en-US" dirty="0"/>
          </a:p>
          <a:p>
            <a:r>
              <a:rPr lang="en-US" dirty="0"/>
              <a:t>JVM converts the byte code to machine code (Lower level language which system can understand)</a:t>
            </a:r>
            <a:endParaRPr lang="en-US" b="0" dirty="0">
              <a:solidFill>
                <a:srgbClr val="000000"/>
              </a:solidFill>
              <a:effectLst/>
              <a:latin typeface="verdana" panose="020B0604030504040204" pitchFamily="34" charset="0"/>
            </a:endParaRPr>
          </a:p>
          <a:p>
            <a:pPr algn="l">
              <a:buFont typeface="Arial" panose="020B0604020202020204" pitchFamily="34" charset="0"/>
              <a:buChar char="•"/>
            </a:pPr>
            <a:endParaRPr lang="en-US" b="0" dirty="0">
              <a:solidFill>
                <a:srgbClr val="000000"/>
              </a:solidFill>
              <a:effectLst/>
              <a:latin typeface="verdana" panose="020B0604030504040204" pitchFamily="34" charset="0"/>
            </a:endParaRPr>
          </a:p>
          <a:p>
            <a:pPr algn="l"/>
            <a:r>
              <a:rPr lang="en-US" dirty="0"/>
              <a:t>The machine code is then executed by the machine</a:t>
            </a:r>
          </a:p>
          <a:p>
            <a:endParaRPr lang="en-US" dirty="0"/>
          </a:p>
        </p:txBody>
      </p:sp>
    </p:spTree>
    <p:extLst>
      <p:ext uri="{BB962C8B-B14F-4D97-AF65-F5344CB8AC3E}">
        <p14:creationId xmlns:p14="http://schemas.microsoft.com/office/powerpoint/2010/main" val="3182173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B99A206-2747-444E-858F-DC21165D38DE}"/>
              </a:ext>
            </a:extLst>
          </p:cNvPr>
          <p:cNvGraphicFramePr>
            <a:graphicFrameLocks noGrp="1"/>
          </p:cNvGraphicFramePr>
          <p:nvPr>
            <p:extLst>
              <p:ext uri="{D42A27DB-BD31-4B8C-83A1-F6EECF244321}">
                <p14:modId xmlns:p14="http://schemas.microsoft.com/office/powerpoint/2010/main" val="26287795"/>
              </p:ext>
            </p:extLst>
          </p:nvPr>
        </p:nvGraphicFramePr>
        <p:xfrm>
          <a:off x="2032000" y="760306"/>
          <a:ext cx="9559926" cy="3474720"/>
        </p:xfrm>
        <a:graphic>
          <a:graphicData uri="http://schemas.openxmlformats.org/drawingml/2006/table">
            <a:tbl>
              <a:tblPr firstRow="1" bandRow="1">
                <a:tableStyleId>{5C22544A-7EE6-4342-B048-85BDC9FD1C3A}</a:tableStyleId>
              </a:tblPr>
              <a:tblGrid>
                <a:gridCol w="2197100">
                  <a:extLst>
                    <a:ext uri="{9D8B030D-6E8A-4147-A177-3AD203B41FA5}">
                      <a16:colId xmlns:a16="http://schemas.microsoft.com/office/drawing/2014/main" val="700970832"/>
                    </a:ext>
                  </a:extLst>
                </a:gridCol>
                <a:gridCol w="2305050">
                  <a:extLst>
                    <a:ext uri="{9D8B030D-6E8A-4147-A177-3AD203B41FA5}">
                      <a16:colId xmlns:a16="http://schemas.microsoft.com/office/drawing/2014/main" val="2274018179"/>
                    </a:ext>
                  </a:extLst>
                </a:gridCol>
                <a:gridCol w="5057776">
                  <a:extLst>
                    <a:ext uri="{9D8B030D-6E8A-4147-A177-3AD203B41FA5}">
                      <a16:colId xmlns:a16="http://schemas.microsoft.com/office/drawing/2014/main" val="628568700"/>
                    </a:ext>
                  </a:extLst>
                </a:gridCol>
              </a:tblGrid>
              <a:tr h="363167">
                <a:tc>
                  <a:txBody>
                    <a:bodyPr/>
                    <a:lstStyle/>
                    <a:p>
                      <a:r>
                        <a:rPr lang="en-US" dirty="0"/>
                        <a:t>Expanded Notation</a:t>
                      </a:r>
                    </a:p>
                  </a:txBody>
                  <a:tcPr/>
                </a:tc>
                <a:tc>
                  <a:txBody>
                    <a:bodyPr/>
                    <a:lstStyle/>
                    <a:p>
                      <a:r>
                        <a:rPr lang="en-US" dirty="0"/>
                        <a:t> Compact Notation</a:t>
                      </a:r>
                    </a:p>
                  </a:txBody>
                  <a:tcPr/>
                </a:tc>
                <a:tc>
                  <a:txBody>
                    <a:bodyPr/>
                    <a:lstStyle/>
                    <a:p>
                      <a:r>
                        <a:rPr lang="en-US" dirty="0"/>
                        <a:t>Name of the operator</a:t>
                      </a:r>
                    </a:p>
                  </a:txBody>
                  <a:tcPr/>
                </a:tc>
                <a:extLst>
                  <a:ext uri="{0D108BD9-81ED-4DB2-BD59-A6C34878D82A}">
                    <a16:rowId xmlns:a16="http://schemas.microsoft.com/office/drawing/2014/main" val="323856499"/>
                  </a:ext>
                </a:extLst>
              </a:tr>
              <a:tr h="363167">
                <a:tc>
                  <a:txBody>
                    <a:bodyPr/>
                    <a:lstStyle/>
                    <a:p>
                      <a:r>
                        <a:rPr lang="en-US" dirty="0"/>
                        <a:t> x = x + 10</a:t>
                      </a:r>
                    </a:p>
                  </a:txBody>
                  <a:tcPr/>
                </a:tc>
                <a:tc>
                  <a:txBody>
                    <a:bodyPr/>
                    <a:lstStyle/>
                    <a:p>
                      <a:r>
                        <a:rPr lang="en-US" dirty="0"/>
                        <a:t>X+=10</a:t>
                      </a:r>
                    </a:p>
                  </a:txBody>
                  <a:tcPr/>
                </a:tc>
                <a:tc>
                  <a:txBody>
                    <a:bodyPr/>
                    <a:lstStyle/>
                    <a:p>
                      <a:r>
                        <a:rPr lang="en-US" dirty="0"/>
                        <a:t>+= is called addition assignment operator</a:t>
                      </a:r>
                    </a:p>
                  </a:txBody>
                  <a:tcPr/>
                </a:tc>
                <a:extLst>
                  <a:ext uri="{0D108BD9-81ED-4DB2-BD59-A6C34878D82A}">
                    <a16:rowId xmlns:a16="http://schemas.microsoft.com/office/drawing/2014/main" val="204628338"/>
                  </a:ext>
                </a:extLst>
              </a:tr>
              <a:tr h="363167">
                <a:tc>
                  <a:txBody>
                    <a:bodyPr/>
                    <a:lstStyle/>
                    <a:p>
                      <a:r>
                        <a:rPr lang="en-US" dirty="0"/>
                        <a:t>Sal = </a:t>
                      </a:r>
                      <a:r>
                        <a:rPr lang="en-US" dirty="0" err="1"/>
                        <a:t>sal</a:t>
                      </a:r>
                      <a:r>
                        <a:rPr lang="en-US" dirty="0"/>
                        <a:t>*10</a:t>
                      </a:r>
                    </a:p>
                  </a:txBody>
                  <a:tcPr/>
                </a:tc>
                <a:tc>
                  <a:txBody>
                    <a:bodyPr/>
                    <a:lstStyle/>
                    <a:p>
                      <a:r>
                        <a:rPr lang="en-US" dirty="0"/>
                        <a:t>Sal *=10.5</a:t>
                      </a:r>
                    </a:p>
                  </a:txBody>
                  <a:tcPr/>
                </a:tc>
                <a:tc>
                  <a:txBody>
                    <a:bodyPr/>
                    <a:lstStyle/>
                    <a:p>
                      <a:r>
                        <a:rPr lang="en-US" dirty="0"/>
                        <a:t>*= is called multiplication assignment operator</a:t>
                      </a:r>
                    </a:p>
                  </a:txBody>
                  <a:tcPr/>
                </a:tc>
                <a:extLst>
                  <a:ext uri="{0D108BD9-81ED-4DB2-BD59-A6C34878D82A}">
                    <a16:rowId xmlns:a16="http://schemas.microsoft.com/office/drawing/2014/main" val="646654800"/>
                  </a:ext>
                </a:extLst>
              </a:tr>
              <a:tr h="363167">
                <a:tc>
                  <a:txBody>
                    <a:bodyPr/>
                    <a:lstStyle/>
                    <a:p>
                      <a:r>
                        <a:rPr lang="en-US" dirty="0"/>
                        <a:t>Value = value-discount</a:t>
                      </a:r>
                    </a:p>
                  </a:txBody>
                  <a:tcPr/>
                </a:tc>
                <a:tc>
                  <a:txBody>
                    <a:bodyPr/>
                    <a:lstStyle/>
                    <a:p>
                      <a:r>
                        <a:rPr lang="en-US" dirty="0"/>
                        <a:t>Value -= discount</a:t>
                      </a:r>
                    </a:p>
                  </a:txBody>
                  <a:tcPr/>
                </a:tc>
                <a:tc>
                  <a:txBody>
                    <a:bodyPr/>
                    <a:lstStyle/>
                    <a:p>
                      <a:r>
                        <a:rPr lang="en-US" dirty="0"/>
                        <a:t>-= is called Subtraction assignment operator</a:t>
                      </a:r>
                    </a:p>
                  </a:txBody>
                  <a:tcPr/>
                </a:tc>
                <a:extLst>
                  <a:ext uri="{0D108BD9-81ED-4DB2-BD59-A6C34878D82A}">
                    <a16:rowId xmlns:a16="http://schemas.microsoft.com/office/drawing/2014/main" val="1667299753"/>
                  </a:ext>
                </a:extLst>
              </a:tr>
              <a:tr h="363167">
                <a:tc>
                  <a:txBody>
                    <a:bodyPr/>
                    <a:lstStyle/>
                    <a:p>
                      <a:r>
                        <a:rPr lang="en-US" dirty="0"/>
                        <a:t>P = P /1000</a:t>
                      </a:r>
                    </a:p>
                  </a:txBody>
                  <a:tcPr/>
                </a:tc>
                <a:tc>
                  <a:txBody>
                    <a:bodyPr/>
                    <a:lstStyle/>
                    <a:p>
                      <a:r>
                        <a:rPr lang="en-US" dirty="0"/>
                        <a:t>P /= 1000</a:t>
                      </a:r>
                    </a:p>
                  </a:txBody>
                  <a:tcPr/>
                </a:tc>
                <a:tc>
                  <a:txBody>
                    <a:bodyPr/>
                    <a:lstStyle/>
                    <a:p>
                      <a:r>
                        <a:rPr lang="en-US" dirty="0"/>
                        <a:t>/= is called division assignment operator</a:t>
                      </a:r>
                    </a:p>
                  </a:txBody>
                  <a:tcPr/>
                </a:tc>
                <a:extLst>
                  <a:ext uri="{0D108BD9-81ED-4DB2-BD59-A6C34878D82A}">
                    <a16:rowId xmlns:a16="http://schemas.microsoft.com/office/drawing/2014/main" val="2093381578"/>
                  </a:ext>
                </a:extLst>
              </a:tr>
              <a:tr h="363167">
                <a:tc>
                  <a:txBody>
                    <a:bodyPr/>
                    <a:lstStyle/>
                    <a:p>
                      <a:r>
                        <a:rPr lang="en-US" dirty="0"/>
                        <a:t>Num = num % 5.5</a:t>
                      </a:r>
                    </a:p>
                  </a:txBody>
                  <a:tcPr/>
                </a:tc>
                <a:tc>
                  <a:txBody>
                    <a:bodyPr/>
                    <a:lstStyle/>
                    <a:p>
                      <a:r>
                        <a:rPr lang="en-US" dirty="0"/>
                        <a:t>Num %= 5.5</a:t>
                      </a:r>
                    </a:p>
                  </a:txBody>
                  <a:tcPr/>
                </a:tc>
                <a:tc>
                  <a:txBody>
                    <a:bodyPr/>
                    <a:lstStyle/>
                    <a:p>
                      <a:r>
                        <a:rPr lang="en-US" dirty="0"/>
                        <a:t>%= is called modulus assignment operator</a:t>
                      </a:r>
                    </a:p>
                  </a:txBody>
                  <a:tcPr/>
                </a:tc>
                <a:extLst>
                  <a:ext uri="{0D108BD9-81ED-4DB2-BD59-A6C34878D82A}">
                    <a16:rowId xmlns:a16="http://schemas.microsoft.com/office/drawing/2014/main" val="1652558246"/>
                  </a:ext>
                </a:extLst>
              </a:tr>
              <a:tr h="363167">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2781335"/>
                  </a:ext>
                </a:extLst>
              </a:tr>
              <a:tr h="363167">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14041645"/>
                  </a:ext>
                </a:extLst>
              </a:tr>
            </a:tbl>
          </a:graphicData>
        </a:graphic>
      </p:graphicFrame>
    </p:spTree>
    <p:extLst>
      <p:ext uri="{BB962C8B-B14F-4D97-AF65-F5344CB8AC3E}">
        <p14:creationId xmlns:p14="http://schemas.microsoft.com/office/powerpoint/2010/main" val="3932018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54FB29-128E-43D8-ACBE-3454149D2A7B}"/>
              </a:ext>
            </a:extLst>
          </p:cNvPr>
          <p:cNvSpPr txBox="1"/>
          <p:nvPr/>
        </p:nvSpPr>
        <p:spPr>
          <a:xfrm>
            <a:off x="0" y="98854"/>
            <a:ext cx="12192000" cy="4801314"/>
          </a:xfrm>
          <a:prstGeom prst="rect">
            <a:avLst/>
          </a:prstGeom>
          <a:noFill/>
        </p:spPr>
        <p:txBody>
          <a:bodyPr wrap="square" rtlCol="0">
            <a:spAutoFit/>
          </a:bodyPr>
          <a:lstStyle/>
          <a:p>
            <a:r>
              <a:rPr lang="en-US" b="1" dirty="0"/>
              <a:t>4.Relational operator </a:t>
            </a:r>
          </a:p>
          <a:p>
            <a:endParaRPr lang="en-US" dirty="0"/>
          </a:p>
          <a:p>
            <a:r>
              <a:rPr lang="en-US" dirty="0"/>
              <a:t>These operators are used for the purpose of comparing</a:t>
            </a:r>
          </a:p>
          <a:p>
            <a:endParaRPr lang="en-US" dirty="0"/>
          </a:p>
          <a:p>
            <a:r>
              <a:rPr lang="en-US" dirty="0"/>
              <a:t>Relational operators are 6 types</a:t>
            </a:r>
          </a:p>
          <a:p>
            <a:endParaRPr lang="en-US" dirty="0"/>
          </a:p>
          <a:p>
            <a:pPr marL="342900" indent="-342900">
              <a:buAutoNum type="arabicParenR"/>
            </a:pPr>
            <a:r>
              <a:rPr lang="en-US" dirty="0"/>
              <a:t>&gt; -- greater than operator</a:t>
            </a:r>
          </a:p>
          <a:p>
            <a:pPr marL="342900" indent="-342900">
              <a:buAutoNum type="arabicParenR"/>
            </a:pPr>
            <a:r>
              <a:rPr lang="en-US" dirty="0"/>
              <a:t>&gt;= greater than or equal to</a:t>
            </a:r>
          </a:p>
          <a:p>
            <a:pPr marL="342900" indent="-342900">
              <a:buAutoNum type="arabicParenR"/>
            </a:pPr>
            <a:r>
              <a:rPr lang="en-US" dirty="0"/>
              <a:t>&lt; less than operator</a:t>
            </a:r>
          </a:p>
          <a:p>
            <a:pPr marL="342900" indent="-342900">
              <a:buAutoNum type="arabicParenR"/>
            </a:pPr>
            <a:r>
              <a:rPr lang="en-US" dirty="0"/>
              <a:t>&lt;= less than or equal to</a:t>
            </a:r>
          </a:p>
          <a:p>
            <a:pPr marL="342900" indent="-342900">
              <a:buAutoNum type="arabicParenR"/>
            </a:pPr>
            <a:r>
              <a:rPr lang="en-US" dirty="0"/>
              <a:t>== equal to operator</a:t>
            </a:r>
          </a:p>
          <a:p>
            <a:pPr marL="342900" indent="-342900">
              <a:buAutoNum type="arabicParenR"/>
            </a:pPr>
            <a:r>
              <a:rPr lang="en-US" dirty="0"/>
              <a:t>!= not equal to operator</a:t>
            </a:r>
          </a:p>
          <a:p>
            <a:pPr marL="342900" indent="-342900">
              <a:buAutoNum type="arabicParenR"/>
            </a:pPr>
            <a:endParaRPr lang="en-US" dirty="0"/>
          </a:p>
          <a:p>
            <a:r>
              <a:rPr lang="en-US" dirty="0"/>
              <a:t>The main use of relational operators is in the construction of conditions in statements </a:t>
            </a:r>
          </a:p>
          <a:p>
            <a:endParaRPr lang="en-US" dirty="0"/>
          </a:p>
          <a:p>
            <a:r>
              <a:rPr lang="en-US" dirty="0"/>
              <a:t>If (</a:t>
            </a:r>
            <a:r>
              <a:rPr lang="en-US" dirty="0" err="1"/>
              <a:t>condition_is_true</a:t>
            </a:r>
            <a:r>
              <a:rPr lang="en-US" dirty="0"/>
              <a:t>) </a:t>
            </a:r>
            <a:r>
              <a:rPr lang="en-US" dirty="0" err="1"/>
              <a:t>statement_to_be_executed</a:t>
            </a:r>
            <a:endParaRPr lang="en-US" dirty="0"/>
          </a:p>
          <a:p>
            <a:endParaRPr lang="en-US" dirty="0"/>
          </a:p>
        </p:txBody>
      </p:sp>
    </p:spTree>
    <p:extLst>
      <p:ext uri="{BB962C8B-B14F-4D97-AF65-F5344CB8AC3E}">
        <p14:creationId xmlns:p14="http://schemas.microsoft.com/office/powerpoint/2010/main" val="64927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4B5A7F-9B5A-46AE-BC45-CCB51A907BAB}"/>
              </a:ext>
            </a:extLst>
          </p:cNvPr>
          <p:cNvSpPr txBox="1"/>
          <p:nvPr/>
        </p:nvSpPr>
        <p:spPr>
          <a:xfrm>
            <a:off x="0" y="107092"/>
            <a:ext cx="12192000" cy="6186309"/>
          </a:xfrm>
          <a:prstGeom prst="rect">
            <a:avLst/>
          </a:prstGeom>
          <a:noFill/>
        </p:spPr>
        <p:txBody>
          <a:bodyPr wrap="square" rtlCol="0">
            <a:spAutoFit/>
          </a:bodyPr>
          <a:lstStyle/>
          <a:p>
            <a:r>
              <a:rPr lang="en-US" dirty="0"/>
              <a:t>5.</a:t>
            </a:r>
            <a:r>
              <a:rPr lang="en-US" b="1" dirty="0"/>
              <a:t>Logical operators</a:t>
            </a:r>
            <a:r>
              <a:rPr lang="en-US" dirty="0"/>
              <a:t>:</a:t>
            </a:r>
          </a:p>
          <a:p>
            <a:endParaRPr lang="en-US" dirty="0"/>
          </a:p>
          <a:p>
            <a:r>
              <a:rPr lang="en-US" dirty="0"/>
              <a:t>Logical operators are used to construct compound conditions.</a:t>
            </a:r>
          </a:p>
          <a:p>
            <a:endParaRPr lang="en-US" dirty="0"/>
          </a:p>
          <a:p>
            <a:r>
              <a:rPr lang="en-US" dirty="0"/>
              <a:t>A compound condition is a combination of several simple conditions</a:t>
            </a:r>
          </a:p>
          <a:p>
            <a:endParaRPr lang="en-US" dirty="0"/>
          </a:p>
          <a:p>
            <a:r>
              <a:rPr lang="en-US" dirty="0"/>
              <a:t>Logical operators are of 3 types</a:t>
            </a:r>
          </a:p>
          <a:p>
            <a:endParaRPr lang="en-US" dirty="0"/>
          </a:p>
          <a:p>
            <a:r>
              <a:rPr lang="en-US" dirty="0"/>
              <a:t>1)&amp;&amp; and Operator</a:t>
            </a:r>
          </a:p>
          <a:p>
            <a:r>
              <a:rPr lang="en-US" dirty="0"/>
              <a:t>2)|| or operator</a:t>
            </a:r>
          </a:p>
          <a:p>
            <a:r>
              <a:rPr lang="en-US" dirty="0"/>
              <a:t>3) ! Not operator</a:t>
            </a:r>
          </a:p>
          <a:p>
            <a:endParaRPr lang="en-US" dirty="0"/>
          </a:p>
          <a:p>
            <a:r>
              <a:rPr lang="en-US" dirty="0"/>
              <a:t>If(a ==1 || b ==1 || c==1)</a:t>
            </a:r>
            <a:r>
              <a:rPr lang="en-US" dirty="0" err="1"/>
              <a:t>System.out.println</a:t>
            </a:r>
            <a:r>
              <a:rPr lang="en-US" dirty="0"/>
              <a:t>(“yes”)</a:t>
            </a:r>
          </a:p>
          <a:p>
            <a:endParaRPr lang="en-US" dirty="0"/>
          </a:p>
          <a:p>
            <a:r>
              <a:rPr lang="en-US" dirty="0"/>
              <a:t>6.</a:t>
            </a:r>
            <a:r>
              <a:rPr lang="en-US" b="1" dirty="0"/>
              <a:t>Boolean Operators</a:t>
            </a:r>
            <a:r>
              <a:rPr lang="en-US" dirty="0"/>
              <a:t>:</a:t>
            </a:r>
          </a:p>
          <a:p>
            <a:endParaRPr lang="en-US" dirty="0"/>
          </a:p>
          <a:p>
            <a:r>
              <a:rPr lang="en-US" dirty="0"/>
              <a:t>Boolean operators will acts on Boolean variables and produces the Boolean type results</a:t>
            </a:r>
          </a:p>
          <a:p>
            <a:endParaRPr lang="en-US" dirty="0"/>
          </a:p>
          <a:p>
            <a:r>
              <a:rPr lang="en-US" dirty="0"/>
              <a:t>The following 3 are the Boolean operators </a:t>
            </a:r>
          </a:p>
          <a:p>
            <a:r>
              <a:rPr lang="en-US" dirty="0"/>
              <a:t>1)&amp;Boolean and operator </a:t>
            </a:r>
          </a:p>
          <a:p>
            <a:r>
              <a:rPr lang="en-US" dirty="0"/>
              <a:t>2)| Boolean or operator  3)!Boolean not operators</a:t>
            </a:r>
          </a:p>
          <a:p>
            <a:endParaRPr lang="en-US" dirty="0"/>
          </a:p>
        </p:txBody>
      </p:sp>
    </p:spTree>
    <p:extLst>
      <p:ext uri="{BB962C8B-B14F-4D97-AF65-F5344CB8AC3E}">
        <p14:creationId xmlns:p14="http://schemas.microsoft.com/office/powerpoint/2010/main" val="1300605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FBC35-90E2-4049-8C9B-34EED993E2AE}"/>
              </a:ext>
            </a:extLst>
          </p:cNvPr>
          <p:cNvSpPr txBox="1"/>
          <p:nvPr/>
        </p:nvSpPr>
        <p:spPr>
          <a:xfrm>
            <a:off x="0" y="66502"/>
            <a:ext cx="12192000" cy="2031325"/>
          </a:xfrm>
          <a:prstGeom prst="rect">
            <a:avLst/>
          </a:prstGeom>
          <a:noFill/>
        </p:spPr>
        <p:txBody>
          <a:bodyPr wrap="square" rtlCol="0">
            <a:spAutoFit/>
          </a:bodyPr>
          <a:lstStyle/>
          <a:p>
            <a:r>
              <a:rPr lang="en-US" dirty="0"/>
              <a:t>Boolean </a:t>
            </a:r>
            <a:r>
              <a:rPr lang="en-US" dirty="0" err="1"/>
              <a:t>a,b</a:t>
            </a:r>
            <a:r>
              <a:rPr lang="en-US" dirty="0"/>
              <a:t>; // declare two Boolean variables</a:t>
            </a:r>
          </a:p>
          <a:p>
            <a:endParaRPr lang="en-US" dirty="0"/>
          </a:p>
          <a:p>
            <a:r>
              <a:rPr lang="en-US" dirty="0"/>
              <a:t>a = </a:t>
            </a:r>
            <a:r>
              <a:rPr lang="en-US" dirty="0" err="1"/>
              <a:t>true;b</a:t>
            </a:r>
            <a:r>
              <a:rPr lang="en-US" dirty="0"/>
              <a:t>=false;</a:t>
            </a:r>
          </a:p>
          <a:p>
            <a:r>
              <a:rPr lang="en-US" dirty="0" err="1"/>
              <a:t>a&amp;b</a:t>
            </a:r>
            <a:r>
              <a:rPr lang="en-US" dirty="0"/>
              <a:t> // returns false when if any one variable is false</a:t>
            </a:r>
          </a:p>
          <a:p>
            <a:r>
              <a:rPr lang="en-US" dirty="0" err="1"/>
              <a:t>a|b</a:t>
            </a:r>
            <a:r>
              <a:rPr lang="en-US" dirty="0"/>
              <a:t> // returns false when both are false otherwise true</a:t>
            </a:r>
          </a:p>
          <a:p>
            <a:r>
              <a:rPr lang="en-US" dirty="0"/>
              <a:t>!a // returns false since a is true</a:t>
            </a:r>
          </a:p>
          <a:p>
            <a:r>
              <a:rPr lang="en-US" dirty="0"/>
              <a:t>!b // returns true since b is false</a:t>
            </a:r>
          </a:p>
        </p:txBody>
      </p:sp>
    </p:spTree>
    <p:extLst>
      <p:ext uri="{BB962C8B-B14F-4D97-AF65-F5344CB8AC3E}">
        <p14:creationId xmlns:p14="http://schemas.microsoft.com/office/powerpoint/2010/main" val="3095151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094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367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8BF9C-6CCC-47B6-B2D9-87C7749E4BCE}"/>
              </a:ext>
            </a:extLst>
          </p:cNvPr>
          <p:cNvSpPr txBox="1"/>
          <p:nvPr/>
        </p:nvSpPr>
        <p:spPr>
          <a:xfrm>
            <a:off x="0" y="91440"/>
            <a:ext cx="12192000" cy="10618291"/>
          </a:xfrm>
          <a:prstGeom prst="rect">
            <a:avLst/>
          </a:prstGeom>
          <a:noFill/>
        </p:spPr>
        <p:txBody>
          <a:bodyPr wrap="square" rtlCol="0">
            <a:spAutoFit/>
          </a:bodyPr>
          <a:lstStyle/>
          <a:p>
            <a:r>
              <a:rPr lang="en-US" b="1" dirty="0"/>
              <a:t>Ternary operator or condition operator </a:t>
            </a:r>
            <a:r>
              <a:rPr lang="en-US" dirty="0"/>
              <a:t>(? : )</a:t>
            </a:r>
          </a:p>
          <a:p>
            <a:endParaRPr lang="en-US" dirty="0"/>
          </a:p>
          <a:p>
            <a:r>
              <a:rPr lang="en-US" dirty="0"/>
              <a:t>This operator is called ternary because it acts on 3 variables</a:t>
            </a:r>
          </a:p>
          <a:p>
            <a:endParaRPr lang="en-US" dirty="0"/>
          </a:p>
          <a:p>
            <a:r>
              <a:rPr lang="en-US" dirty="0"/>
              <a:t>Syntax : </a:t>
            </a:r>
          </a:p>
          <a:p>
            <a:endParaRPr lang="en-US" dirty="0"/>
          </a:p>
          <a:p>
            <a:r>
              <a:rPr lang="en-US" dirty="0"/>
              <a:t>Variable = expression1 ? Expression2 :expression3;</a:t>
            </a:r>
          </a:p>
          <a:p>
            <a:endParaRPr lang="en-US" dirty="0"/>
          </a:p>
          <a:p>
            <a:r>
              <a:rPr lang="en-US" dirty="0"/>
              <a:t>Max = (a&gt;b) ? a:b;  this is </a:t>
            </a:r>
            <a:r>
              <a:rPr lang="en-US" dirty="0" err="1"/>
              <a:t>equalent</a:t>
            </a:r>
            <a:r>
              <a:rPr lang="en-US" dirty="0"/>
              <a:t> to </a:t>
            </a:r>
          </a:p>
          <a:p>
            <a:endParaRPr lang="en-US" dirty="0"/>
          </a:p>
          <a:p>
            <a:r>
              <a:rPr lang="en-US" dirty="0"/>
              <a:t>if (a&gt;b){</a:t>
            </a:r>
          </a:p>
          <a:p>
            <a:r>
              <a:rPr lang="en-US" dirty="0"/>
              <a:t>max=a; </a:t>
            </a:r>
          </a:p>
          <a:p>
            <a:r>
              <a:rPr lang="en-US" dirty="0"/>
              <a:t>}</a:t>
            </a:r>
          </a:p>
          <a:p>
            <a:r>
              <a:rPr lang="en-US" dirty="0"/>
              <a:t>else max = b;</a:t>
            </a:r>
          </a:p>
          <a:p>
            <a:endParaRPr lang="en-US" dirty="0"/>
          </a:p>
          <a:p>
            <a:r>
              <a:rPr lang="en-US" b="1" dirty="0"/>
              <a:t>Member Operator </a:t>
            </a:r>
            <a:r>
              <a:rPr lang="en-US" dirty="0"/>
              <a:t>(.)</a:t>
            </a:r>
          </a:p>
          <a:p>
            <a:r>
              <a:rPr lang="en-US" dirty="0"/>
              <a:t>Member operator is also called Dot operator Since its symbol is a .</a:t>
            </a:r>
          </a:p>
          <a:p>
            <a:endParaRPr lang="en-US" dirty="0"/>
          </a:p>
          <a:p>
            <a:r>
              <a:rPr lang="en-US" dirty="0"/>
              <a:t>It can used in 3 ways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36647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09AD7-6205-4B8B-AE08-F810C48AD001}"/>
              </a:ext>
            </a:extLst>
          </p:cNvPr>
          <p:cNvSpPr txBox="1"/>
          <p:nvPr/>
        </p:nvSpPr>
        <p:spPr>
          <a:xfrm>
            <a:off x="0" y="83127"/>
            <a:ext cx="12128269" cy="4801314"/>
          </a:xfrm>
          <a:prstGeom prst="rect">
            <a:avLst/>
          </a:prstGeom>
          <a:noFill/>
        </p:spPr>
        <p:txBody>
          <a:bodyPr wrap="square" rtlCol="0">
            <a:spAutoFit/>
          </a:bodyPr>
          <a:lstStyle/>
          <a:p>
            <a:r>
              <a:rPr lang="en-US" dirty="0"/>
              <a:t>Syntax :</a:t>
            </a:r>
          </a:p>
          <a:p>
            <a:endParaRPr lang="en-US" dirty="0"/>
          </a:p>
          <a:p>
            <a:r>
              <a:rPr lang="en-US" dirty="0"/>
              <a:t>1)</a:t>
            </a:r>
            <a:r>
              <a:rPr lang="en-US" dirty="0" err="1"/>
              <a:t>Packagename.classname</a:t>
            </a:r>
            <a:endParaRPr lang="en-US" dirty="0"/>
          </a:p>
          <a:p>
            <a:endParaRPr lang="en-US" dirty="0"/>
          </a:p>
          <a:p>
            <a:r>
              <a:rPr lang="en-US" dirty="0"/>
              <a:t>We know that package contains class so we can use . Operator to access the class</a:t>
            </a:r>
          </a:p>
          <a:p>
            <a:endParaRPr lang="en-US" dirty="0"/>
          </a:p>
          <a:p>
            <a:r>
              <a:rPr lang="en-US" dirty="0"/>
              <a:t>2)</a:t>
            </a:r>
            <a:r>
              <a:rPr lang="en-US" dirty="0" err="1"/>
              <a:t>classname.variable</a:t>
            </a:r>
            <a:r>
              <a:rPr lang="en-US" dirty="0"/>
              <a:t> Or </a:t>
            </a:r>
            <a:r>
              <a:rPr lang="en-US" dirty="0" err="1"/>
              <a:t>objectname.variable</a:t>
            </a:r>
            <a:r>
              <a:rPr lang="en-US" dirty="0"/>
              <a:t> // using . Operator we can access variables ex : </a:t>
            </a:r>
            <a:r>
              <a:rPr lang="en-US" dirty="0" err="1"/>
              <a:t>system.out</a:t>
            </a:r>
            <a:r>
              <a:rPr lang="en-US" dirty="0"/>
              <a:t> (out is static variables of system class.</a:t>
            </a:r>
          </a:p>
          <a:p>
            <a:r>
              <a:rPr lang="en-US" dirty="0"/>
              <a:t>3)</a:t>
            </a:r>
            <a:r>
              <a:rPr lang="en-US" dirty="0" err="1"/>
              <a:t>object.methodname</a:t>
            </a:r>
            <a:r>
              <a:rPr lang="en-US" dirty="0"/>
              <a:t>() --- </a:t>
            </a:r>
            <a:r>
              <a:rPr lang="en-US" dirty="0" err="1"/>
              <a:t>br</a:t>
            </a:r>
            <a:r>
              <a:rPr lang="en-US" dirty="0"/>
              <a:t> is object of </a:t>
            </a:r>
            <a:r>
              <a:rPr lang="en-US" dirty="0" err="1"/>
              <a:t>bufferreader</a:t>
            </a:r>
            <a:r>
              <a:rPr lang="en-US" dirty="0"/>
              <a:t> class read() is a method of </a:t>
            </a:r>
            <a:r>
              <a:rPr lang="en-US" dirty="0" err="1"/>
              <a:t>bufferreader</a:t>
            </a:r>
            <a:r>
              <a:rPr lang="en-US" dirty="0"/>
              <a:t>.</a:t>
            </a:r>
          </a:p>
          <a:p>
            <a:endParaRPr lang="en-US" dirty="0"/>
          </a:p>
          <a:p>
            <a:r>
              <a:rPr lang="en-US" dirty="0"/>
              <a:t>Instance operator :</a:t>
            </a:r>
          </a:p>
          <a:p>
            <a:endParaRPr lang="en-US" dirty="0"/>
          </a:p>
          <a:p>
            <a:r>
              <a:rPr lang="en-US" dirty="0"/>
              <a:t>Operator is used to test if an object belongs to a class or not</a:t>
            </a:r>
          </a:p>
          <a:p>
            <a:endParaRPr lang="en-US" dirty="0"/>
          </a:p>
          <a:p>
            <a:r>
              <a:rPr lang="en-US" dirty="0"/>
              <a:t>Syntax :</a:t>
            </a:r>
          </a:p>
          <a:p>
            <a:endParaRPr lang="en-US" dirty="0"/>
          </a:p>
          <a:p>
            <a:r>
              <a:rPr lang="en-US" dirty="0"/>
              <a:t>Boolean variable = object </a:t>
            </a:r>
            <a:r>
              <a:rPr lang="en-US" dirty="0" err="1"/>
              <a:t>instanceof</a:t>
            </a:r>
            <a:r>
              <a:rPr lang="en-US" dirty="0"/>
              <a:t> class</a:t>
            </a:r>
          </a:p>
        </p:txBody>
      </p:sp>
    </p:spTree>
    <p:extLst>
      <p:ext uri="{BB962C8B-B14F-4D97-AF65-F5344CB8AC3E}">
        <p14:creationId xmlns:p14="http://schemas.microsoft.com/office/powerpoint/2010/main" val="3807975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7B5915-7532-4BFA-80AD-A3B540D7DFBB}"/>
              </a:ext>
            </a:extLst>
          </p:cNvPr>
          <p:cNvSpPr txBox="1"/>
          <p:nvPr/>
        </p:nvSpPr>
        <p:spPr>
          <a:xfrm>
            <a:off x="0" y="58189"/>
            <a:ext cx="12192000" cy="4801314"/>
          </a:xfrm>
          <a:prstGeom prst="rect">
            <a:avLst/>
          </a:prstGeom>
          <a:noFill/>
        </p:spPr>
        <p:txBody>
          <a:bodyPr wrap="square" rtlCol="0">
            <a:spAutoFit/>
          </a:bodyPr>
          <a:lstStyle/>
          <a:p>
            <a:r>
              <a:rPr lang="en-US" dirty="0"/>
              <a:t>New operator:</a:t>
            </a:r>
          </a:p>
          <a:p>
            <a:endParaRPr lang="en-US" dirty="0"/>
          </a:p>
          <a:p>
            <a:r>
              <a:rPr lang="en-US" dirty="0"/>
              <a:t>New operator is often used to create the objects to classes</a:t>
            </a:r>
          </a:p>
          <a:p>
            <a:endParaRPr lang="en-US" dirty="0"/>
          </a:p>
          <a:p>
            <a:r>
              <a:rPr lang="en-US" dirty="0"/>
              <a:t>We know that objects are created on heap memory by </a:t>
            </a:r>
            <a:r>
              <a:rPr lang="en-US" dirty="0" err="1"/>
              <a:t>jvm</a:t>
            </a:r>
            <a:r>
              <a:rPr lang="en-US" dirty="0"/>
              <a:t>.</a:t>
            </a:r>
          </a:p>
          <a:p>
            <a:endParaRPr lang="en-US" dirty="0"/>
          </a:p>
          <a:p>
            <a:r>
              <a:rPr lang="en-US" dirty="0"/>
              <a:t>Syntax : </a:t>
            </a:r>
            <a:r>
              <a:rPr lang="en-US" dirty="0" err="1"/>
              <a:t>classname</a:t>
            </a:r>
            <a:r>
              <a:rPr lang="en-US" dirty="0"/>
              <a:t> obj = new </a:t>
            </a:r>
            <a:r>
              <a:rPr lang="en-US" dirty="0" err="1"/>
              <a:t>classname</a:t>
            </a:r>
            <a:r>
              <a:rPr lang="en-US" dirty="0"/>
              <a:t>();</a:t>
            </a:r>
          </a:p>
          <a:p>
            <a:endParaRPr lang="en-US" dirty="0"/>
          </a:p>
          <a:p>
            <a:r>
              <a:rPr lang="en-US" dirty="0"/>
              <a:t>Cast Operator :</a:t>
            </a:r>
          </a:p>
          <a:p>
            <a:endParaRPr lang="en-US" dirty="0"/>
          </a:p>
          <a:p>
            <a:r>
              <a:rPr lang="en-US" dirty="0"/>
              <a:t>Cast operator is used to convert one data to another datatype</a:t>
            </a:r>
          </a:p>
          <a:p>
            <a:endParaRPr lang="en-US" dirty="0"/>
          </a:p>
          <a:p>
            <a:r>
              <a:rPr lang="en-US" dirty="0"/>
              <a:t>Double x = 10.54;</a:t>
            </a:r>
          </a:p>
          <a:p>
            <a:endParaRPr lang="en-US" dirty="0"/>
          </a:p>
          <a:p>
            <a:r>
              <a:rPr lang="en-US" dirty="0"/>
              <a:t>Int y = x // error because datatypes of x and y are different</a:t>
            </a:r>
          </a:p>
          <a:p>
            <a:endParaRPr lang="en-US" dirty="0"/>
          </a:p>
          <a:p>
            <a:r>
              <a:rPr lang="en-US" dirty="0"/>
              <a:t>Here we need to cast it int y = (int )x;</a:t>
            </a:r>
          </a:p>
        </p:txBody>
      </p:sp>
    </p:spTree>
    <p:extLst>
      <p:ext uri="{BB962C8B-B14F-4D97-AF65-F5344CB8AC3E}">
        <p14:creationId xmlns:p14="http://schemas.microsoft.com/office/powerpoint/2010/main" val="317780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2BD4D-703D-41B5-861E-84961ABAD0AA}"/>
              </a:ext>
            </a:extLst>
          </p:cNvPr>
          <p:cNvSpPr txBox="1"/>
          <p:nvPr/>
        </p:nvSpPr>
        <p:spPr>
          <a:xfrm>
            <a:off x="0" y="124691"/>
            <a:ext cx="12192000" cy="4524315"/>
          </a:xfrm>
          <a:prstGeom prst="rect">
            <a:avLst/>
          </a:prstGeom>
          <a:noFill/>
        </p:spPr>
        <p:txBody>
          <a:bodyPr wrap="square" rtlCol="0">
            <a:spAutoFit/>
          </a:bodyPr>
          <a:lstStyle/>
          <a:p>
            <a:r>
              <a:rPr lang="en-US" dirty="0"/>
              <a:t>Priorities of operators</a:t>
            </a:r>
          </a:p>
          <a:p>
            <a:endParaRPr lang="en-US" dirty="0"/>
          </a:p>
          <a:p>
            <a:r>
              <a:rPr lang="en-US" dirty="0"/>
              <a:t>When the several operators are used in statement it is important to which operator will execute first</a:t>
            </a:r>
          </a:p>
          <a:p>
            <a:endParaRPr lang="en-US" dirty="0"/>
          </a:p>
          <a:p>
            <a:r>
              <a:rPr lang="en-US" dirty="0"/>
              <a:t>The order :</a:t>
            </a:r>
          </a:p>
          <a:p>
            <a:endParaRPr lang="en-US" dirty="0"/>
          </a:p>
          <a:p>
            <a:r>
              <a:rPr lang="en-US" dirty="0"/>
              <a:t>The contents inside the braces are executed.</a:t>
            </a:r>
          </a:p>
          <a:p>
            <a:r>
              <a:rPr lang="en-US" dirty="0"/>
              <a:t>Next </a:t>
            </a:r>
            <a:r>
              <a:rPr lang="en-US" dirty="0" err="1"/>
              <a:t>incr</a:t>
            </a:r>
            <a:r>
              <a:rPr lang="en-US" dirty="0"/>
              <a:t>/</a:t>
            </a:r>
            <a:r>
              <a:rPr lang="en-US" dirty="0" err="1"/>
              <a:t>decreement</a:t>
            </a:r>
            <a:r>
              <a:rPr lang="en-US" dirty="0"/>
              <a:t> operators,</a:t>
            </a:r>
          </a:p>
          <a:p>
            <a:r>
              <a:rPr lang="en-US" dirty="0"/>
              <a:t>Next *,/,and % will execute</a:t>
            </a:r>
          </a:p>
          <a:p>
            <a:r>
              <a:rPr lang="en-US" dirty="0"/>
              <a:t>+ and – comes next</a:t>
            </a:r>
          </a:p>
          <a:p>
            <a:r>
              <a:rPr lang="en-US" dirty="0"/>
              <a:t>Relational operators will be next</a:t>
            </a:r>
          </a:p>
          <a:p>
            <a:r>
              <a:rPr lang="en-US" dirty="0"/>
              <a:t>Boolean and bitwise then </a:t>
            </a:r>
          </a:p>
          <a:p>
            <a:r>
              <a:rPr lang="en-US" dirty="0"/>
              <a:t>Logical </a:t>
            </a:r>
          </a:p>
          <a:p>
            <a:r>
              <a:rPr lang="en-US" dirty="0"/>
              <a:t>Ternary </a:t>
            </a:r>
          </a:p>
          <a:p>
            <a:r>
              <a:rPr lang="en-US"/>
              <a:t>Assignment</a:t>
            </a:r>
            <a:endParaRPr lang="en-US" dirty="0"/>
          </a:p>
          <a:p>
            <a:endParaRPr lang="en-US" dirty="0"/>
          </a:p>
        </p:txBody>
      </p:sp>
    </p:spTree>
    <p:extLst>
      <p:ext uri="{BB962C8B-B14F-4D97-AF65-F5344CB8AC3E}">
        <p14:creationId xmlns:p14="http://schemas.microsoft.com/office/powerpoint/2010/main" val="180220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320D19-EB43-4B70-9127-786DFBB06478}"/>
              </a:ext>
            </a:extLst>
          </p:cNvPr>
          <p:cNvSpPr/>
          <p:nvPr/>
        </p:nvSpPr>
        <p:spPr>
          <a:xfrm>
            <a:off x="533400" y="781050"/>
            <a:ext cx="2876550" cy="2495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Source file(.java)</a:t>
            </a:r>
          </a:p>
        </p:txBody>
      </p:sp>
      <p:sp>
        <p:nvSpPr>
          <p:cNvPr id="4" name="Rectangle: Folded Corner 3">
            <a:extLst>
              <a:ext uri="{FF2B5EF4-FFF2-40B4-BE49-F238E27FC236}">
                <a16:creationId xmlns:a16="http://schemas.microsoft.com/office/drawing/2014/main" id="{BBBAD3E6-BF09-4242-8C0B-772AE4B38867}"/>
              </a:ext>
            </a:extLst>
          </p:cNvPr>
          <p:cNvSpPr/>
          <p:nvPr/>
        </p:nvSpPr>
        <p:spPr>
          <a:xfrm>
            <a:off x="3364231" y="2724150"/>
            <a:ext cx="45719" cy="45719"/>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BAB29BE-574E-43B7-8A9F-68E34B0F925E}"/>
              </a:ext>
            </a:extLst>
          </p:cNvPr>
          <p:cNvSpPr/>
          <p:nvPr/>
        </p:nvSpPr>
        <p:spPr>
          <a:xfrm>
            <a:off x="3409950" y="1685925"/>
            <a:ext cx="424815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COMPILER</a:t>
            </a:r>
          </a:p>
        </p:txBody>
      </p:sp>
      <p:sp>
        <p:nvSpPr>
          <p:cNvPr id="6" name="Rectangle: Folded Corner 5">
            <a:extLst>
              <a:ext uri="{FF2B5EF4-FFF2-40B4-BE49-F238E27FC236}">
                <a16:creationId xmlns:a16="http://schemas.microsoft.com/office/drawing/2014/main" id="{E35060B8-480B-4E86-9EE8-1B98556618F7}"/>
              </a:ext>
            </a:extLst>
          </p:cNvPr>
          <p:cNvSpPr/>
          <p:nvPr/>
        </p:nvSpPr>
        <p:spPr>
          <a:xfrm>
            <a:off x="7810500" y="695325"/>
            <a:ext cx="3848100" cy="280987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(.class)</a:t>
            </a:r>
          </a:p>
        </p:txBody>
      </p:sp>
      <p:sp>
        <p:nvSpPr>
          <p:cNvPr id="7" name="TextBox 6">
            <a:extLst>
              <a:ext uri="{FF2B5EF4-FFF2-40B4-BE49-F238E27FC236}">
                <a16:creationId xmlns:a16="http://schemas.microsoft.com/office/drawing/2014/main" id="{E536B855-8BAA-4565-96E6-ECC315357AD1}"/>
              </a:ext>
            </a:extLst>
          </p:cNvPr>
          <p:cNvSpPr txBox="1"/>
          <p:nvPr/>
        </p:nvSpPr>
        <p:spPr>
          <a:xfrm>
            <a:off x="352425" y="3781425"/>
            <a:ext cx="12201525" cy="1477328"/>
          </a:xfrm>
          <a:prstGeom prst="rect">
            <a:avLst/>
          </a:prstGeom>
          <a:noFill/>
        </p:spPr>
        <p:txBody>
          <a:bodyPr wrap="square" rtlCol="0">
            <a:spAutoFit/>
          </a:bodyPr>
          <a:lstStyle/>
          <a:p>
            <a:r>
              <a:rPr lang="en-US" dirty="0"/>
              <a:t>Java Compiler compiles the </a:t>
            </a:r>
            <a:r>
              <a:rPr lang="en-US" dirty="0" err="1"/>
              <a:t>souce</a:t>
            </a:r>
            <a:r>
              <a:rPr lang="en-US" dirty="0"/>
              <a:t> file to .class file</a:t>
            </a:r>
          </a:p>
          <a:p>
            <a:endParaRPr lang="en-US" dirty="0"/>
          </a:p>
          <a:p>
            <a:r>
              <a:rPr lang="en-US" dirty="0"/>
              <a:t>.class to machine understanding language</a:t>
            </a:r>
          </a:p>
          <a:p>
            <a:endParaRPr lang="en-US" dirty="0"/>
          </a:p>
          <a:p>
            <a:r>
              <a:rPr lang="en-US" dirty="0"/>
              <a:t>.class files will given as input to JVM</a:t>
            </a:r>
          </a:p>
        </p:txBody>
      </p:sp>
    </p:spTree>
    <p:extLst>
      <p:ext uri="{BB962C8B-B14F-4D97-AF65-F5344CB8AC3E}">
        <p14:creationId xmlns:p14="http://schemas.microsoft.com/office/powerpoint/2010/main" val="1011938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76FC8-ECD3-4D47-8584-9CC325588BEC}"/>
              </a:ext>
            </a:extLst>
          </p:cNvPr>
          <p:cNvSpPr txBox="1"/>
          <p:nvPr/>
        </p:nvSpPr>
        <p:spPr>
          <a:xfrm>
            <a:off x="0" y="107092"/>
            <a:ext cx="12192000" cy="12280285"/>
          </a:xfrm>
          <a:prstGeom prst="rect">
            <a:avLst/>
          </a:prstGeom>
          <a:noFill/>
        </p:spPr>
        <p:txBody>
          <a:bodyPr wrap="square" rtlCol="0">
            <a:spAutoFit/>
          </a:bodyPr>
          <a:lstStyle/>
          <a:p>
            <a:r>
              <a:rPr lang="en-US" b="1" dirty="0"/>
              <a:t>Access Modifier</a:t>
            </a:r>
          </a:p>
          <a:p>
            <a:endParaRPr lang="en-US" dirty="0"/>
          </a:p>
          <a:p>
            <a:r>
              <a:rPr lang="en-US" dirty="0"/>
              <a:t>The Key word Which defines accessibility Permissions are called Access Modifiers.</a:t>
            </a:r>
          </a:p>
          <a:p>
            <a:endParaRPr lang="en-US" dirty="0"/>
          </a:p>
          <a:p>
            <a:r>
              <a:rPr lang="en-US" dirty="0"/>
              <a:t>Different levels of </a:t>
            </a:r>
            <a:r>
              <a:rPr lang="en-US" dirty="0" err="1"/>
              <a:t>Accessbility</a:t>
            </a:r>
            <a:r>
              <a:rPr lang="en-US" dirty="0"/>
              <a:t> permissions levels</a:t>
            </a:r>
          </a:p>
          <a:p>
            <a:endParaRPr lang="en-US" dirty="0"/>
          </a:p>
          <a:p>
            <a:r>
              <a:rPr lang="en-US" dirty="0"/>
              <a:t>Java supports 4 accessibility levels</a:t>
            </a:r>
          </a:p>
          <a:p>
            <a:endParaRPr lang="en-US" dirty="0"/>
          </a:p>
          <a:p>
            <a:r>
              <a:rPr lang="en-US" dirty="0"/>
              <a:t>1)Only within class</a:t>
            </a:r>
          </a:p>
          <a:p>
            <a:r>
              <a:rPr lang="en-US" dirty="0"/>
              <a:t>2)Only within the packages</a:t>
            </a:r>
          </a:p>
          <a:p>
            <a:r>
              <a:rPr lang="en-US" dirty="0"/>
              <a:t>3)Outside the packages but in subclass by assigning the same subclass object</a:t>
            </a:r>
          </a:p>
          <a:p>
            <a:r>
              <a:rPr lang="en-US" dirty="0"/>
              <a:t>4)From all the places of project</a:t>
            </a:r>
          </a:p>
          <a:p>
            <a:endParaRPr lang="en-US" dirty="0"/>
          </a:p>
          <a:p>
            <a:r>
              <a:rPr lang="en-US" dirty="0" err="1"/>
              <a:t>Accessbility</a:t>
            </a:r>
            <a:r>
              <a:rPr lang="en-US" dirty="0"/>
              <a:t> Modifiers keywords</a:t>
            </a:r>
          </a:p>
          <a:p>
            <a:endParaRPr lang="en-US" dirty="0"/>
          </a:p>
          <a:p>
            <a:r>
              <a:rPr lang="en-US" dirty="0"/>
              <a:t>1)Private Access Modifier – private</a:t>
            </a:r>
          </a:p>
          <a:p>
            <a:endParaRPr lang="en-US" dirty="0"/>
          </a:p>
          <a:p>
            <a:r>
              <a:rPr lang="en-US" dirty="0"/>
              <a:t>2)Protected Access Modifier – Protected</a:t>
            </a:r>
          </a:p>
          <a:p>
            <a:endParaRPr lang="en-US" dirty="0"/>
          </a:p>
          <a:p>
            <a:r>
              <a:rPr lang="en-US" dirty="0"/>
              <a:t>3)Default Access Modifier – Not a keyword</a:t>
            </a:r>
          </a:p>
          <a:p>
            <a:r>
              <a:rPr lang="en-US" dirty="0"/>
              <a:t>4)Public Access Modifier - public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a:t>
            </a:r>
          </a:p>
        </p:txBody>
      </p:sp>
    </p:spTree>
    <p:extLst>
      <p:ext uri="{BB962C8B-B14F-4D97-AF65-F5344CB8AC3E}">
        <p14:creationId xmlns:p14="http://schemas.microsoft.com/office/powerpoint/2010/main" val="2096857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B1F36B-AC08-40A9-86A6-B518089C0003}"/>
              </a:ext>
            </a:extLst>
          </p:cNvPr>
          <p:cNvSpPr txBox="1"/>
          <p:nvPr/>
        </p:nvSpPr>
        <p:spPr>
          <a:xfrm>
            <a:off x="0" y="98854"/>
            <a:ext cx="12192000" cy="8125301"/>
          </a:xfrm>
          <a:prstGeom prst="rect">
            <a:avLst/>
          </a:prstGeom>
          <a:noFill/>
        </p:spPr>
        <p:txBody>
          <a:bodyPr wrap="square" rtlCol="0">
            <a:spAutoFit/>
          </a:bodyPr>
          <a:lstStyle/>
          <a:p>
            <a:r>
              <a:rPr lang="en-US" dirty="0"/>
              <a:t>Private </a:t>
            </a:r>
          </a:p>
          <a:p>
            <a:endParaRPr lang="en-US" dirty="0"/>
          </a:p>
          <a:p>
            <a:r>
              <a:rPr lang="en-US" dirty="0" err="1"/>
              <a:t>Variables,Methods</a:t>
            </a:r>
            <a:r>
              <a:rPr lang="en-US" dirty="0"/>
              <a:t> and Constructors that are declared Private can be accessible within the class itself.</a:t>
            </a:r>
          </a:p>
          <a:p>
            <a:endParaRPr lang="en-US" dirty="0"/>
          </a:p>
          <a:p>
            <a:r>
              <a:rPr lang="en-US" dirty="0"/>
              <a:t>Outer Classes and Interfaces cannot be private.</a:t>
            </a:r>
          </a:p>
          <a:p>
            <a:endParaRPr lang="en-US" dirty="0"/>
          </a:p>
          <a:p>
            <a:r>
              <a:rPr lang="en-US" dirty="0"/>
              <a:t>Private is most Restrictive access level modifier</a:t>
            </a:r>
          </a:p>
          <a:p>
            <a:endParaRPr lang="en-US" dirty="0"/>
          </a:p>
          <a:p>
            <a:r>
              <a:rPr lang="en-US" dirty="0"/>
              <a:t>Projected :</a:t>
            </a:r>
          </a:p>
          <a:p>
            <a:endParaRPr lang="en-US" dirty="0"/>
          </a:p>
          <a:p>
            <a:r>
              <a:rPr lang="en-US" dirty="0" err="1"/>
              <a:t>Variables,Methods,Constructors</a:t>
            </a:r>
            <a:r>
              <a:rPr lang="en-US" dirty="0"/>
              <a:t> that are declared protected can be accessible within the subclass(with in the package or outside the package as well).</a:t>
            </a:r>
          </a:p>
          <a:p>
            <a:endParaRPr lang="en-US" dirty="0"/>
          </a:p>
          <a:p>
            <a:r>
              <a:rPr lang="en-US" dirty="0"/>
              <a:t>Protected Access Modifier cant be applicable for classes and Interfaces</a:t>
            </a:r>
          </a:p>
          <a:p>
            <a:endParaRPr lang="en-US" dirty="0"/>
          </a:p>
          <a:p>
            <a:r>
              <a:rPr lang="en-US" dirty="0"/>
              <a:t>Public :</a:t>
            </a:r>
          </a:p>
          <a:p>
            <a:endParaRPr lang="en-US" dirty="0"/>
          </a:p>
          <a:p>
            <a:r>
              <a:rPr lang="en-US" dirty="0"/>
              <a:t>A </a:t>
            </a:r>
            <a:r>
              <a:rPr lang="en-US" dirty="0" err="1"/>
              <a:t>class,constructor,method</a:t>
            </a:r>
            <a:r>
              <a:rPr lang="en-US" dirty="0"/>
              <a:t> or interface </a:t>
            </a:r>
            <a:r>
              <a:rPr lang="en-US" dirty="0" err="1"/>
              <a:t>etc</a:t>
            </a:r>
            <a:r>
              <a:rPr lang="en-US" dirty="0"/>
              <a:t> declared public can be accessed from any other class There fore fields methods blocks declared inside the public can be accessible from any class belonging to the java universe.</a:t>
            </a:r>
          </a:p>
          <a:p>
            <a:endParaRPr lang="en-US" dirty="0"/>
          </a:p>
          <a:p>
            <a:r>
              <a:rPr lang="en-US" dirty="0"/>
              <a:t>We need to import the class where we need to use.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34546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40236-D75F-493C-92FC-4BF7BF3B344C}"/>
              </a:ext>
            </a:extLst>
          </p:cNvPr>
          <p:cNvSpPr txBox="1"/>
          <p:nvPr/>
        </p:nvSpPr>
        <p:spPr>
          <a:xfrm>
            <a:off x="0" y="65903"/>
            <a:ext cx="12192000" cy="2585323"/>
          </a:xfrm>
          <a:prstGeom prst="rect">
            <a:avLst/>
          </a:prstGeom>
          <a:noFill/>
        </p:spPr>
        <p:txBody>
          <a:bodyPr wrap="square" rtlCol="0">
            <a:spAutoFit/>
          </a:bodyPr>
          <a:lstStyle/>
          <a:p>
            <a:r>
              <a:rPr lang="en-US" dirty="0" err="1"/>
              <a:t>Defalut</a:t>
            </a:r>
            <a:r>
              <a:rPr lang="en-US" dirty="0"/>
              <a:t> access modifier </a:t>
            </a:r>
          </a:p>
          <a:p>
            <a:endParaRPr lang="en-US" dirty="0"/>
          </a:p>
          <a:p>
            <a:r>
              <a:rPr lang="en-US" dirty="0"/>
              <a:t>If the data field, </a:t>
            </a:r>
            <a:r>
              <a:rPr lang="en-US" dirty="0" err="1"/>
              <a:t>method,class</a:t>
            </a:r>
            <a:r>
              <a:rPr lang="en-US" dirty="0"/>
              <a:t> </a:t>
            </a:r>
            <a:r>
              <a:rPr lang="en-US" dirty="0" err="1"/>
              <a:t>etc</a:t>
            </a:r>
            <a:r>
              <a:rPr lang="en-US" dirty="0"/>
              <a:t> is not declared in java its access specifier is default.</a:t>
            </a:r>
          </a:p>
          <a:p>
            <a:endParaRPr lang="en-US" dirty="0"/>
          </a:p>
          <a:p>
            <a:r>
              <a:rPr lang="en-US" dirty="0"/>
              <a:t>A </a:t>
            </a:r>
            <a:r>
              <a:rPr lang="en-US" dirty="0" err="1"/>
              <a:t>variable,method</a:t>
            </a:r>
            <a:r>
              <a:rPr lang="en-US" dirty="0"/>
              <a:t> declared with out any access control modifier  will be available in same package</a:t>
            </a:r>
          </a:p>
          <a:p>
            <a:endParaRPr lang="en-US"/>
          </a:p>
          <a:p>
            <a:endParaRPr lang="en-US" dirty="0"/>
          </a:p>
          <a:p>
            <a:endParaRPr lang="en-US" dirty="0"/>
          </a:p>
          <a:p>
            <a:endParaRPr lang="en-US" dirty="0"/>
          </a:p>
        </p:txBody>
      </p:sp>
    </p:spTree>
    <p:extLst>
      <p:ext uri="{BB962C8B-B14F-4D97-AF65-F5344CB8AC3E}">
        <p14:creationId xmlns:p14="http://schemas.microsoft.com/office/powerpoint/2010/main" val="2878479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9A7A31-3154-4909-89DE-C7B437D4223F}"/>
              </a:ext>
            </a:extLst>
          </p:cNvPr>
          <p:cNvSpPr txBox="1"/>
          <p:nvPr/>
        </p:nvSpPr>
        <p:spPr>
          <a:xfrm>
            <a:off x="0" y="85725"/>
            <a:ext cx="12192000" cy="7848302"/>
          </a:xfrm>
          <a:prstGeom prst="rect">
            <a:avLst/>
          </a:prstGeom>
          <a:noFill/>
        </p:spPr>
        <p:txBody>
          <a:bodyPr wrap="square" rtlCol="0">
            <a:spAutoFit/>
          </a:bodyPr>
          <a:lstStyle/>
          <a:p>
            <a:r>
              <a:rPr lang="en-US" dirty="0"/>
              <a:t>Variable is a named Memory Location used to store the data temporarily</a:t>
            </a:r>
          </a:p>
          <a:p>
            <a:endParaRPr lang="en-US" dirty="0"/>
          </a:p>
          <a:p>
            <a:r>
              <a:rPr lang="en-US" dirty="0"/>
              <a:t>How the variable is created</a:t>
            </a:r>
          </a:p>
          <a:p>
            <a:endParaRPr lang="en-US" dirty="0"/>
          </a:p>
          <a:p>
            <a:r>
              <a:rPr lang="en-US" dirty="0"/>
              <a:t>A variable is created by using the data type </a:t>
            </a:r>
          </a:p>
          <a:p>
            <a:endParaRPr lang="en-US" dirty="0"/>
          </a:p>
          <a:p>
            <a:r>
              <a:rPr lang="en-US" dirty="0"/>
              <a:t>1)Primitive Variables  -- created by using primitive datatype</a:t>
            </a:r>
          </a:p>
          <a:p>
            <a:r>
              <a:rPr lang="en-US" dirty="0"/>
              <a:t>2Reference Variables – Created by Using Reference datatype</a:t>
            </a:r>
          </a:p>
          <a:p>
            <a:endParaRPr lang="en-US" dirty="0"/>
          </a:p>
          <a:p>
            <a:r>
              <a:rPr lang="en-US" dirty="0"/>
              <a:t>Difference Between the primitive and Reference variable</a:t>
            </a:r>
          </a:p>
          <a:p>
            <a:endParaRPr lang="en-US" dirty="0"/>
          </a:p>
          <a:p>
            <a:r>
              <a:rPr lang="en-US" dirty="0"/>
              <a:t>Primitive variables stores the data directly </a:t>
            </a:r>
          </a:p>
          <a:p>
            <a:endParaRPr lang="en-US" dirty="0"/>
          </a:p>
          <a:p>
            <a:r>
              <a:rPr lang="en-US" dirty="0"/>
              <a:t>Reference variables stores the reference of the object not direct data values</a:t>
            </a:r>
          </a:p>
          <a:p>
            <a:endParaRPr lang="en-US" dirty="0"/>
          </a:p>
          <a:p>
            <a:r>
              <a:rPr lang="en-US" dirty="0"/>
              <a:t>If we modify the primitive values previous values are replaced with new value</a:t>
            </a:r>
          </a:p>
          <a:p>
            <a:endParaRPr lang="en-US" dirty="0"/>
          </a:p>
          <a:p>
            <a:r>
              <a:rPr lang="en-US" dirty="0"/>
              <a:t>If we modify referenced variable, Previous object’s reference is replaced with new objects reference and now this reference variable refers to the new object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2766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113FE2-AB36-4CAD-B533-EEDDD8339662}"/>
              </a:ext>
            </a:extLst>
          </p:cNvPr>
          <p:cNvSpPr txBox="1"/>
          <p:nvPr/>
        </p:nvSpPr>
        <p:spPr>
          <a:xfrm>
            <a:off x="0" y="104775"/>
            <a:ext cx="12106275" cy="4247317"/>
          </a:xfrm>
          <a:prstGeom prst="rect">
            <a:avLst/>
          </a:prstGeom>
          <a:noFill/>
        </p:spPr>
        <p:txBody>
          <a:bodyPr wrap="square" rtlCol="0">
            <a:spAutoFit/>
          </a:bodyPr>
          <a:lstStyle/>
          <a:p>
            <a:r>
              <a:rPr lang="en-US" dirty="0"/>
              <a:t>Defining – Variable creation with  a value</a:t>
            </a:r>
          </a:p>
          <a:p>
            <a:r>
              <a:rPr lang="en-US" dirty="0"/>
              <a:t>Declaration Variables creation with out the value</a:t>
            </a:r>
          </a:p>
          <a:p>
            <a:r>
              <a:rPr lang="en-US" dirty="0" err="1"/>
              <a:t>Initialisation</a:t>
            </a:r>
            <a:r>
              <a:rPr lang="en-US" dirty="0"/>
              <a:t> –Storing a value  in the variable at the time  of the creation</a:t>
            </a:r>
          </a:p>
          <a:p>
            <a:r>
              <a:rPr lang="en-US" dirty="0"/>
              <a:t>Difference between Executing a variable  and Executing the method</a:t>
            </a:r>
          </a:p>
          <a:p>
            <a:endParaRPr lang="en-US" dirty="0"/>
          </a:p>
          <a:p>
            <a:r>
              <a:rPr lang="en-US" dirty="0"/>
              <a:t>Executing a variable – Execute a variable means creating variable memory location with initialized </a:t>
            </a:r>
            <a:r>
              <a:rPr lang="en-US" dirty="0" err="1"/>
              <a:t>value.JVM</a:t>
            </a:r>
            <a:r>
              <a:rPr lang="en-US" dirty="0"/>
              <a:t> Executes variables automatically when the variable creation statement appear in the program. </a:t>
            </a:r>
            <a:r>
              <a:rPr lang="en-US" dirty="0" err="1"/>
              <a:t>i.e</a:t>
            </a:r>
            <a:r>
              <a:rPr lang="en-US" dirty="0"/>
              <a:t> reading the value </a:t>
            </a:r>
          </a:p>
          <a:p>
            <a:endParaRPr lang="en-US" dirty="0"/>
          </a:p>
          <a:p>
            <a:endParaRPr lang="en-US" dirty="0"/>
          </a:p>
          <a:p>
            <a:r>
              <a:rPr lang="en-US" dirty="0"/>
              <a:t>Executing the methods : it means executing the method logic JVM does not executes the method logic automatically.</a:t>
            </a:r>
          </a:p>
          <a:p>
            <a:r>
              <a:rPr lang="en-US" dirty="0"/>
              <a:t>It executes Method  only when that method calling statement appears and not by using Just definition </a:t>
            </a:r>
            <a:r>
              <a:rPr lang="en-US" dirty="0" err="1"/>
              <a:t>i.e</a:t>
            </a:r>
            <a:r>
              <a:rPr lang="en-US" dirty="0"/>
              <a:t> ,Executing that method logic.  </a:t>
            </a:r>
          </a:p>
          <a:p>
            <a:endParaRPr lang="en-US" dirty="0"/>
          </a:p>
          <a:p>
            <a:endParaRPr lang="en-US" dirty="0"/>
          </a:p>
          <a:p>
            <a:endParaRPr lang="en-US" dirty="0"/>
          </a:p>
        </p:txBody>
      </p:sp>
    </p:spTree>
    <p:extLst>
      <p:ext uri="{BB962C8B-B14F-4D97-AF65-F5344CB8AC3E}">
        <p14:creationId xmlns:p14="http://schemas.microsoft.com/office/powerpoint/2010/main" val="24404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4FF28-FFD9-473C-88FD-D58E95B67252}"/>
              </a:ext>
            </a:extLst>
          </p:cNvPr>
          <p:cNvSpPr txBox="1"/>
          <p:nvPr/>
        </p:nvSpPr>
        <p:spPr>
          <a:xfrm>
            <a:off x="0" y="152400"/>
            <a:ext cx="12192000" cy="5078313"/>
          </a:xfrm>
          <a:prstGeom prst="rect">
            <a:avLst/>
          </a:prstGeom>
          <a:noFill/>
        </p:spPr>
        <p:txBody>
          <a:bodyPr wrap="square" rtlCol="0">
            <a:spAutoFit/>
          </a:bodyPr>
          <a:lstStyle/>
          <a:p>
            <a:r>
              <a:rPr lang="en-US" dirty="0"/>
              <a:t>Types of  Variables</a:t>
            </a:r>
          </a:p>
          <a:p>
            <a:endParaRPr lang="en-US" dirty="0"/>
          </a:p>
          <a:p>
            <a:r>
              <a:rPr lang="en-US" dirty="0"/>
              <a:t>Based on the class scope variables are divided into 3 types </a:t>
            </a:r>
          </a:p>
          <a:p>
            <a:endParaRPr lang="en-US" dirty="0"/>
          </a:p>
          <a:p>
            <a:pPr marL="342900" indent="-342900">
              <a:buAutoNum type="arabicParenR"/>
            </a:pPr>
            <a:r>
              <a:rPr lang="en-US" dirty="0"/>
              <a:t>Local </a:t>
            </a:r>
          </a:p>
          <a:p>
            <a:pPr marL="342900" indent="-342900">
              <a:buAutoNum type="arabicParenR"/>
            </a:pPr>
            <a:endParaRPr lang="en-US" dirty="0"/>
          </a:p>
          <a:p>
            <a:pPr marL="342900" indent="-342900">
              <a:buAutoNum type="arabicParenR"/>
            </a:pPr>
            <a:r>
              <a:rPr lang="en-US" dirty="0"/>
              <a:t>Instance</a:t>
            </a:r>
          </a:p>
          <a:p>
            <a:pPr marL="342900" indent="-342900">
              <a:buAutoNum type="arabicParenR"/>
            </a:pPr>
            <a:endParaRPr lang="en-US" dirty="0"/>
          </a:p>
          <a:p>
            <a:pPr marL="342900" indent="-342900">
              <a:buAutoNum type="arabicParenR"/>
            </a:pPr>
            <a:r>
              <a:rPr lang="en-US" dirty="0"/>
              <a:t>Class or Static variables</a:t>
            </a:r>
          </a:p>
          <a:p>
            <a:endParaRPr lang="en-US" dirty="0"/>
          </a:p>
          <a:p>
            <a:r>
              <a:rPr lang="en-US" dirty="0"/>
              <a:t>Local variable</a:t>
            </a:r>
          </a:p>
          <a:p>
            <a:pPr marL="342900" indent="-342900">
              <a:buAutoNum type="arabicParenR"/>
            </a:pPr>
            <a:r>
              <a:rPr lang="en-US" dirty="0"/>
              <a:t>They are declared in methods, Constructors or Blocks</a:t>
            </a:r>
          </a:p>
          <a:p>
            <a:pPr marL="342900" indent="-342900">
              <a:buAutoNum type="arabicParenR"/>
            </a:pPr>
            <a:r>
              <a:rPr lang="en-US" dirty="0"/>
              <a:t>Local variables are created when the method, Constructor or the block is entered and variable will be destroyed once its exits the </a:t>
            </a:r>
            <a:r>
              <a:rPr lang="en-US" dirty="0" err="1"/>
              <a:t>method,Constructor</a:t>
            </a:r>
            <a:r>
              <a:rPr lang="en-US" dirty="0"/>
              <a:t> or block</a:t>
            </a:r>
          </a:p>
          <a:p>
            <a:pPr marL="342900" indent="-342900">
              <a:buAutoNum type="arabicParenR"/>
            </a:pPr>
            <a:r>
              <a:rPr lang="en-US" dirty="0"/>
              <a:t>Access Modifiers cannot be used for local variables </a:t>
            </a:r>
          </a:p>
          <a:p>
            <a:pPr marL="342900" indent="-342900">
              <a:buAutoNum type="arabicParenR"/>
            </a:pPr>
            <a:r>
              <a:rPr lang="en-US" dirty="0"/>
              <a:t>Local variables are visible within declared </a:t>
            </a:r>
            <a:r>
              <a:rPr lang="en-US" dirty="0" err="1"/>
              <a:t>method,constructor</a:t>
            </a:r>
            <a:r>
              <a:rPr lang="en-US" dirty="0"/>
              <a:t> or block.</a:t>
            </a:r>
          </a:p>
          <a:p>
            <a:pPr marL="342900" indent="-342900">
              <a:buAutoNum type="arabicParenR"/>
            </a:pPr>
            <a:r>
              <a:rPr lang="en-US" dirty="0"/>
              <a:t>Local variables are implemented at stack level internally</a:t>
            </a:r>
          </a:p>
          <a:p>
            <a:pPr marL="342900" indent="-342900">
              <a:buAutoNum type="arabicParenR"/>
            </a:pPr>
            <a:r>
              <a:rPr lang="en-US" dirty="0"/>
              <a:t>They is no default value for local variables, So local variables should be declared and initial value be assigned before the use.</a:t>
            </a:r>
          </a:p>
        </p:txBody>
      </p:sp>
    </p:spTree>
    <p:extLst>
      <p:ext uri="{BB962C8B-B14F-4D97-AF65-F5344CB8AC3E}">
        <p14:creationId xmlns:p14="http://schemas.microsoft.com/office/powerpoint/2010/main" val="3663570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B1A25-E4AC-4EE8-9200-7950FB8149D7}"/>
              </a:ext>
            </a:extLst>
          </p:cNvPr>
          <p:cNvSpPr txBox="1"/>
          <p:nvPr/>
        </p:nvSpPr>
        <p:spPr>
          <a:xfrm>
            <a:off x="0" y="76200"/>
            <a:ext cx="12192000" cy="3693319"/>
          </a:xfrm>
          <a:prstGeom prst="rect">
            <a:avLst/>
          </a:prstGeom>
          <a:noFill/>
        </p:spPr>
        <p:txBody>
          <a:bodyPr wrap="square" rtlCol="0">
            <a:spAutoFit/>
          </a:bodyPr>
          <a:lstStyle/>
          <a:p>
            <a:r>
              <a:rPr lang="en-US" dirty="0"/>
              <a:t>Instance variables:</a:t>
            </a:r>
          </a:p>
          <a:p>
            <a:endParaRPr lang="en-US" dirty="0"/>
          </a:p>
          <a:p>
            <a:pPr marL="342900" indent="-342900">
              <a:buAutoNum type="arabicParenR"/>
            </a:pPr>
            <a:r>
              <a:rPr lang="en-US" dirty="0"/>
              <a:t>They are declared within the class directly but not outside the </a:t>
            </a:r>
            <a:r>
              <a:rPr lang="en-US" dirty="0" err="1"/>
              <a:t>method,constructor,block</a:t>
            </a:r>
            <a:endParaRPr lang="en-US" dirty="0"/>
          </a:p>
          <a:p>
            <a:pPr marL="342900" indent="-342900">
              <a:buAutoNum type="arabicParenR"/>
            </a:pPr>
            <a:r>
              <a:rPr lang="en-US" dirty="0"/>
              <a:t>When a space is allocated for the object in the heap, a slot for each instance variable value is created.</a:t>
            </a:r>
          </a:p>
          <a:p>
            <a:pPr marL="342900" indent="-342900">
              <a:buAutoNum type="arabicParenR"/>
            </a:pPr>
            <a:r>
              <a:rPr lang="en-US" dirty="0"/>
              <a:t>Instance variables are created when a object is created with the use of keyword(new) and destroyed when the object is destroyed</a:t>
            </a:r>
          </a:p>
          <a:p>
            <a:pPr marL="342900" indent="-342900">
              <a:buAutoNum type="arabicParenR"/>
            </a:pPr>
            <a:r>
              <a:rPr lang="en-US" dirty="0"/>
              <a:t>Instance variables holds the values that must be referenced by more than one method, constructor or block, or essential parts of a object </a:t>
            </a:r>
            <a:r>
              <a:rPr lang="en-US" dirty="0" err="1"/>
              <a:t>So,that</a:t>
            </a:r>
            <a:r>
              <a:rPr lang="en-US" dirty="0"/>
              <a:t> the state may be present through out the class.</a:t>
            </a:r>
          </a:p>
          <a:p>
            <a:pPr marL="342900" indent="-342900">
              <a:buAutoNum type="arabicParenR"/>
            </a:pPr>
            <a:r>
              <a:rPr lang="en-US" dirty="0"/>
              <a:t>Access Modifier can be given for Instance variables .</a:t>
            </a:r>
          </a:p>
          <a:p>
            <a:pPr marL="342900" indent="-342900">
              <a:buAutoNum type="arabicParenR"/>
            </a:pPr>
            <a:endParaRPr lang="en-US" dirty="0"/>
          </a:p>
          <a:p>
            <a:r>
              <a:rPr lang="en-US" dirty="0"/>
              <a:t>6. Instance variables are visible for all the methods, Constructors blocks in the </a:t>
            </a:r>
            <a:r>
              <a:rPr lang="en-US" dirty="0" err="1"/>
              <a:t>class.Normally</a:t>
            </a:r>
            <a:r>
              <a:rPr lang="en-US" dirty="0"/>
              <a:t> it is recommended to make this Variables private (Access Level), However visibility for sub class can be given for these variables with the use of access Modifies</a:t>
            </a:r>
          </a:p>
          <a:p>
            <a:r>
              <a:rPr lang="en-US" dirty="0"/>
              <a:t>7) Instance variables have defaults values for numbers is default is  0 , </a:t>
            </a:r>
            <a:r>
              <a:rPr lang="en-US" dirty="0" err="1"/>
              <a:t>Booloean</a:t>
            </a:r>
            <a:r>
              <a:rPr lang="en-US" dirty="0"/>
              <a:t> it is false and object reference is null.</a:t>
            </a:r>
          </a:p>
        </p:txBody>
      </p:sp>
    </p:spTree>
    <p:extLst>
      <p:ext uri="{BB962C8B-B14F-4D97-AF65-F5344CB8AC3E}">
        <p14:creationId xmlns:p14="http://schemas.microsoft.com/office/powerpoint/2010/main" val="3534992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BA012-0FC8-4225-A9C2-5442AED5DD5D}"/>
              </a:ext>
            </a:extLst>
          </p:cNvPr>
          <p:cNvSpPr txBox="1"/>
          <p:nvPr/>
        </p:nvSpPr>
        <p:spPr>
          <a:xfrm>
            <a:off x="0" y="0"/>
            <a:ext cx="12192000" cy="3970318"/>
          </a:xfrm>
          <a:prstGeom prst="rect">
            <a:avLst/>
          </a:prstGeom>
          <a:noFill/>
        </p:spPr>
        <p:txBody>
          <a:bodyPr wrap="square" rtlCol="0">
            <a:spAutoFit/>
          </a:bodyPr>
          <a:lstStyle/>
          <a:p>
            <a:r>
              <a:rPr lang="en-US" dirty="0"/>
              <a:t>Values can be assigned during the declaration or with in the constructor.</a:t>
            </a:r>
          </a:p>
          <a:p>
            <a:endParaRPr lang="en-US" dirty="0"/>
          </a:p>
          <a:p>
            <a:r>
              <a:rPr lang="en-US" dirty="0"/>
              <a:t>Instance variables can be </a:t>
            </a:r>
            <a:r>
              <a:rPr lang="en-US" dirty="0" err="1"/>
              <a:t>accessibles</a:t>
            </a:r>
            <a:r>
              <a:rPr lang="en-US" dirty="0"/>
              <a:t> by calling variable name inside the class.</a:t>
            </a:r>
          </a:p>
          <a:p>
            <a:endParaRPr lang="en-US" dirty="0"/>
          </a:p>
          <a:p>
            <a:endParaRPr lang="en-US" dirty="0"/>
          </a:p>
          <a:p>
            <a:r>
              <a:rPr lang="en-US" dirty="0"/>
              <a:t>Class or static Variables</a:t>
            </a:r>
          </a:p>
          <a:p>
            <a:endParaRPr lang="en-US" dirty="0"/>
          </a:p>
          <a:p>
            <a:pPr marL="342900" indent="-342900">
              <a:buAutoNum type="arabicParenR"/>
            </a:pPr>
            <a:r>
              <a:rPr lang="en-US" dirty="0"/>
              <a:t>Class/Static variables are declared with Static keyword in a class</a:t>
            </a:r>
          </a:p>
          <a:p>
            <a:pPr marL="342900" indent="-342900">
              <a:buAutoNum type="arabicParenR"/>
            </a:pPr>
            <a:r>
              <a:rPr lang="en-US" dirty="0"/>
              <a:t>Static variables are not allowed to declare the inside the block or method or constructor.</a:t>
            </a:r>
          </a:p>
          <a:p>
            <a:pPr marL="342900" indent="-342900">
              <a:buAutoNum type="arabicParenR"/>
            </a:pPr>
            <a:r>
              <a:rPr lang="en-US" dirty="0"/>
              <a:t>They would one copy of each class variable for class, Regard less of how many object created from it.</a:t>
            </a:r>
          </a:p>
          <a:p>
            <a:pPr marL="342900" indent="-342900">
              <a:buAutoNum type="arabicParenR"/>
            </a:pPr>
            <a:r>
              <a:rPr lang="en-US" dirty="0"/>
              <a:t>Status variables are rarely used other than being declared as constants </a:t>
            </a:r>
          </a:p>
          <a:p>
            <a:pPr marL="342900" indent="-342900">
              <a:buAutoNum type="arabicParenR"/>
            </a:pPr>
            <a:r>
              <a:rPr lang="en-US" dirty="0"/>
              <a:t>Constants are the variables that are declared as public/private/final/static</a:t>
            </a:r>
          </a:p>
          <a:p>
            <a:pPr marL="342900" indent="-342900">
              <a:buAutoNum type="arabicParenR"/>
            </a:pPr>
            <a:r>
              <a:rPr lang="en-US" dirty="0"/>
              <a:t>Constant values will never change from their initial variables.</a:t>
            </a:r>
          </a:p>
          <a:p>
            <a:pPr marL="342900" indent="-342900">
              <a:buAutoNum type="arabicParenR"/>
            </a:pPr>
            <a:r>
              <a:rPr lang="en-US" dirty="0"/>
              <a:t>Static variables are stored in static memory. It is rare to use static variables other than declared final </a:t>
            </a:r>
          </a:p>
        </p:txBody>
      </p:sp>
    </p:spTree>
    <p:extLst>
      <p:ext uri="{BB962C8B-B14F-4D97-AF65-F5344CB8AC3E}">
        <p14:creationId xmlns:p14="http://schemas.microsoft.com/office/powerpoint/2010/main" val="1191922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84D85-7BF0-4728-8573-E4D93955D6D1}"/>
              </a:ext>
            </a:extLst>
          </p:cNvPr>
          <p:cNvSpPr txBox="1"/>
          <p:nvPr/>
        </p:nvSpPr>
        <p:spPr>
          <a:xfrm>
            <a:off x="0" y="171450"/>
            <a:ext cx="12192000" cy="5632311"/>
          </a:xfrm>
          <a:prstGeom prst="rect">
            <a:avLst/>
          </a:prstGeom>
          <a:noFill/>
        </p:spPr>
        <p:txBody>
          <a:bodyPr wrap="square" rtlCol="0">
            <a:spAutoFit/>
          </a:bodyPr>
          <a:lstStyle/>
          <a:p>
            <a:r>
              <a:rPr lang="en-US" b="1" dirty="0"/>
              <a:t>Final Variables </a:t>
            </a:r>
          </a:p>
          <a:p>
            <a:endParaRPr lang="en-US" dirty="0"/>
          </a:p>
          <a:p>
            <a:r>
              <a:rPr lang="en-US" dirty="0"/>
              <a:t>Class or local variables that has final keyword in its definition is called final variable</a:t>
            </a:r>
          </a:p>
          <a:p>
            <a:endParaRPr lang="en-US" dirty="0"/>
          </a:p>
          <a:p>
            <a:r>
              <a:rPr lang="en-US" b="1" dirty="0"/>
              <a:t>Final instance variable </a:t>
            </a:r>
            <a:r>
              <a:rPr lang="en-US" dirty="0"/>
              <a:t>: it is the value of a variable is valid from object to object , then such variables are called final instance variables</a:t>
            </a:r>
          </a:p>
          <a:p>
            <a:r>
              <a:rPr lang="en-US" dirty="0"/>
              <a:t>For Every object separate copy of instance variables will be created.</a:t>
            </a:r>
          </a:p>
          <a:p>
            <a:r>
              <a:rPr lang="en-US" dirty="0"/>
              <a:t>For the instance </a:t>
            </a:r>
            <a:r>
              <a:rPr lang="en-US" dirty="0" err="1"/>
              <a:t>variable,We</a:t>
            </a:r>
            <a:r>
              <a:rPr lang="en-US" dirty="0"/>
              <a:t> are not required to perform initialization </a:t>
            </a:r>
            <a:r>
              <a:rPr lang="en-US" dirty="0" err="1"/>
              <a:t>explicility</a:t>
            </a:r>
            <a:r>
              <a:rPr lang="en-US" dirty="0"/>
              <a:t>, JVM will always defaults values </a:t>
            </a:r>
          </a:p>
          <a:p>
            <a:endParaRPr lang="en-US" dirty="0"/>
          </a:p>
          <a:p>
            <a:r>
              <a:rPr lang="en-US" b="1" dirty="0"/>
              <a:t>Final Static variable </a:t>
            </a:r>
            <a:r>
              <a:rPr lang="en-US" dirty="0"/>
              <a:t>: it is the value of a variable is not valid from object to object , then such variables are called static modifier</a:t>
            </a:r>
          </a:p>
          <a:p>
            <a:endParaRPr lang="en-US" dirty="0"/>
          </a:p>
          <a:p>
            <a:r>
              <a:rPr lang="en-US" dirty="0"/>
              <a:t>In the case of instance </a:t>
            </a:r>
            <a:r>
              <a:rPr lang="en-US" dirty="0" err="1"/>
              <a:t>variables,For</a:t>
            </a:r>
            <a:r>
              <a:rPr lang="en-US" dirty="0"/>
              <a:t> every object separate copy will be created but in case of static variables a single copy will be created at last level and shared by every object of class.</a:t>
            </a:r>
          </a:p>
          <a:p>
            <a:r>
              <a:rPr lang="en-US" dirty="0"/>
              <a:t>For the static variables </a:t>
            </a:r>
            <a:r>
              <a:rPr lang="en-US" dirty="0" err="1"/>
              <a:t>jvm</a:t>
            </a:r>
            <a:r>
              <a:rPr lang="en-US" dirty="0"/>
              <a:t> will provide the </a:t>
            </a:r>
            <a:r>
              <a:rPr lang="en-US" dirty="0" err="1"/>
              <a:t>defauts</a:t>
            </a:r>
            <a:r>
              <a:rPr lang="en-US" dirty="0"/>
              <a:t> values and </a:t>
            </a:r>
            <a:r>
              <a:rPr lang="en-US" dirty="0" err="1"/>
              <a:t>arenot</a:t>
            </a:r>
            <a:r>
              <a:rPr lang="en-US" dirty="0"/>
              <a:t> required to perform </a:t>
            </a:r>
            <a:r>
              <a:rPr lang="en-US" dirty="0" err="1"/>
              <a:t>initiallisation</a:t>
            </a:r>
            <a:r>
              <a:rPr lang="en-US" dirty="0"/>
              <a:t> explicitly</a:t>
            </a:r>
          </a:p>
          <a:p>
            <a:endParaRPr lang="en-US" dirty="0"/>
          </a:p>
          <a:p>
            <a:r>
              <a:rPr lang="en-US" b="1" dirty="0"/>
              <a:t>Final local variable </a:t>
            </a:r>
            <a:r>
              <a:rPr lang="en-US" dirty="0"/>
              <a:t>: Some times to meet temporary requirement of the programmer we have to declare a variable inside a method or block or constructor then such type of variables is called local variables</a:t>
            </a:r>
          </a:p>
          <a:p>
            <a:endParaRPr lang="en-US" dirty="0"/>
          </a:p>
          <a:p>
            <a:r>
              <a:rPr lang="en-US" dirty="0"/>
              <a:t>For local variables JVM does not provide any default values we have to provide initial </a:t>
            </a:r>
            <a:r>
              <a:rPr lang="en-US" dirty="0" err="1"/>
              <a:t>isation</a:t>
            </a:r>
            <a:r>
              <a:rPr lang="en-US" dirty="0"/>
              <a:t> </a:t>
            </a:r>
            <a:r>
              <a:rPr lang="en-US" dirty="0" err="1"/>
              <a:t>explicity</a:t>
            </a:r>
            <a:r>
              <a:rPr lang="en-US" dirty="0"/>
              <a:t> before using that variables</a:t>
            </a:r>
          </a:p>
        </p:txBody>
      </p:sp>
    </p:spTree>
    <p:extLst>
      <p:ext uri="{BB962C8B-B14F-4D97-AF65-F5344CB8AC3E}">
        <p14:creationId xmlns:p14="http://schemas.microsoft.com/office/powerpoint/2010/main" val="2016956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144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C27B9-65B1-414F-807D-EF47E6801388}"/>
              </a:ext>
            </a:extLst>
          </p:cNvPr>
          <p:cNvSpPr txBox="1"/>
          <p:nvPr/>
        </p:nvSpPr>
        <p:spPr>
          <a:xfrm>
            <a:off x="0" y="161925"/>
            <a:ext cx="12192000" cy="6463308"/>
          </a:xfrm>
          <a:prstGeom prst="rect">
            <a:avLst/>
          </a:prstGeom>
          <a:noFill/>
        </p:spPr>
        <p:txBody>
          <a:bodyPr wrap="square" rtlCol="0">
            <a:spAutoFit/>
          </a:bodyPr>
          <a:lstStyle/>
          <a:p>
            <a:r>
              <a:rPr lang="en-US" dirty="0"/>
              <a:t>	Virtual machine is a software that creates an </a:t>
            </a:r>
            <a:r>
              <a:rPr lang="en-US" dirty="0" err="1"/>
              <a:t>envoirnment</a:t>
            </a:r>
            <a:r>
              <a:rPr lang="en-US" dirty="0"/>
              <a:t> between end user and </a:t>
            </a:r>
          </a:p>
          <a:p>
            <a:r>
              <a:rPr lang="en-US" dirty="0"/>
              <a:t>       Computer platform</a:t>
            </a:r>
          </a:p>
          <a:p>
            <a:endParaRPr lang="en-US" dirty="0"/>
          </a:p>
          <a:p>
            <a:r>
              <a:rPr lang="en-US" dirty="0"/>
              <a:t>        End user will execute the programs</a:t>
            </a:r>
          </a:p>
          <a:p>
            <a:endParaRPr lang="en-US" dirty="0"/>
          </a:p>
          <a:p>
            <a:r>
              <a:rPr lang="en-US" dirty="0"/>
              <a:t>        Virtual machine – Creation of different number of identical execution </a:t>
            </a:r>
            <a:r>
              <a:rPr lang="en-US" dirty="0" err="1"/>
              <a:t>enviornments</a:t>
            </a:r>
            <a:r>
              <a:rPr lang="en-US" dirty="0"/>
              <a:t> on a single computer to execute    </a:t>
            </a:r>
          </a:p>
          <a:p>
            <a:r>
              <a:rPr lang="en-US" dirty="0"/>
              <a:t>        programs</a:t>
            </a:r>
          </a:p>
          <a:p>
            <a:r>
              <a:rPr lang="en-US" dirty="0"/>
              <a:t>      </a:t>
            </a:r>
          </a:p>
          <a:p>
            <a:r>
              <a:rPr lang="en-US" dirty="0"/>
              <a:t>       Java Virtual Machine runs java bytecode by creating the 5 identical runtime areas to execute class members</a:t>
            </a:r>
          </a:p>
          <a:p>
            <a:endParaRPr lang="en-US" dirty="0"/>
          </a:p>
          <a:p>
            <a:r>
              <a:rPr lang="en-US" dirty="0"/>
              <a:t>       This byte code is generated by java compiler in JVM Understandable format</a:t>
            </a:r>
          </a:p>
          <a:p>
            <a:endParaRPr lang="en-US" dirty="0"/>
          </a:p>
          <a:p>
            <a:r>
              <a:rPr lang="en-US" dirty="0"/>
              <a:t>      Types of JVM</a:t>
            </a:r>
          </a:p>
          <a:p>
            <a:r>
              <a:rPr lang="en-US" dirty="0"/>
              <a:t>      </a:t>
            </a:r>
          </a:p>
          <a:p>
            <a:r>
              <a:rPr lang="en-US" dirty="0"/>
              <a:t>      Java Hotspot client VM</a:t>
            </a:r>
          </a:p>
          <a:p>
            <a:endParaRPr lang="en-US" dirty="0"/>
          </a:p>
          <a:p>
            <a:r>
              <a:rPr lang="en-US" dirty="0"/>
              <a:t>      Java Hotspot server VM</a:t>
            </a:r>
          </a:p>
          <a:p>
            <a:endParaRPr lang="en-US" dirty="0"/>
          </a:p>
          <a:p>
            <a:r>
              <a:rPr lang="en-US" dirty="0"/>
              <a:t>        </a:t>
            </a:r>
          </a:p>
          <a:p>
            <a:endParaRPr lang="en-US" dirty="0"/>
          </a:p>
          <a:p>
            <a:r>
              <a:rPr lang="en-US" dirty="0"/>
              <a:t>       </a:t>
            </a:r>
          </a:p>
          <a:p>
            <a:endParaRPr lang="en-US" dirty="0"/>
          </a:p>
          <a:p>
            <a:r>
              <a:rPr lang="en-US" dirty="0"/>
              <a:t>        </a:t>
            </a:r>
          </a:p>
        </p:txBody>
      </p:sp>
    </p:spTree>
    <p:extLst>
      <p:ext uri="{BB962C8B-B14F-4D97-AF65-F5344CB8AC3E}">
        <p14:creationId xmlns:p14="http://schemas.microsoft.com/office/powerpoint/2010/main" val="174988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148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9880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425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562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254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12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545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657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7699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743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E33BB0-91F1-4013-9C61-6705D4F30666}"/>
              </a:ext>
            </a:extLst>
          </p:cNvPr>
          <p:cNvSpPr txBox="1"/>
          <p:nvPr/>
        </p:nvSpPr>
        <p:spPr>
          <a:xfrm flipH="1">
            <a:off x="0" y="0"/>
            <a:ext cx="8801100" cy="7571303"/>
          </a:xfrm>
          <a:prstGeom prst="rect">
            <a:avLst/>
          </a:prstGeom>
          <a:noFill/>
        </p:spPr>
        <p:txBody>
          <a:bodyPr wrap="square" rtlCol="0">
            <a:spAutoFit/>
          </a:bodyPr>
          <a:lstStyle/>
          <a:p>
            <a:r>
              <a:rPr lang="en-US" dirty="0"/>
              <a:t>Class </a:t>
            </a:r>
            <a:r>
              <a:rPr lang="en-US" dirty="0" err="1"/>
              <a:t>LoaderSubSystem</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Rectangle: Rounded Corners 7">
            <a:extLst>
              <a:ext uri="{FF2B5EF4-FFF2-40B4-BE49-F238E27FC236}">
                <a16:creationId xmlns:a16="http://schemas.microsoft.com/office/drawing/2014/main" id="{0C93688A-8C0C-4248-9A88-28D411EC7E83}"/>
              </a:ext>
            </a:extLst>
          </p:cNvPr>
          <p:cNvSpPr/>
          <p:nvPr/>
        </p:nvSpPr>
        <p:spPr>
          <a:xfrm>
            <a:off x="295275" y="380880"/>
            <a:ext cx="8401050" cy="43338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1FECD1-9F69-4EA9-B9AD-2121E3980807}"/>
              </a:ext>
            </a:extLst>
          </p:cNvPr>
          <p:cNvSpPr/>
          <p:nvPr/>
        </p:nvSpPr>
        <p:spPr>
          <a:xfrm>
            <a:off x="847725" y="695325"/>
            <a:ext cx="322897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loading</a:t>
            </a:r>
          </a:p>
        </p:txBody>
      </p:sp>
      <p:sp>
        <p:nvSpPr>
          <p:cNvPr id="10" name="Rectangle 9">
            <a:extLst>
              <a:ext uri="{FF2B5EF4-FFF2-40B4-BE49-F238E27FC236}">
                <a16:creationId xmlns:a16="http://schemas.microsoft.com/office/drawing/2014/main" id="{6C21114F-A0AB-4D0B-9765-B1B5227E2AEA}"/>
              </a:ext>
            </a:extLst>
          </p:cNvPr>
          <p:cNvSpPr/>
          <p:nvPr/>
        </p:nvSpPr>
        <p:spPr>
          <a:xfrm>
            <a:off x="4495800" y="723900"/>
            <a:ext cx="29432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linking</a:t>
            </a:r>
          </a:p>
        </p:txBody>
      </p:sp>
      <p:sp>
        <p:nvSpPr>
          <p:cNvPr id="11" name="Rectangle 10">
            <a:extLst>
              <a:ext uri="{FF2B5EF4-FFF2-40B4-BE49-F238E27FC236}">
                <a16:creationId xmlns:a16="http://schemas.microsoft.com/office/drawing/2014/main" id="{49FC6DD9-A8EF-4716-891C-6C668CDC1544}"/>
              </a:ext>
            </a:extLst>
          </p:cNvPr>
          <p:cNvSpPr/>
          <p:nvPr/>
        </p:nvSpPr>
        <p:spPr>
          <a:xfrm>
            <a:off x="858098" y="3086781"/>
            <a:ext cx="6916507" cy="736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Initialization</a:t>
            </a:r>
          </a:p>
        </p:txBody>
      </p:sp>
    </p:spTree>
    <p:extLst>
      <p:ext uri="{BB962C8B-B14F-4D97-AF65-F5344CB8AC3E}">
        <p14:creationId xmlns:p14="http://schemas.microsoft.com/office/powerpoint/2010/main" val="184863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61CA5D-6549-490B-B83F-1B9AD776C637}"/>
              </a:ext>
            </a:extLst>
          </p:cNvPr>
          <p:cNvSpPr/>
          <p:nvPr/>
        </p:nvSpPr>
        <p:spPr>
          <a:xfrm>
            <a:off x="209550" y="114300"/>
            <a:ext cx="11849100" cy="58959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F4AB1891-ED6D-448D-9BE2-5A612FBD9D6A}"/>
              </a:ext>
            </a:extLst>
          </p:cNvPr>
          <p:cNvSpPr/>
          <p:nvPr/>
        </p:nvSpPr>
        <p:spPr>
          <a:xfrm>
            <a:off x="638175" y="438150"/>
            <a:ext cx="3543300" cy="541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BF351F-13AC-4EDA-AAA2-766F56C9B8AC}"/>
              </a:ext>
            </a:extLst>
          </p:cNvPr>
          <p:cNvSpPr txBox="1"/>
          <p:nvPr/>
        </p:nvSpPr>
        <p:spPr>
          <a:xfrm>
            <a:off x="904875" y="723900"/>
            <a:ext cx="2933700" cy="2031325"/>
          </a:xfrm>
          <a:prstGeom prst="rect">
            <a:avLst/>
          </a:prstGeom>
          <a:noFill/>
        </p:spPr>
        <p:txBody>
          <a:bodyPr wrap="square" rtlCol="0">
            <a:spAutoFit/>
          </a:bodyPr>
          <a:lstStyle/>
          <a:p>
            <a:r>
              <a:rPr lang="en-US" dirty="0"/>
              <a:t>Loading</a:t>
            </a:r>
          </a:p>
          <a:p>
            <a:endParaRPr lang="en-US" dirty="0"/>
          </a:p>
          <a:p>
            <a:r>
              <a:rPr lang="en-US" dirty="0" err="1"/>
              <a:t>BootStrap</a:t>
            </a:r>
            <a:r>
              <a:rPr lang="en-US" dirty="0"/>
              <a:t> Class Loader</a:t>
            </a:r>
          </a:p>
          <a:p>
            <a:endParaRPr lang="en-US" dirty="0"/>
          </a:p>
          <a:p>
            <a:r>
              <a:rPr lang="en-US" dirty="0" err="1"/>
              <a:t>Extenstion</a:t>
            </a:r>
            <a:r>
              <a:rPr lang="en-US" dirty="0"/>
              <a:t> class Loader</a:t>
            </a:r>
          </a:p>
          <a:p>
            <a:endParaRPr lang="en-US" dirty="0"/>
          </a:p>
          <a:p>
            <a:r>
              <a:rPr lang="en-US" dirty="0"/>
              <a:t>Application Class Loader</a:t>
            </a:r>
          </a:p>
        </p:txBody>
      </p:sp>
      <p:sp>
        <p:nvSpPr>
          <p:cNvPr id="5" name="TextBox 4">
            <a:extLst>
              <a:ext uri="{FF2B5EF4-FFF2-40B4-BE49-F238E27FC236}">
                <a16:creationId xmlns:a16="http://schemas.microsoft.com/office/drawing/2014/main" id="{D401C71F-D8D9-4FD8-AECF-06ACC089BA88}"/>
              </a:ext>
            </a:extLst>
          </p:cNvPr>
          <p:cNvSpPr txBox="1"/>
          <p:nvPr/>
        </p:nvSpPr>
        <p:spPr>
          <a:xfrm>
            <a:off x="4772025" y="438150"/>
            <a:ext cx="4543425" cy="5419725"/>
          </a:xfrm>
          <a:prstGeom prst="rect">
            <a:avLst/>
          </a:prstGeom>
          <a:noFill/>
        </p:spPr>
        <p:txBody>
          <a:bodyPr wrap="square" rtlCol="0">
            <a:spAutoFit/>
          </a:bodyPr>
          <a:lstStyle/>
          <a:p>
            <a:endParaRPr lang="en-US" dirty="0"/>
          </a:p>
        </p:txBody>
      </p:sp>
      <p:sp>
        <p:nvSpPr>
          <p:cNvPr id="6" name="Rectangle 5">
            <a:extLst>
              <a:ext uri="{FF2B5EF4-FFF2-40B4-BE49-F238E27FC236}">
                <a16:creationId xmlns:a16="http://schemas.microsoft.com/office/drawing/2014/main" id="{ECD1C02A-155F-4579-9611-1E46FCAFB456}"/>
              </a:ext>
            </a:extLst>
          </p:cNvPr>
          <p:cNvSpPr/>
          <p:nvPr/>
        </p:nvSpPr>
        <p:spPr>
          <a:xfrm>
            <a:off x="4772025" y="438150"/>
            <a:ext cx="4543425" cy="557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LINKING</a:t>
            </a:r>
          </a:p>
          <a:p>
            <a:pPr algn="ctr"/>
            <a:endParaRPr lang="en-US" dirty="0"/>
          </a:p>
          <a:p>
            <a:pPr algn="ctr"/>
            <a:endParaRPr lang="en-US" dirty="0"/>
          </a:p>
          <a:p>
            <a:pPr algn="ctr"/>
            <a:endParaRPr lang="en-US" dirty="0"/>
          </a:p>
          <a:p>
            <a:pPr algn="ctr"/>
            <a:r>
              <a:rPr lang="en-US" dirty="0"/>
              <a:t>Verify </a:t>
            </a:r>
          </a:p>
          <a:p>
            <a:pPr algn="ctr"/>
            <a:r>
              <a:rPr lang="en-US" dirty="0"/>
              <a:t>Prepare</a:t>
            </a:r>
          </a:p>
          <a:p>
            <a:pPr algn="ctr"/>
            <a:r>
              <a:rPr lang="en-US" dirty="0" err="1"/>
              <a:t>Resolove</a:t>
            </a:r>
            <a:endParaRPr lang="en-US" dirty="0"/>
          </a:p>
          <a:p>
            <a:pPr algn="ctr"/>
            <a:endParaRPr lang="en-US" dirty="0"/>
          </a:p>
        </p:txBody>
      </p:sp>
      <p:sp>
        <p:nvSpPr>
          <p:cNvPr id="7" name="Rectangle 6">
            <a:extLst>
              <a:ext uri="{FF2B5EF4-FFF2-40B4-BE49-F238E27FC236}">
                <a16:creationId xmlns:a16="http://schemas.microsoft.com/office/drawing/2014/main" id="{806148EB-37D8-44DD-BFA0-A9487C51C383}"/>
              </a:ext>
            </a:extLst>
          </p:cNvPr>
          <p:cNvSpPr/>
          <p:nvPr/>
        </p:nvSpPr>
        <p:spPr>
          <a:xfrm>
            <a:off x="9782175" y="2600325"/>
            <a:ext cx="2200275"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Initialization</a:t>
            </a:r>
          </a:p>
        </p:txBody>
      </p:sp>
    </p:spTree>
    <p:extLst>
      <p:ext uri="{BB962C8B-B14F-4D97-AF65-F5344CB8AC3E}">
        <p14:creationId xmlns:p14="http://schemas.microsoft.com/office/powerpoint/2010/main" val="108199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5C8E7-725E-4DC8-A6F4-087E460268E0}"/>
              </a:ext>
            </a:extLst>
          </p:cNvPr>
          <p:cNvSpPr txBox="1"/>
          <p:nvPr/>
        </p:nvSpPr>
        <p:spPr>
          <a:xfrm>
            <a:off x="133350" y="85725"/>
            <a:ext cx="12058650" cy="7294305"/>
          </a:xfrm>
          <a:prstGeom prst="rect">
            <a:avLst/>
          </a:prstGeom>
          <a:noFill/>
        </p:spPr>
        <p:txBody>
          <a:bodyPr wrap="square" rtlCol="0">
            <a:spAutoFit/>
          </a:bodyPr>
          <a:lstStyle/>
          <a:p>
            <a:r>
              <a:rPr lang="en-US" b="1" dirty="0" err="1"/>
              <a:t>Classloader</a:t>
            </a:r>
            <a:r>
              <a:rPr lang="en-US" b="1" dirty="0"/>
              <a:t> subsystem </a:t>
            </a:r>
            <a:r>
              <a:rPr lang="en-US" dirty="0"/>
              <a:t>:</a:t>
            </a:r>
          </a:p>
          <a:p>
            <a:endParaRPr lang="en-US" dirty="0"/>
          </a:p>
          <a:p>
            <a:r>
              <a:rPr lang="en-US" dirty="0" err="1"/>
              <a:t>Classloader</a:t>
            </a:r>
            <a:r>
              <a:rPr lang="en-US" dirty="0"/>
              <a:t> is a class that is responsible to load the classes into JVM’s Method area</a:t>
            </a:r>
          </a:p>
          <a:p>
            <a:endParaRPr lang="en-US" dirty="0"/>
          </a:p>
          <a:p>
            <a:r>
              <a:rPr lang="en-US" dirty="0"/>
              <a:t>We have basically 3 types of  class loaders </a:t>
            </a:r>
          </a:p>
          <a:p>
            <a:endParaRPr lang="en-US" dirty="0"/>
          </a:p>
          <a:p>
            <a:pPr marL="342900" indent="-342900">
              <a:buAutoNum type="arabicParenR"/>
            </a:pPr>
            <a:r>
              <a:rPr lang="en-US" dirty="0"/>
              <a:t>Application </a:t>
            </a:r>
            <a:r>
              <a:rPr lang="en-US" dirty="0" err="1"/>
              <a:t>ClassLoader</a:t>
            </a:r>
            <a:endParaRPr lang="en-US" dirty="0"/>
          </a:p>
          <a:p>
            <a:pPr marL="342900" indent="-342900">
              <a:buAutoNum type="arabicParenR"/>
            </a:pPr>
            <a:endParaRPr lang="en-US" dirty="0"/>
          </a:p>
          <a:p>
            <a:pPr marL="342900" indent="-342900">
              <a:buAutoNum type="arabicParenR"/>
            </a:pPr>
            <a:r>
              <a:rPr lang="en-US" dirty="0" err="1"/>
              <a:t>Extenstion</a:t>
            </a:r>
            <a:r>
              <a:rPr lang="en-US" dirty="0"/>
              <a:t> </a:t>
            </a:r>
            <a:r>
              <a:rPr lang="en-US" dirty="0" err="1"/>
              <a:t>Classloader</a:t>
            </a:r>
            <a:endParaRPr lang="en-US" dirty="0"/>
          </a:p>
          <a:p>
            <a:pPr marL="342900" indent="-342900">
              <a:buAutoNum type="arabicParenR"/>
            </a:pPr>
            <a:endParaRPr lang="en-US" dirty="0"/>
          </a:p>
          <a:p>
            <a:pPr marL="342900" indent="-342900">
              <a:buAutoNum type="arabicParenR"/>
            </a:pPr>
            <a:r>
              <a:rPr lang="en-US" dirty="0" err="1"/>
              <a:t>BootStrap</a:t>
            </a:r>
            <a:r>
              <a:rPr lang="en-US" dirty="0"/>
              <a:t> </a:t>
            </a:r>
            <a:r>
              <a:rPr lang="en-US" dirty="0" err="1"/>
              <a:t>ClassLoader</a:t>
            </a:r>
            <a:endParaRPr lang="en-US" dirty="0"/>
          </a:p>
          <a:p>
            <a:pPr marL="342900" indent="-342900">
              <a:buAutoNum type="arabicParenR"/>
            </a:pPr>
            <a:endParaRPr lang="en-US" dirty="0"/>
          </a:p>
          <a:p>
            <a:r>
              <a:rPr lang="en-US" dirty="0"/>
              <a:t>Application </a:t>
            </a:r>
            <a:r>
              <a:rPr lang="en-US" dirty="0" err="1"/>
              <a:t>ClassLoader</a:t>
            </a:r>
            <a:r>
              <a:rPr lang="en-US" dirty="0"/>
              <a:t> is  responsible to load classes from Application </a:t>
            </a:r>
            <a:r>
              <a:rPr lang="en-US" dirty="0" err="1"/>
              <a:t>classpath</a:t>
            </a:r>
            <a:r>
              <a:rPr lang="en-US" dirty="0"/>
              <a:t>. It basically uses </a:t>
            </a:r>
            <a:r>
              <a:rPr lang="en-US" dirty="0" err="1"/>
              <a:t>Classpath</a:t>
            </a:r>
            <a:r>
              <a:rPr lang="en-US" dirty="0"/>
              <a:t> Environment variable to locate “.class” file</a:t>
            </a:r>
          </a:p>
          <a:p>
            <a:endParaRPr lang="en-US" dirty="0"/>
          </a:p>
          <a:p>
            <a:r>
              <a:rPr lang="en-US" dirty="0" err="1"/>
              <a:t>Extenstion</a:t>
            </a:r>
            <a:r>
              <a:rPr lang="en-US" dirty="0"/>
              <a:t> </a:t>
            </a:r>
            <a:r>
              <a:rPr lang="en-US" dirty="0" err="1"/>
              <a:t>classloader</a:t>
            </a:r>
            <a:r>
              <a:rPr lang="en-US" dirty="0"/>
              <a:t> is responsible to load classes from </a:t>
            </a:r>
            <a:r>
              <a:rPr lang="en-US" dirty="0" err="1"/>
              <a:t>Extenstion</a:t>
            </a:r>
            <a:r>
              <a:rPr lang="en-US" dirty="0"/>
              <a:t> </a:t>
            </a:r>
            <a:r>
              <a:rPr lang="en-US" dirty="0" err="1"/>
              <a:t>classPath</a:t>
            </a:r>
            <a:r>
              <a:rPr lang="en-US" dirty="0"/>
              <a:t>(“%JAVA_HOME%”\</a:t>
            </a:r>
            <a:r>
              <a:rPr lang="en-US" dirty="0" err="1"/>
              <a:t>jre</a:t>
            </a:r>
            <a:r>
              <a:rPr lang="en-US" dirty="0"/>
              <a:t>\lib\</a:t>
            </a:r>
            <a:r>
              <a:rPr lang="en-US" dirty="0" err="1"/>
              <a:t>ext</a:t>
            </a:r>
            <a:r>
              <a:rPr lang="en-US" dirty="0"/>
              <a:t>”)</a:t>
            </a:r>
          </a:p>
          <a:p>
            <a:endParaRPr lang="en-US" dirty="0"/>
          </a:p>
          <a:p>
            <a:r>
              <a:rPr lang="en-US" dirty="0" err="1"/>
              <a:t>BootStrap</a:t>
            </a:r>
            <a:r>
              <a:rPr lang="en-US" dirty="0"/>
              <a:t> </a:t>
            </a:r>
            <a:r>
              <a:rPr lang="en-US" dirty="0" err="1"/>
              <a:t>ClassLoader</a:t>
            </a:r>
            <a:r>
              <a:rPr lang="en-US" dirty="0"/>
              <a:t>: it is responsible for loading the classes from </a:t>
            </a:r>
            <a:r>
              <a:rPr lang="en-US" dirty="0" err="1"/>
              <a:t>bootStrapclasspath</a:t>
            </a:r>
            <a:r>
              <a:rPr lang="en-US" dirty="0"/>
              <a:t>(‘%</a:t>
            </a:r>
            <a:r>
              <a:rPr lang="en-US" dirty="0" err="1"/>
              <a:t>java_home</a:t>
            </a:r>
            <a:r>
              <a:rPr lang="en-US" dirty="0"/>
              <a:t>%’\</a:t>
            </a:r>
            <a:r>
              <a:rPr lang="en-US" dirty="0" err="1"/>
              <a:t>jre</a:t>
            </a:r>
            <a:r>
              <a:rPr lang="en-US" dirty="0"/>
              <a:t>\lib\rt.jar)</a:t>
            </a:r>
          </a:p>
          <a:p>
            <a:endParaRPr lang="en-US" dirty="0"/>
          </a:p>
          <a:p>
            <a:endParaRPr lang="en-US" dirty="0"/>
          </a:p>
          <a:p>
            <a:endParaRPr lang="en-US" dirty="0"/>
          </a:p>
          <a:p>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p:txBody>
      </p:sp>
    </p:spTree>
    <p:extLst>
      <p:ext uri="{BB962C8B-B14F-4D97-AF65-F5344CB8AC3E}">
        <p14:creationId xmlns:p14="http://schemas.microsoft.com/office/powerpoint/2010/main" val="149773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636DA1-DB98-4B4A-9D92-022819ECC4F0}"/>
              </a:ext>
            </a:extLst>
          </p:cNvPr>
          <p:cNvSpPr txBox="1"/>
          <p:nvPr/>
        </p:nvSpPr>
        <p:spPr>
          <a:xfrm>
            <a:off x="0" y="76200"/>
            <a:ext cx="12192000" cy="7017306"/>
          </a:xfrm>
          <a:prstGeom prst="rect">
            <a:avLst/>
          </a:prstGeom>
          <a:noFill/>
        </p:spPr>
        <p:txBody>
          <a:bodyPr wrap="square" rtlCol="0">
            <a:spAutoFit/>
          </a:bodyPr>
          <a:lstStyle/>
          <a:p>
            <a:r>
              <a:rPr lang="en-US" dirty="0"/>
              <a:t>Run time area is where we execute a class by specifying its corresponding class name by using the command java &lt;</a:t>
            </a:r>
            <a:r>
              <a:rPr lang="en-US" dirty="0" err="1"/>
              <a:t>className</a:t>
            </a:r>
            <a:r>
              <a:rPr lang="en-US" dirty="0"/>
              <a:t>&gt;</a:t>
            </a:r>
          </a:p>
          <a:p>
            <a:endParaRPr lang="en-US" dirty="0"/>
          </a:p>
          <a:p>
            <a:r>
              <a:rPr lang="en-US" dirty="0"/>
              <a:t>Java </a:t>
            </a:r>
            <a:r>
              <a:rPr lang="en-US" dirty="0" err="1"/>
              <a:t>Laucher</a:t>
            </a:r>
            <a:r>
              <a:rPr lang="en-US" dirty="0"/>
              <a:t> immediately initiates the java runtime </a:t>
            </a:r>
            <a:r>
              <a:rPr lang="en-US" dirty="0" err="1"/>
              <a:t>enviormnent</a:t>
            </a:r>
            <a:r>
              <a:rPr lang="en-US" dirty="0"/>
              <a:t> for the class execution as layer on the top of OS</a:t>
            </a:r>
          </a:p>
          <a:p>
            <a:endParaRPr lang="en-US" dirty="0"/>
          </a:p>
          <a:p>
            <a:r>
              <a:rPr lang="en-US" dirty="0"/>
              <a:t>Further entire set up is divided into 5 Java runtime areas </a:t>
            </a:r>
          </a:p>
          <a:p>
            <a:endParaRPr lang="en-US" dirty="0"/>
          </a:p>
          <a:p>
            <a:r>
              <a:rPr lang="en-US" dirty="0"/>
              <a:t>1)Method area  -- all the classes byte code will be loaded and stored in runtime area and  all the static variables are created in this runtime area</a:t>
            </a:r>
          </a:p>
          <a:p>
            <a:endParaRPr lang="en-US" dirty="0"/>
          </a:p>
          <a:p>
            <a:r>
              <a:rPr lang="en-US" dirty="0"/>
              <a:t>2)Heap Area – main memory of all the </a:t>
            </a:r>
            <a:r>
              <a:rPr lang="en-US" dirty="0" err="1"/>
              <a:t>jvm</a:t>
            </a:r>
            <a:endParaRPr lang="en-US" dirty="0"/>
          </a:p>
          <a:p>
            <a:endParaRPr lang="en-US" dirty="0"/>
          </a:p>
          <a:p>
            <a:r>
              <a:rPr lang="en-US" dirty="0"/>
              <a:t>All the objects of </a:t>
            </a:r>
            <a:r>
              <a:rPr lang="en-US" dirty="0" err="1"/>
              <a:t>classes,Non</a:t>
            </a:r>
            <a:r>
              <a:rPr lang="en-US" dirty="0"/>
              <a:t> Static </a:t>
            </a:r>
            <a:r>
              <a:rPr lang="en-US" dirty="0" err="1"/>
              <a:t>variables’s</a:t>
            </a:r>
            <a:r>
              <a:rPr lang="en-US" dirty="0"/>
              <a:t> are created in the runtime </a:t>
            </a:r>
          </a:p>
          <a:p>
            <a:endParaRPr lang="en-US" dirty="0"/>
          </a:p>
          <a:p>
            <a:r>
              <a:rPr lang="en-US" dirty="0"/>
              <a:t>3)Java Stack                                                                                                                                                                                                                                                                                                                                                                                        </a:t>
            </a:r>
          </a:p>
          <a:p>
            <a:endParaRPr lang="en-US" dirty="0"/>
          </a:p>
          <a:p>
            <a:r>
              <a:rPr lang="en-US" dirty="0"/>
              <a:t>In this run time area all the java methods are executed.</a:t>
            </a:r>
          </a:p>
          <a:p>
            <a:endParaRPr lang="en-US" dirty="0"/>
          </a:p>
          <a:p>
            <a:r>
              <a:rPr lang="en-US" dirty="0" err="1"/>
              <a:t>Jvm</a:t>
            </a:r>
            <a:r>
              <a:rPr lang="en-US" dirty="0"/>
              <a:t> by default creates 2 threads</a:t>
            </a:r>
          </a:p>
          <a:p>
            <a:endParaRPr lang="en-US" dirty="0"/>
          </a:p>
          <a:p>
            <a:r>
              <a:rPr lang="en-US" dirty="0"/>
              <a:t>1)Main Thread</a:t>
            </a:r>
          </a:p>
          <a:p>
            <a:r>
              <a:rPr lang="en-US" dirty="0"/>
              <a:t>2)Garbage collector Thread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368396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4859</TotalTime>
  <Words>4186</Words>
  <Application>Microsoft Office PowerPoint</Application>
  <PresentationFormat>Widescreen</PresentationFormat>
  <Paragraphs>902</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Arial</vt:lpstr>
      <vt:lpstr>Calibri</vt:lpstr>
      <vt:lpstr>Gill Sans MT</vt:lpstr>
      <vt:lpstr>urw-din</vt:lpstr>
      <vt:lpstr>verdana</vt:lpstr>
      <vt:lpstr>Wingdings</vt:lpstr>
      <vt:lpstr>Gallery</vt:lpstr>
      <vt:lpstr>Core Java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training</dc:title>
  <dc:creator>vamsi sundara</dc:creator>
  <cp:lastModifiedBy>vamsi sundara</cp:lastModifiedBy>
  <cp:revision>218</cp:revision>
  <dcterms:created xsi:type="dcterms:W3CDTF">2021-03-10T00:29:14Z</dcterms:created>
  <dcterms:modified xsi:type="dcterms:W3CDTF">2021-03-18T15:33:02Z</dcterms:modified>
</cp:coreProperties>
</file>