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3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4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8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0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2A00-ECE7-4C8A-84A1-F0D6F23B4B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5997C2-D859-4BE4-B204-7672AA82C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-jdk15-downloads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B87B-B9B9-49AA-B150-D4F41EEEB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5BD88-A749-4D54-9A52-A5189C5B7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Sandeep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23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9E457-2718-4362-9A75-BFDE5BC70331}"/>
              </a:ext>
            </a:extLst>
          </p:cNvPr>
          <p:cNvSpPr txBox="1"/>
          <p:nvPr/>
        </p:nvSpPr>
        <p:spPr>
          <a:xfrm>
            <a:off x="85725" y="123825"/>
            <a:ext cx="121062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method is responsible to execute java methods that starts with main method and is also responsible for creating the objects in the heap area</a:t>
            </a:r>
          </a:p>
          <a:p>
            <a:endParaRPr lang="en-US" dirty="0"/>
          </a:p>
          <a:p>
            <a:r>
              <a:rPr lang="en-US" dirty="0"/>
              <a:t>Garbage collector thread is responsible for destroying the objects which all are unused objects in the heap area</a:t>
            </a:r>
          </a:p>
          <a:p>
            <a:endParaRPr lang="en-US" dirty="0"/>
          </a:p>
          <a:p>
            <a:r>
              <a:rPr lang="en-US" dirty="0"/>
              <a:t>For each method execution </a:t>
            </a:r>
            <a:r>
              <a:rPr lang="en-US" dirty="0" err="1"/>
              <a:t>Jvm</a:t>
            </a:r>
            <a:r>
              <a:rPr lang="en-US" dirty="0"/>
              <a:t> creates the separate block called stack frame</a:t>
            </a:r>
          </a:p>
          <a:p>
            <a:endParaRPr lang="en-US" dirty="0"/>
          </a:p>
          <a:p>
            <a:r>
              <a:rPr lang="en-US" dirty="0"/>
              <a:t>Stack frame is a sub block created inside the thread when  method is created and destroyed when method is destroyed</a:t>
            </a:r>
          </a:p>
          <a:p>
            <a:endParaRPr lang="en-US" dirty="0"/>
          </a:p>
          <a:p>
            <a:r>
              <a:rPr lang="en-US" dirty="0"/>
              <a:t>Stack Frame architecture</a:t>
            </a:r>
          </a:p>
          <a:p>
            <a:endParaRPr lang="en-US" dirty="0"/>
          </a:p>
          <a:p>
            <a:r>
              <a:rPr lang="en-US" dirty="0"/>
              <a:t>Stack frame is internally divided into 3 blocks to create that methods local variable’s to store instruction and to execute its logic</a:t>
            </a:r>
          </a:p>
          <a:p>
            <a:endParaRPr lang="en-US" dirty="0"/>
          </a:p>
          <a:p>
            <a:r>
              <a:rPr lang="en-US" dirty="0"/>
              <a:t>1)Variable storable area </a:t>
            </a:r>
          </a:p>
          <a:p>
            <a:endParaRPr lang="en-US" dirty="0"/>
          </a:p>
          <a:p>
            <a:r>
              <a:rPr lang="en-US" dirty="0"/>
              <a:t>2) Instruction Storage area </a:t>
            </a:r>
          </a:p>
          <a:p>
            <a:endParaRPr lang="en-US" dirty="0"/>
          </a:p>
          <a:p>
            <a:r>
              <a:rPr lang="en-US" dirty="0"/>
              <a:t>3)Method Stacks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0D250-6C93-4FFB-B3CF-21607CFA7797}"/>
              </a:ext>
            </a:extLst>
          </p:cNvPr>
          <p:cNvSpPr txBox="1"/>
          <p:nvPr/>
        </p:nvSpPr>
        <p:spPr>
          <a:xfrm>
            <a:off x="95250" y="152400"/>
            <a:ext cx="12096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 the local variables are created in variables storage area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method Instructions are stored in instruction storage area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Method logic is executed In method Stack </a:t>
            </a:r>
          </a:p>
          <a:p>
            <a:endParaRPr lang="en-US" dirty="0"/>
          </a:p>
          <a:p>
            <a:r>
              <a:rPr lang="en-US" dirty="0"/>
              <a:t>To execute the method logic, method stack is divided into number of blocks and each block is called a slot of size 32 bits</a:t>
            </a:r>
          </a:p>
          <a:p>
            <a:r>
              <a:rPr lang="en-US" dirty="0"/>
              <a:t>Due to the Slot size </a:t>
            </a:r>
            <a:r>
              <a:rPr lang="en-US" dirty="0" err="1"/>
              <a:t>byte,short,char</a:t>
            </a:r>
            <a:r>
              <a:rPr lang="en-US" dirty="0"/>
              <a:t> datatypes are automatically </a:t>
            </a:r>
            <a:r>
              <a:rPr lang="en-US" dirty="0" err="1"/>
              <a:t>promated</a:t>
            </a:r>
            <a:r>
              <a:rPr lang="en-US" dirty="0"/>
              <a:t> to int data, when used in an expression.</a:t>
            </a:r>
          </a:p>
          <a:p>
            <a:endParaRPr lang="en-US" dirty="0"/>
          </a:p>
          <a:p>
            <a:r>
              <a:rPr lang="en-US" dirty="0"/>
              <a:t>Therefore, the minimum </a:t>
            </a:r>
            <a:r>
              <a:rPr lang="en-US" dirty="0" err="1"/>
              <a:t>resultstype</a:t>
            </a:r>
            <a:r>
              <a:rPr lang="en-US" dirty="0"/>
              <a:t> coming out of an expression is int.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Program counter Register access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 this runtime area, Separate program counter register is created for every thread by sorting its </a:t>
            </a:r>
            <a:r>
              <a:rPr lang="en-US" dirty="0" err="1"/>
              <a:t>intrustions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Native methods stack area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 Native method Stack area all the native methods are executed.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5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2F133-6ADA-409A-AB9D-C153E0ADC7AA}"/>
              </a:ext>
            </a:extLst>
          </p:cNvPr>
          <p:cNvSpPr txBox="1"/>
          <p:nvPr/>
        </p:nvSpPr>
        <p:spPr>
          <a:xfrm>
            <a:off x="85724" y="114300"/>
            <a:ext cx="12106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Engine :  </a:t>
            </a:r>
          </a:p>
          <a:p>
            <a:endParaRPr lang="en-US" dirty="0"/>
          </a:p>
          <a:p>
            <a:r>
              <a:rPr lang="en-US" dirty="0"/>
              <a:t>Interpreter</a:t>
            </a:r>
          </a:p>
          <a:p>
            <a:r>
              <a:rPr lang="en-US" dirty="0"/>
              <a:t>Here we have interpreter which execute the code line by line and convert .class to machine language which computer can understand</a:t>
            </a:r>
          </a:p>
          <a:p>
            <a:endParaRPr lang="en-US" dirty="0"/>
          </a:p>
          <a:p>
            <a:r>
              <a:rPr lang="en-US" dirty="0"/>
              <a:t>JIT Compiler</a:t>
            </a:r>
          </a:p>
          <a:p>
            <a:endParaRPr lang="en-US" dirty="0"/>
          </a:p>
          <a:p>
            <a:r>
              <a:rPr lang="en-US" dirty="0"/>
              <a:t>Just in time Compiler</a:t>
            </a:r>
          </a:p>
          <a:p>
            <a:endParaRPr lang="en-US" dirty="0"/>
          </a:p>
          <a:p>
            <a:r>
              <a:rPr lang="en-US" dirty="0"/>
              <a:t>Repeated instruction or loop are compiled by JIT compiler for </a:t>
            </a:r>
            <a:r>
              <a:rPr lang="en-US" dirty="0" err="1"/>
              <a:t>perfprmance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Profiler:</a:t>
            </a:r>
          </a:p>
          <a:p>
            <a:endParaRPr lang="en-US" dirty="0"/>
          </a:p>
          <a:p>
            <a:r>
              <a:rPr lang="en-US" dirty="0"/>
              <a:t>Which identify which code go to the </a:t>
            </a:r>
            <a:r>
              <a:rPr lang="en-US" dirty="0" err="1"/>
              <a:t>jit</a:t>
            </a:r>
            <a:r>
              <a:rPr lang="en-US" dirty="0"/>
              <a:t> compiler</a:t>
            </a:r>
          </a:p>
        </p:txBody>
      </p:sp>
    </p:spTree>
    <p:extLst>
      <p:ext uri="{BB962C8B-B14F-4D97-AF65-F5344CB8AC3E}">
        <p14:creationId xmlns:p14="http://schemas.microsoft.com/office/powerpoint/2010/main" val="331119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DA6923-333B-4583-8292-501A9AD30211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Execution Engine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BD01EC-98FC-4F16-A48E-B4DA6E180F36}"/>
              </a:ext>
            </a:extLst>
          </p:cNvPr>
          <p:cNvSpPr/>
          <p:nvPr/>
        </p:nvSpPr>
        <p:spPr>
          <a:xfrm>
            <a:off x="114300" y="1352550"/>
            <a:ext cx="9915525" cy="415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D35B0-DFBD-459E-8DAD-EEE0A339F862}"/>
              </a:ext>
            </a:extLst>
          </p:cNvPr>
          <p:cNvSpPr/>
          <p:nvPr/>
        </p:nvSpPr>
        <p:spPr>
          <a:xfrm>
            <a:off x="1219200" y="2076450"/>
            <a:ext cx="2276475" cy="2305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27F0F-6755-467F-A4CD-83D93EAABAF0}"/>
              </a:ext>
            </a:extLst>
          </p:cNvPr>
          <p:cNvSpPr/>
          <p:nvPr/>
        </p:nvSpPr>
        <p:spPr>
          <a:xfrm>
            <a:off x="4152900" y="2171700"/>
            <a:ext cx="2276475" cy="2305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E54AC-0873-44F2-9884-6CCC406F2952}"/>
              </a:ext>
            </a:extLst>
          </p:cNvPr>
          <p:cNvSpPr/>
          <p:nvPr/>
        </p:nvSpPr>
        <p:spPr>
          <a:xfrm>
            <a:off x="7405689" y="2352675"/>
            <a:ext cx="2276475" cy="2305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Profiler</a:t>
            </a:r>
          </a:p>
        </p:txBody>
      </p:sp>
    </p:spTree>
    <p:extLst>
      <p:ext uri="{BB962C8B-B14F-4D97-AF65-F5344CB8AC3E}">
        <p14:creationId xmlns:p14="http://schemas.microsoft.com/office/powerpoint/2010/main" val="274713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655F4-B75D-42FC-B78A-1515D752BC12}"/>
              </a:ext>
            </a:extLst>
          </p:cNvPr>
          <p:cNvSpPr txBox="1"/>
          <p:nvPr/>
        </p:nvSpPr>
        <p:spPr>
          <a:xfrm>
            <a:off x="245268" y="-172759"/>
            <a:ext cx="1212532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                                                            JVM ARCHITECTURE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.class file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4816BD-E38B-4B8B-ACDF-3972694C66FD}"/>
              </a:ext>
            </a:extLst>
          </p:cNvPr>
          <p:cNvSpPr/>
          <p:nvPr/>
        </p:nvSpPr>
        <p:spPr>
          <a:xfrm>
            <a:off x="1171575" y="1119187"/>
            <a:ext cx="22764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34D93667-FC6A-4CE4-910A-9BCEF227209F}"/>
              </a:ext>
            </a:extLst>
          </p:cNvPr>
          <p:cNvSpPr/>
          <p:nvPr/>
        </p:nvSpPr>
        <p:spPr>
          <a:xfrm>
            <a:off x="3705225" y="504825"/>
            <a:ext cx="4972050" cy="1209675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Loader Subsystem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0B0FC1A-D6B4-4095-986F-25BE6B832A10}"/>
              </a:ext>
            </a:extLst>
          </p:cNvPr>
          <p:cNvSpPr/>
          <p:nvPr/>
        </p:nvSpPr>
        <p:spPr>
          <a:xfrm rot="10800000">
            <a:off x="5114925" y="1740112"/>
            <a:ext cx="571500" cy="443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5897692-F5C5-4B0F-B652-699E7FF49DF4}"/>
              </a:ext>
            </a:extLst>
          </p:cNvPr>
          <p:cNvSpPr/>
          <p:nvPr/>
        </p:nvSpPr>
        <p:spPr>
          <a:xfrm rot="10800000" flipV="1">
            <a:off x="5843587" y="1773794"/>
            <a:ext cx="57150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A25477-3F69-47EA-9B46-23EEEEE4DF1A}"/>
              </a:ext>
            </a:extLst>
          </p:cNvPr>
          <p:cNvSpPr/>
          <p:nvPr/>
        </p:nvSpPr>
        <p:spPr>
          <a:xfrm>
            <a:off x="304800" y="2285558"/>
            <a:ext cx="11277600" cy="13768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070E3A-32EB-4D02-B115-4DB4E6231639}"/>
              </a:ext>
            </a:extLst>
          </p:cNvPr>
          <p:cNvSpPr/>
          <p:nvPr/>
        </p:nvSpPr>
        <p:spPr>
          <a:xfrm>
            <a:off x="971550" y="2652238"/>
            <a:ext cx="1381125" cy="6243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Area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2FCE15-9792-4F7D-9CEE-B64C527F9D3C}"/>
              </a:ext>
            </a:extLst>
          </p:cNvPr>
          <p:cNvSpPr/>
          <p:nvPr/>
        </p:nvSpPr>
        <p:spPr>
          <a:xfrm>
            <a:off x="2905125" y="2674266"/>
            <a:ext cx="828675" cy="62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F87312-24EC-42D1-A097-1A8DEFE56BD1}"/>
              </a:ext>
            </a:extLst>
          </p:cNvPr>
          <p:cNvSpPr/>
          <p:nvPr/>
        </p:nvSpPr>
        <p:spPr>
          <a:xfrm>
            <a:off x="4414837" y="2692482"/>
            <a:ext cx="828675" cy="62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Stacks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A8AB9F-F80F-4354-9686-2FAC6A5C5067}"/>
              </a:ext>
            </a:extLst>
          </p:cNvPr>
          <p:cNvSpPr/>
          <p:nvPr/>
        </p:nvSpPr>
        <p:spPr>
          <a:xfrm>
            <a:off x="6015038" y="2692482"/>
            <a:ext cx="1243012" cy="62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Registers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271FBC-18D2-4FE0-AF23-B2514D9EBF9F}"/>
              </a:ext>
            </a:extLst>
          </p:cNvPr>
          <p:cNvSpPr/>
          <p:nvPr/>
        </p:nvSpPr>
        <p:spPr>
          <a:xfrm>
            <a:off x="7734300" y="2711532"/>
            <a:ext cx="1371600" cy="62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Methods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2F8D76-642E-4F0A-9ED8-B6CECDA2B550}"/>
              </a:ext>
            </a:extLst>
          </p:cNvPr>
          <p:cNvSpPr/>
          <p:nvPr/>
        </p:nvSpPr>
        <p:spPr>
          <a:xfrm>
            <a:off x="585785" y="4287068"/>
            <a:ext cx="3433763" cy="174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Engine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CE4DC6-94BE-4FB8-82A1-3306E708E844}"/>
              </a:ext>
            </a:extLst>
          </p:cNvPr>
          <p:cNvSpPr/>
          <p:nvPr/>
        </p:nvSpPr>
        <p:spPr>
          <a:xfrm>
            <a:off x="4631530" y="4233453"/>
            <a:ext cx="3433763" cy="174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Method Interface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0E1C7B-93C7-4EBB-8E46-378204DF983B}"/>
              </a:ext>
            </a:extLst>
          </p:cNvPr>
          <p:cNvSpPr/>
          <p:nvPr/>
        </p:nvSpPr>
        <p:spPr>
          <a:xfrm>
            <a:off x="8677275" y="4287068"/>
            <a:ext cx="3433763" cy="174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Method libraries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0F83816-E055-420F-A029-3B522FB894B3}"/>
              </a:ext>
            </a:extLst>
          </p:cNvPr>
          <p:cNvSpPr/>
          <p:nvPr/>
        </p:nvSpPr>
        <p:spPr>
          <a:xfrm rot="10800000">
            <a:off x="1376362" y="3773666"/>
            <a:ext cx="571500" cy="443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A15BD29-4AAA-4CC7-B8D8-04F58F9E5CCF}"/>
              </a:ext>
            </a:extLst>
          </p:cNvPr>
          <p:cNvSpPr/>
          <p:nvPr/>
        </p:nvSpPr>
        <p:spPr>
          <a:xfrm rot="172240">
            <a:off x="2281701" y="3823207"/>
            <a:ext cx="556284" cy="443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31DDC7-BFCC-4595-877A-C8F5A0B8358F}"/>
              </a:ext>
            </a:extLst>
          </p:cNvPr>
          <p:cNvCxnSpPr/>
          <p:nvPr/>
        </p:nvCxnSpPr>
        <p:spPr>
          <a:xfrm>
            <a:off x="4048125" y="5134695"/>
            <a:ext cx="526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D6B2E8-8B45-42ED-AD05-0BA8CD1CDC7D}"/>
              </a:ext>
            </a:extLst>
          </p:cNvPr>
          <p:cNvCxnSpPr/>
          <p:nvPr/>
        </p:nvCxnSpPr>
        <p:spPr>
          <a:xfrm>
            <a:off x="8065293" y="5159735"/>
            <a:ext cx="526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7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A61BD-27E2-425E-A079-F948B0497232}"/>
              </a:ext>
            </a:extLst>
          </p:cNvPr>
          <p:cNvSpPr txBox="1"/>
          <p:nvPr/>
        </p:nvSpPr>
        <p:spPr>
          <a:xfrm>
            <a:off x="0" y="11430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Java Requirement : -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IDE – Eclipse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Tom cat server --- we can cover for advance</a:t>
            </a:r>
          </a:p>
          <a:p>
            <a:endParaRPr lang="en-US" dirty="0"/>
          </a:p>
          <a:p>
            <a:r>
              <a:rPr lang="en-US" dirty="0"/>
              <a:t>Install Java </a:t>
            </a:r>
          </a:p>
          <a:p>
            <a:endParaRPr lang="en-US" dirty="0"/>
          </a:p>
          <a:p>
            <a:r>
              <a:rPr lang="en-US">
                <a:hlinkClick r:id="rId2"/>
              </a:rPr>
              <a:t>https://www.oracle.com/in/java/technologies/javase-jdk15-downloads.html</a:t>
            </a: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53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97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69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5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41326B-EFCA-45FC-87A4-ACB37FCDDE36}"/>
              </a:ext>
            </a:extLst>
          </p:cNvPr>
          <p:cNvSpPr txBox="1"/>
          <p:nvPr/>
        </p:nvSpPr>
        <p:spPr>
          <a:xfrm>
            <a:off x="-74141" y="0"/>
            <a:ext cx="12027243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of java </a:t>
            </a:r>
          </a:p>
          <a:p>
            <a:endParaRPr lang="en-US" dirty="0"/>
          </a:p>
          <a:p>
            <a:r>
              <a:rPr lang="en-US" dirty="0"/>
              <a:t>Java was developed by </a:t>
            </a:r>
            <a:r>
              <a:rPr lang="en-US" dirty="0" err="1"/>
              <a:t>james</a:t>
            </a:r>
            <a:r>
              <a:rPr lang="en-US" dirty="0"/>
              <a:t> </a:t>
            </a:r>
            <a:r>
              <a:rPr lang="en-US" dirty="0" err="1"/>
              <a:t>Goslang</a:t>
            </a:r>
            <a:r>
              <a:rPr lang="en-US" dirty="0"/>
              <a:t> and his team in 1990 at Sun microsystems</a:t>
            </a:r>
          </a:p>
          <a:p>
            <a:endParaRPr lang="en-US" dirty="0"/>
          </a:p>
          <a:p>
            <a:r>
              <a:rPr lang="en-US" dirty="0"/>
              <a:t>Initial name of java is oak(Name of tree)</a:t>
            </a:r>
          </a:p>
          <a:p>
            <a:endParaRPr lang="en-US" dirty="0"/>
          </a:p>
          <a:p>
            <a:r>
              <a:rPr lang="en-US" dirty="0"/>
              <a:t>Java Categories</a:t>
            </a:r>
          </a:p>
          <a:p>
            <a:endParaRPr lang="en-US" dirty="0"/>
          </a:p>
          <a:p>
            <a:r>
              <a:rPr lang="en-US" dirty="0"/>
              <a:t>J2SE –java Standard Edition – Standalone Application</a:t>
            </a:r>
          </a:p>
          <a:p>
            <a:r>
              <a:rPr lang="en-US" dirty="0"/>
              <a:t>J2ME -java micro Edition   ---Mobile or Wireless applications</a:t>
            </a:r>
          </a:p>
          <a:p>
            <a:r>
              <a:rPr lang="en-US" dirty="0"/>
              <a:t>J2EE - Java Enterprise Edition  -- server client applications</a:t>
            </a:r>
          </a:p>
          <a:p>
            <a:endParaRPr lang="en-US" dirty="0"/>
          </a:p>
          <a:p>
            <a:r>
              <a:rPr lang="en-US" dirty="0"/>
              <a:t>Features of Java :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Simple  - Simple Programming Language not like C and C++ </a:t>
            </a:r>
          </a:p>
          <a:p>
            <a:pPr marL="342900" indent="-342900">
              <a:buAutoNum type="arabicParenR"/>
            </a:pPr>
            <a:r>
              <a:rPr lang="en-US" dirty="0"/>
              <a:t>Portability:  Program yields same results in Every machine.</a:t>
            </a:r>
          </a:p>
          <a:p>
            <a:pPr marL="342900" indent="-342900">
              <a:buAutoNum type="arabicParenR"/>
            </a:pPr>
            <a:r>
              <a:rPr lang="en-US" dirty="0"/>
              <a:t>High Performance : - Due to JIT Compiler</a:t>
            </a:r>
          </a:p>
          <a:p>
            <a:pPr marL="342900" indent="-342900">
              <a:buAutoNum type="arabicParenR"/>
            </a:pPr>
            <a:r>
              <a:rPr lang="en-US" dirty="0"/>
              <a:t>Object oriented: Data in the form of the objects</a:t>
            </a:r>
          </a:p>
          <a:p>
            <a:pPr marL="342900" indent="-342900">
              <a:buAutoNum type="arabicParenR" startAt="5"/>
            </a:pPr>
            <a:r>
              <a:rPr lang="en-US" dirty="0"/>
              <a:t>Platform Dependency and Platform Independent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56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19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171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7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4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3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555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30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018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2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7C65D-A70A-4A67-956E-C210F2DE6001}"/>
              </a:ext>
            </a:extLst>
          </p:cNvPr>
          <p:cNvSpPr txBox="1"/>
          <p:nvPr/>
        </p:nvSpPr>
        <p:spPr>
          <a:xfrm>
            <a:off x="0" y="148281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 Complete Architecture </a:t>
            </a:r>
          </a:p>
          <a:p>
            <a:endParaRPr lang="en-US" dirty="0"/>
          </a:p>
          <a:p>
            <a:r>
              <a:rPr lang="en-US" dirty="0"/>
              <a:t>Once you install java in your laptop we will be getting both JRE and JVM(JDK)</a:t>
            </a:r>
          </a:p>
          <a:p>
            <a:endParaRPr lang="en-US" dirty="0"/>
          </a:p>
          <a:p>
            <a:r>
              <a:rPr lang="en-US" dirty="0" err="1"/>
              <a:t>Jdk</a:t>
            </a:r>
            <a:r>
              <a:rPr lang="en-US" dirty="0"/>
              <a:t>  - Java development kit --</a:t>
            </a:r>
          </a:p>
          <a:p>
            <a:endParaRPr lang="en-US" dirty="0"/>
          </a:p>
          <a:p>
            <a:r>
              <a:rPr lang="en-US" dirty="0"/>
              <a:t>JVM – Java Virtual Machine</a:t>
            </a:r>
          </a:p>
          <a:p>
            <a:endParaRPr lang="en-US" dirty="0"/>
          </a:p>
          <a:p>
            <a:r>
              <a:rPr lang="en-US" dirty="0"/>
              <a:t>JRE – Java Runtime </a:t>
            </a:r>
            <a:r>
              <a:rPr lang="en-US" dirty="0" err="1"/>
              <a:t>Enviorment</a:t>
            </a:r>
            <a:r>
              <a:rPr lang="en-US" dirty="0"/>
              <a:t> --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JRE is the software environment in which programs compiled for a typical JVM implementation can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runtime 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includes: Code necessary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run Java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programs, dynamically link native methods, manage memory, and handle exceptions.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Here we have both Compilation and Interpretation</a:t>
            </a:r>
          </a:p>
          <a:p>
            <a:endParaRPr lang="en-US" dirty="0"/>
          </a:p>
          <a:p>
            <a:r>
              <a:rPr lang="en-US" dirty="0"/>
              <a:t>Java Compiler    .java to bytecode</a:t>
            </a:r>
          </a:p>
          <a:p>
            <a:endParaRPr lang="en-US" dirty="0"/>
          </a:p>
          <a:p>
            <a:r>
              <a:rPr lang="en-US" dirty="0"/>
              <a:t>JVM converts the byte code to machine code (Lower level language which system can understand)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dirty="0"/>
              <a:t>The machine code is then executed by the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73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605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151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094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367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647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975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8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8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320D19-EB43-4B70-9127-786DFBB06478}"/>
              </a:ext>
            </a:extLst>
          </p:cNvPr>
          <p:cNvSpPr/>
          <p:nvPr/>
        </p:nvSpPr>
        <p:spPr>
          <a:xfrm>
            <a:off x="533400" y="781050"/>
            <a:ext cx="2876550" cy="2495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file(.java)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BAD3E6-BF09-4242-8C0B-772AE4B38867}"/>
              </a:ext>
            </a:extLst>
          </p:cNvPr>
          <p:cNvSpPr/>
          <p:nvPr/>
        </p:nvSpPr>
        <p:spPr>
          <a:xfrm>
            <a:off x="3364231" y="2724150"/>
            <a:ext cx="45719" cy="4571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AB29BE-574E-43B7-8A9F-68E34B0F925E}"/>
              </a:ext>
            </a:extLst>
          </p:cNvPr>
          <p:cNvSpPr/>
          <p:nvPr/>
        </p:nvSpPr>
        <p:spPr>
          <a:xfrm>
            <a:off x="3409950" y="1685925"/>
            <a:ext cx="424815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JAVAC COMPILER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E35060B8-480B-4E86-9EE8-1B98556618F7}"/>
              </a:ext>
            </a:extLst>
          </p:cNvPr>
          <p:cNvSpPr/>
          <p:nvPr/>
        </p:nvSpPr>
        <p:spPr>
          <a:xfrm>
            <a:off x="7810500" y="695325"/>
            <a:ext cx="3848100" cy="280987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(.class)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6B855-8BAA-4565-96E6-ECC315357AD1}"/>
              </a:ext>
            </a:extLst>
          </p:cNvPr>
          <p:cNvSpPr txBox="1"/>
          <p:nvPr/>
        </p:nvSpPr>
        <p:spPr>
          <a:xfrm>
            <a:off x="352425" y="3695700"/>
            <a:ext cx="12201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Compiler compiles the </a:t>
            </a:r>
            <a:r>
              <a:rPr lang="en-US" dirty="0" err="1"/>
              <a:t>souce</a:t>
            </a:r>
            <a:r>
              <a:rPr lang="en-US" dirty="0"/>
              <a:t> file to .class file</a:t>
            </a:r>
          </a:p>
          <a:p>
            <a:endParaRPr lang="en-US" dirty="0"/>
          </a:p>
          <a:p>
            <a:r>
              <a:rPr lang="en-US" dirty="0"/>
              <a:t>.class to machine understanding language</a:t>
            </a:r>
          </a:p>
          <a:p>
            <a:endParaRPr lang="en-US" dirty="0"/>
          </a:p>
          <a:p>
            <a:r>
              <a:rPr lang="en-US" dirty="0"/>
              <a:t>.class files will given as input to JVM</a:t>
            </a:r>
          </a:p>
        </p:txBody>
      </p:sp>
    </p:spTree>
    <p:extLst>
      <p:ext uri="{BB962C8B-B14F-4D97-AF65-F5344CB8AC3E}">
        <p14:creationId xmlns:p14="http://schemas.microsoft.com/office/powerpoint/2010/main" val="101193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C27B9-65B1-414F-807D-EF47E6801388}"/>
              </a:ext>
            </a:extLst>
          </p:cNvPr>
          <p:cNvSpPr txBox="1"/>
          <p:nvPr/>
        </p:nvSpPr>
        <p:spPr>
          <a:xfrm>
            <a:off x="0" y="161925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Virtual machine is a software that creates an </a:t>
            </a:r>
            <a:r>
              <a:rPr lang="en-US" dirty="0" err="1"/>
              <a:t>envoirnment</a:t>
            </a:r>
            <a:r>
              <a:rPr lang="en-US" dirty="0"/>
              <a:t> between end user and </a:t>
            </a:r>
          </a:p>
          <a:p>
            <a:r>
              <a:rPr lang="en-US" dirty="0"/>
              <a:t>       Computer platform</a:t>
            </a:r>
          </a:p>
          <a:p>
            <a:endParaRPr lang="en-US" dirty="0"/>
          </a:p>
          <a:p>
            <a:r>
              <a:rPr lang="en-US" dirty="0"/>
              <a:t>        End user will execute the programs</a:t>
            </a:r>
          </a:p>
          <a:p>
            <a:endParaRPr lang="en-US" dirty="0"/>
          </a:p>
          <a:p>
            <a:r>
              <a:rPr lang="en-US" dirty="0"/>
              <a:t>        Virtual machine – Creation of different number of identical execution </a:t>
            </a:r>
            <a:r>
              <a:rPr lang="en-US" dirty="0" err="1"/>
              <a:t>enviornments</a:t>
            </a:r>
            <a:r>
              <a:rPr lang="en-US" dirty="0"/>
              <a:t> on a single computer to execute    </a:t>
            </a:r>
          </a:p>
          <a:p>
            <a:r>
              <a:rPr lang="en-US" dirty="0"/>
              <a:t>        programs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Java Virtual Machine runs java bytecode by creating the 5 identical runtime areas to execute class members</a:t>
            </a:r>
          </a:p>
          <a:p>
            <a:endParaRPr lang="en-US" dirty="0"/>
          </a:p>
          <a:p>
            <a:r>
              <a:rPr lang="en-US" dirty="0"/>
              <a:t>       This byte code is generated by java compiler in JVM Understandable format</a:t>
            </a:r>
          </a:p>
          <a:p>
            <a:endParaRPr lang="en-US" dirty="0"/>
          </a:p>
          <a:p>
            <a:r>
              <a:rPr lang="en-US" dirty="0"/>
              <a:t>      Types of JVM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Java Hotspot client VM</a:t>
            </a:r>
          </a:p>
          <a:p>
            <a:endParaRPr lang="en-US" dirty="0"/>
          </a:p>
          <a:p>
            <a:r>
              <a:rPr lang="en-US" dirty="0"/>
              <a:t>      Java Hotspot server VM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   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7498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33BB0-91F1-4013-9C61-6705D4F30666}"/>
              </a:ext>
            </a:extLst>
          </p:cNvPr>
          <p:cNvSpPr txBox="1"/>
          <p:nvPr/>
        </p:nvSpPr>
        <p:spPr>
          <a:xfrm flipH="1">
            <a:off x="0" y="0"/>
            <a:ext cx="88011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LoaderSubSystem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93688A-8C0C-4248-9A88-28D411EC7E83}"/>
              </a:ext>
            </a:extLst>
          </p:cNvPr>
          <p:cNvSpPr/>
          <p:nvPr/>
        </p:nvSpPr>
        <p:spPr>
          <a:xfrm>
            <a:off x="295275" y="380880"/>
            <a:ext cx="8401050" cy="43338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FECD1-9F69-4EA9-B9AD-2121E3980807}"/>
              </a:ext>
            </a:extLst>
          </p:cNvPr>
          <p:cNvSpPr/>
          <p:nvPr/>
        </p:nvSpPr>
        <p:spPr>
          <a:xfrm>
            <a:off x="847725" y="695325"/>
            <a:ext cx="322897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1114F-A0AB-4D0B-9765-B1B5227E2AEA}"/>
              </a:ext>
            </a:extLst>
          </p:cNvPr>
          <p:cNvSpPr/>
          <p:nvPr/>
        </p:nvSpPr>
        <p:spPr>
          <a:xfrm>
            <a:off x="4495800" y="723900"/>
            <a:ext cx="29432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C6DD9-A8EF-4716-891C-6C668CDC1544}"/>
              </a:ext>
            </a:extLst>
          </p:cNvPr>
          <p:cNvSpPr/>
          <p:nvPr/>
        </p:nvSpPr>
        <p:spPr>
          <a:xfrm>
            <a:off x="858098" y="3086781"/>
            <a:ext cx="6916507" cy="736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84863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1CA5D-6549-490B-B83F-1B9AD776C637}"/>
              </a:ext>
            </a:extLst>
          </p:cNvPr>
          <p:cNvSpPr/>
          <p:nvPr/>
        </p:nvSpPr>
        <p:spPr>
          <a:xfrm>
            <a:off x="209550" y="114300"/>
            <a:ext cx="11849100" cy="5895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B1891-ED6D-448D-9BE2-5A612FBD9D6A}"/>
              </a:ext>
            </a:extLst>
          </p:cNvPr>
          <p:cNvSpPr/>
          <p:nvPr/>
        </p:nvSpPr>
        <p:spPr>
          <a:xfrm>
            <a:off x="638175" y="438150"/>
            <a:ext cx="3543300" cy="541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F351F-13AC-4EDA-AAA2-766F56C9B8AC}"/>
              </a:ext>
            </a:extLst>
          </p:cNvPr>
          <p:cNvSpPr txBox="1"/>
          <p:nvPr/>
        </p:nvSpPr>
        <p:spPr>
          <a:xfrm>
            <a:off x="904875" y="723900"/>
            <a:ext cx="293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</a:t>
            </a:r>
          </a:p>
          <a:p>
            <a:endParaRPr lang="en-US" dirty="0"/>
          </a:p>
          <a:p>
            <a:r>
              <a:rPr lang="en-US" dirty="0" err="1"/>
              <a:t>BootStrap</a:t>
            </a:r>
            <a:r>
              <a:rPr lang="en-US" dirty="0"/>
              <a:t> Class Loader</a:t>
            </a:r>
          </a:p>
          <a:p>
            <a:endParaRPr lang="en-US" dirty="0"/>
          </a:p>
          <a:p>
            <a:r>
              <a:rPr lang="en-US" dirty="0" err="1"/>
              <a:t>Extenstion</a:t>
            </a:r>
            <a:r>
              <a:rPr lang="en-US" dirty="0"/>
              <a:t> class Loader</a:t>
            </a:r>
          </a:p>
          <a:p>
            <a:endParaRPr lang="en-US" dirty="0"/>
          </a:p>
          <a:p>
            <a:r>
              <a:rPr lang="en-US" dirty="0"/>
              <a:t>Application Class Loader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1C71F-D8D9-4FD8-AECF-06ACC089BA88}"/>
              </a:ext>
            </a:extLst>
          </p:cNvPr>
          <p:cNvSpPr txBox="1"/>
          <p:nvPr/>
        </p:nvSpPr>
        <p:spPr>
          <a:xfrm>
            <a:off x="4772025" y="438150"/>
            <a:ext cx="4543425" cy="541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1C02A-155F-4579-9611-1E46FCAFB456}"/>
              </a:ext>
            </a:extLst>
          </p:cNvPr>
          <p:cNvSpPr/>
          <p:nvPr/>
        </p:nvSpPr>
        <p:spPr>
          <a:xfrm>
            <a:off x="4772025" y="438150"/>
            <a:ext cx="4543425" cy="557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LINKING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Verify </a:t>
            </a:r>
          </a:p>
          <a:p>
            <a:pPr algn="ctr"/>
            <a:r>
              <a:rPr lang="en-US" dirty="0"/>
              <a:t>Prepare</a:t>
            </a:r>
          </a:p>
          <a:p>
            <a:pPr algn="ctr"/>
            <a:r>
              <a:rPr lang="en-US" dirty="0" err="1"/>
              <a:t>Resolove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148EB-37D8-44DD-BFA0-A9487C51C383}"/>
              </a:ext>
            </a:extLst>
          </p:cNvPr>
          <p:cNvSpPr/>
          <p:nvPr/>
        </p:nvSpPr>
        <p:spPr>
          <a:xfrm>
            <a:off x="9782175" y="2600325"/>
            <a:ext cx="22002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08199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5C8E7-725E-4DC8-A6F4-087E460268E0}"/>
              </a:ext>
            </a:extLst>
          </p:cNvPr>
          <p:cNvSpPr txBox="1"/>
          <p:nvPr/>
        </p:nvSpPr>
        <p:spPr>
          <a:xfrm>
            <a:off x="133350" y="85725"/>
            <a:ext cx="1205865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Classloader</a:t>
            </a:r>
            <a:r>
              <a:rPr lang="en-US" b="1" dirty="0"/>
              <a:t> subsystem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Classloader</a:t>
            </a:r>
            <a:r>
              <a:rPr lang="en-US" dirty="0"/>
              <a:t> is a class that is responsible to load the classes into JVM’s Method area</a:t>
            </a:r>
          </a:p>
          <a:p>
            <a:endParaRPr lang="en-US" dirty="0"/>
          </a:p>
          <a:p>
            <a:r>
              <a:rPr lang="en-US" dirty="0"/>
              <a:t>We have basically 3 types of  class loaders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Application </a:t>
            </a:r>
            <a:r>
              <a:rPr lang="en-US" dirty="0" err="1"/>
              <a:t>ClassLoader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Extenstion</a:t>
            </a:r>
            <a:r>
              <a:rPr lang="en-US" dirty="0"/>
              <a:t> </a:t>
            </a:r>
            <a:r>
              <a:rPr lang="en-US" dirty="0" err="1"/>
              <a:t>Classloader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BootStrap</a:t>
            </a:r>
            <a:r>
              <a:rPr lang="en-US" dirty="0"/>
              <a:t> </a:t>
            </a:r>
            <a:r>
              <a:rPr lang="en-US" dirty="0" err="1"/>
              <a:t>ClassLoader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Application </a:t>
            </a:r>
            <a:r>
              <a:rPr lang="en-US" dirty="0" err="1"/>
              <a:t>ClassLoader</a:t>
            </a:r>
            <a:r>
              <a:rPr lang="en-US" dirty="0"/>
              <a:t> is  responsible to load classes from Application </a:t>
            </a:r>
            <a:r>
              <a:rPr lang="en-US" dirty="0" err="1"/>
              <a:t>classpath</a:t>
            </a:r>
            <a:r>
              <a:rPr lang="en-US" dirty="0"/>
              <a:t>. It basically uses </a:t>
            </a:r>
            <a:r>
              <a:rPr lang="en-US" dirty="0" err="1"/>
              <a:t>Classpath</a:t>
            </a:r>
            <a:r>
              <a:rPr lang="en-US" dirty="0"/>
              <a:t> Environment variable to locate “.class” file</a:t>
            </a:r>
          </a:p>
          <a:p>
            <a:endParaRPr lang="en-US" dirty="0"/>
          </a:p>
          <a:p>
            <a:r>
              <a:rPr lang="en-US" dirty="0" err="1"/>
              <a:t>Extenstion</a:t>
            </a:r>
            <a:r>
              <a:rPr lang="en-US" dirty="0"/>
              <a:t> </a:t>
            </a:r>
            <a:r>
              <a:rPr lang="en-US" dirty="0" err="1"/>
              <a:t>classloader</a:t>
            </a:r>
            <a:r>
              <a:rPr lang="en-US" dirty="0"/>
              <a:t> is responsible to load classes from </a:t>
            </a:r>
            <a:r>
              <a:rPr lang="en-US" dirty="0" err="1"/>
              <a:t>Extenstion</a:t>
            </a:r>
            <a:r>
              <a:rPr lang="en-US" dirty="0"/>
              <a:t> </a:t>
            </a:r>
            <a:r>
              <a:rPr lang="en-US" dirty="0" err="1"/>
              <a:t>classPath</a:t>
            </a:r>
            <a:r>
              <a:rPr lang="en-US" dirty="0"/>
              <a:t>(“%JAVA_HOME%”\</a:t>
            </a:r>
            <a:r>
              <a:rPr lang="en-US" dirty="0" err="1"/>
              <a:t>jre</a:t>
            </a:r>
            <a:r>
              <a:rPr lang="en-US" dirty="0"/>
              <a:t>\lib\</a:t>
            </a:r>
            <a:r>
              <a:rPr lang="en-US" dirty="0" err="1"/>
              <a:t>ext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 err="1"/>
              <a:t>BootStrap</a:t>
            </a:r>
            <a:r>
              <a:rPr lang="en-US" dirty="0"/>
              <a:t> </a:t>
            </a:r>
            <a:r>
              <a:rPr lang="en-US" dirty="0" err="1"/>
              <a:t>ClassLoader</a:t>
            </a:r>
            <a:r>
              <a:rPr lang="en-US" dirty="0"/>
              <a:t>: it is responsible for loading the classes from </a:t>
            </a:r>
            <a:r>
              <a:rPr lang="en-US" dirty="0" err="1"/>
              <a:t>bootStrapclasspath</a:t>
            </a:r>
            <a:r>
              <a:rPr lang="en-US" dirty="0"/>
              <a:t>(‘%</a:t>
            </a:r>
            <a:r>
              <a:rPr lang="en-US" dirty="0" err="1"/>
              <a:t>java_home</a:t>
            </a:r>
            <a:r>
              <a:rPr lang="en-US" dirty="0"/>
              <a:t>%’\</a:t>
            </a:r>
            <a:r>
              <a:rPr lang="en-US" dirty="0" err="1"/>
              <a:t>jre</a:t>
            </a:r>
            <a:r>
              <a:rPr lang="en-US" dirty="0"/>
              <a:t>\lib\rt.jar)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3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36DA1-DB98-4B4A-9D92-022819ECC4F0}"/>
              </a:ext>
            </a:extLst>
          </p:cNvPr>
          <p:cNvSpPr txBox="1"/>
          <p:nvPr/>
        </p:nvSpPr>
        <p:spPr>
          <a:xfrm>
            <a:off x="0" y="7620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area is where we execute a class by specifying its corresponding class name by using the command java &lt;</a:t>
            </a:r>
            <a:r>
              <a:rPr lang="en-US" dirty="0" err="1"/>
              <a:t>className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Laucher</a:t>
            </a:r>
            <a:r>
              <a:rPr lang="en-US" dirty="0"/>
              <a:t> immediately initiates the java runtime </a:t>
            </a:r>
            <a:r>
              <a:rPr lang="en-US" dirty="0" err="1"/>
              <a:t>enviormnent</a:t>
            </a:r>
            <a:r>
              <a:rPr lang="en-US" dirty="0"/>
              <a:t> for the class execution as layer on the top of OS</a:t>
            </a:r>
          </a:p>
          <a:p>
            <a:endParaRPr lang="en-US" dirty="0"/>
          </a:p>
          <a:p>
            <a:r>
              <a:rPr lang="en-US" dirty="0"/>
              <a:t>Further entire set up is divided into 5 Java runtime areas </a:t>
            </a:r>
          </a:p>
          <a:p>
            <a:endParaRPr lang="en-US" dirty="0"/>
          </a:p>
          <a:p>
            <a:r>
              <a:rPr lang="en-US" dirty="0"/>
              <a:t>1)Method area  -- all the classes byte code will be loaded and stored in runtime area and  all the static variables are created in this runtime area</a:t>
            </a:r>
          </a:p>
          <a:p>
            <a:endParaRPr lang="en-US" dirty="0"/>
          </a:p>
          <a:p>
            <a:r>
              <a:rPr lang="en-US" dirty="0"/>
              <a:t>2)Heap Area – main memory of all the </a:t>
            </a:r>
            <a:r>
              <a:rPr lang="en-US" dirty="0" err="1"/>
              <a:t>jvm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 objects of </a:t>
            </a:r>
            <a:r>
              <a:rPr lang="en-US" dirty="0" err="1"/>
              <a:t>classes,Non</a:t>
            </a:r>
            <a:r>
              <a:rPr lang="en-US" dirty="0"/>
              <a:t> Static </a:t>
            </a:r>
            <a:r>
              <a:rPr lang="en-US" dirty="0" err="1"/>
              <a:t>variables’s</a:t>
            </a:r>
            <a:r>
              <a:rPr lang="en-US" dirty="0"/>
              <a:t> are created in the runtime </a:t>
            </a:r>
          </a:p>
          <a:p>
            <a:endParaRPr lang="en-US" dirty="0"/>
          </a:p>
          <a:p>
            <a:r>
              <a:rPr lang="en-US" dirty="0"/>
              <a:t>3)Java Stack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In this run time area all the java methods are executed.</a:t>
            </a:r>
          </a:p>
          <a:p>
            <a:endParaRPr lang="en-US" dirty="0"/>
          </a:p>
          <a:p>
            <a:r>
              <a:rPr lang="en-US" dirty="0" err="1"/>
              <a:t>Jvm</a:t>
            </a:r>
            <a:r>
              <a:rPr lang="en-US" dirty="0"/>
              <a:t> by default creates 2 threads</a:t>
            </a:r>
          </a:p>
          <a:p>
            <a:endParaRPr lang="en-US" dirty="0"/>
          </a:p>
          <a:p>
            <a:r>
              <a:rPr lang="en-US" dirty="0"/>
              <a:t>1)Main Thread</a:t>
            </a:r>
          </a:p>
          <a:p>
            <a:r>
              <a:rPr lang="en-US" dirty="0"/>
              <a:t>2)Garbage collector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39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562</TotalTime>
  <Words>984</Words>
  <Application>Microsoft Office PowerPoint</Application>
  <PresentationFormat>Widescreen</PresentationFormat>
  <Paragraphs>285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</vt:lpstr>
      <vt:lpstr>Gill Sans MT</vt:lpstr>
      <vt:lpstr>verdana</vt:lpstr>
      <vt:lpstr>Wingdings</vt:lpstr>
      <vt:lpstr>Gallery</vt:lpstr>
      <vt:lpstr>Core Java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training</dc:title>
  <dc:creator>vamsi sundara</dc:creator>
  <cp:lastModifiedBy>vamsi sundara</cp:lastModifiedBy>
  <cp:revision>62</cp:revision>
  <dcterms:created xsi:type="dcterms:W3CDTF">2021-03-10T00:29:14Z</dcterms:created>
  <dcterms:modified xsi:type="dcterms:W3CDTF">2021-03-11T00:07:51Z</dcterms:modified>
</cp:coreProperties>
</file>