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304" r:id="rId3"/>
    <p:sldId id="295" r:id="rId4"/>
    <p:sldId id="299" r:id="rId5"/>
    <p:sldId id="308" r:id="rId6"/>
    <p:sldId id="306" r:id="rId7"/>
    <p:sldId id="310" r:id="rId8"/>
    <p:sldId id="30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Stijl, gemiddeld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1CBA3-BD05-4DDA-BC83-5B37101458F8}" type="datetimeFigureOut">
              <a:rPr lang="nl-BE" smtClean="0"/>
              <a:t>21/08/2023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C3F0D-6FCE-47D2-8994-7FAD3652E06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0916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C3F0D-6FCE-47D2-8994-7FAD3652E06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250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C3F0D-6FCE-47D2-8994-7FAD3652E06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5931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C3F0D-6FCE-47D2-8994-7FAD3652E06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56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81C6-F56B-429B-86C0-3EF08EEA4D95}" type="datetime1">
              <a:rPr lang="nl-BE" smtClean="0"/>
              <a:t>21/08/2023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94144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81C6-F56B-429B-86C0-3EF08EEA4D95}" type="datetime1">
              <a:rPr lang="nl-BE" smtClean="0"/>
              <a:t>21/08/2023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8225508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81C6-F56B-429B-86C0-3EF08EEA4D95}" type="datetime1">
              <a:rPr lang="nl-BE" smtClean="0"/>
              <a:t>21/08/2023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‹#›</a:t>
            </a:fld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347684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81C6-F56B-429B-86C0-3EF08EEA4D95}" type="datetime1">
              <a:rPr lang="nl-BE" smtClean="0"/>
              <a:t>21/08/2023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5842390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81C6-F56B-429B-86C0-3EF08EEA4D95}" type="datetime1">
              <a:rPr lang="nl-BE" smtClean="0"/>
              <a:t>21/08/2023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‹#›</a:t>
            </a:fld>
            <a:endParaRPr lang="nl-BE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502728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81C6-F56B-429B-86C0-3EF08EEA4D95}" type="datetime1">
              <a:rPr lang="nl-BE" smtClean="0"/>
              <a:t>21/08/2023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5866174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81C6-F56B-429B-86C0-3EF08EEA4D95}" type="datetime1">
              <a:rPr lang="nl-BE" smtClean="0"/>
              <a:t>21/08/2023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0330025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81C6-F56B-429B-86C0-3EF08EEA4D95}" type="datetime1">
              <a:rPr lang="nl-BE" smtClean="0"/>
              <a:t>21/08/2023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175637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81C6-F56B-429B-86C0-3EF08EEA4D95}" type="datetime1">
              <a:rPr lang="nl-BE" smtClean="0"/>
              <a:t>21/08/2023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35703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81C6-F56B-429B-86C0-3EF08EEA4D95}" type="datetime1">
              <a:rPr lang="nl-BE" smtClean="0"/>
              <a:t>21/08/2023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6952406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81C6-F56B-429B-86C0-3EF08EEA4D95}" type="datetime1">
              <a:rPr lang="nl-BE" smtClean="0"/>
              <a:t>21/08/2023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054378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81C6-F56B-429B-86C0-3EF08EEA4D95}" type="datetime1">
              <a:rPr lang="nl-BE" smtClean="0"/>
              <a:t>21/08/2023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9018414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81C6-F56B-429B-86C0-3EF08EEA4D95}" type="datetime1">
              <a:rPr lang="nl-BE" smtClean="0"/>
              <a:t>21/08/2023</a:t>
            </a:fld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538521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81C6-F56B-429B-86C0-3EF08EEA4D95}" type="datetime1">
              <a:rPr lang="nl-BE" smtClean="0"/>
              <a:t>21/08/2023</a:t>
            </a:fld>
            <a:endParaRPr lang="nl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8874435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81C6-F56B-429B-86C0-3EF08EEA4D95}" type="datetime1">
              <a:rPr lang="nl-BE" smtClean="0"/>
              <a:t>21/08/2023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2828440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81C6-F56B-429B-86C0-3EF08EEA4D95}" type="datetime1">
              <a:rPr lang="nl-BE" smtClean="0"/>
              <a:t>21/08/2023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913086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F81C6-F56B-429B-86C0-3EF08EEA4D95}" type="datetime1">
              <a:rPr lang="nl-BE" smtClean="0"/>
              <a:t>21/08/2023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05080C-F930-4AA8-B07C-D7ACC2CA9938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6862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ame.com/playgrounds/2358/how-to-plot-the-mandelbrot-set/adding-some-colors" TargetMode="External"/><Relationship Id="rId2" Type="http://schemas.openxmlformats.org/officeDocument/2006/relationships/hyperlink" Target="https://www.youtube.com/watch?v=3F7P2lAD6hw&amp;list=PLxDvEmlm4QvgcMJLy3BiFZZ0J8fLXCuD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st.github.com/jfpuget/60e07a82dece69b011bb" TargetMode="External"/><Relationship Id="rId4" Type="http://schemas.openxmlformats.org/officeDocument/2006/relationships/hyperlink" Target="https://mpi4py.readthedocs.io/en/stable/tutoria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E9E74-7BAE-4857-B403-F88BC5164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18" y="807390"/>
            <a:ext cx="6155444" cy="325432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600" b="1" dirty="0"/>
              <a:t>Parallel </a:t>
            </a:r>
            <a:r>
              <a:rPr lang="en-US" sz="3600" b="1" dirty="0" err="1"/>
              <a:t>programmeren</a:t>
            </a:r>
            <a:r>
              <a:rPr lang="en-US" sz="3600" b="1" dirty="0"/>
              <a:t>:</a:t>
            </a:r>
            <a:br>
              <a:rPr lang="en-US" sz="3600" b="1" dirty="0"/>
            </a:br>
            <a:r>
              <a:rPr lang="en-US" sz="3600" b="1" dirty="0"/>
              <a:t>Mandelbrot set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65A3292-FBB2-4984-8A96-3C8FF8439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18" y="4214279"/>
            <a:ext cx="5678213" cy="1648536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2600" dirty="0"/>
              <a:t>Arn Van Hemelen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800" dirty="0"/>
              <a:t>Prof. Dr. Engelbert </a:t>
            </a:r>
            <a:r>
              <a:rPr lang="en-US" sz="1800" dirty="0" err="1"/>
              <a:t>Tijskens</a:t>
            </a:r>
            <a:endParaRPr lang="en-US" sz="1600" dirty="0"/>
          </a:p>
          <a:p>
            <a:pPr indent="-228600" algn="l">
              <a:lnSpc>
                <a:spcPct val="10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D0F6985-391F-4DA9-B01C-E051544A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0905080C-F930-4AA8-B07C-D7ACC2CA9938}" type="slidenum">
              <a:rPr lang="en-US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CE47947-7247-4E56-9FF7-C454365FE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153" y="744469"/>
            <a:ext cx="2776128" cy="81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1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A53E6-4D5E-4FE4-A0AD-E81EC420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531" y="251879"/>
            <a:ext cx="6901193" cy="1135737"/>
          </a:xfrm>
        </p:spPr>
        <p:txBody>
          <a:bodyPr>
            <a:normAutofit/>
          </a:bodyPr>
          <a:lstStyle/>
          <a:p>
            <a:r>
              <a:rPr lang="nl-BE" sz="3600" b="1" dirty="0"/>
              <a:t>Opdracht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4" name="Tijdelijke aanduiding voor inhoud 2">
                <a:extLst>
                  <a:ext uri="{FF2B5EF4-FFF2-40B4-BE49-F238E27FC236}">
                    <a16:creationId xmlns:a16="http://schemas.microsoft.com/office/drawing/2014/main" id="{8A4A7D60-83B4-480B-92E0-47F7CFD98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3366" y="1228120"/>
                <a:ext cx="11221183" cy="497024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nl-BE" sz="2000" dirty="0"/>
                  <a:t>Mandelbrot set: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nl-BE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=0 ;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nl-BE" b="0" i="0" dirty="0"/>
                  <a:t> </a:t>
                </a:r>
                <a:r>
                  <a:rPr lang="nl-BE" b="0" i="0" dirty="0" err="1"/>
                  <a:t>with</a:t>
                </a:r>
                <a:r>
                  <a:rPr lang="nl-BE" b="0" i="0" dirty="0"/>
                  <a:t> c = complex </a:t>
                </a:r>
                <a:r>
                  <a:rPr lang="nl-BE" b="0" i="0" dirty="0" err="1"/>
                  <a:t>number</a:t>
                </a:r>
                <a:endParaRPr lang="nl-BE" b="0" i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nl-BE" dirty="0"/>
                  <a:t>	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𝑎𝑏𝑠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endParaRPr lang="nl-BE" b="0" i="0" dirty="0"/>
              </a:p>
              <a:p>
                <a:r>
                  <a:rPr lang="nl-BE" dirty="0"/>
                  <a:t>Domain: [-2,1 ; 0, 4/3]</a:t>
                </a:r>
              </a:p>
              <a:p>
                <a:r>
                  <a:rPr lang="nl-BE" b="0" i="0" dirty="0"/>
                  <a:t>Pixel </a:t>
                </a:r>
                <a:r>
                  <a:rPr lang="nl-BE" b="0" i="0" dirty="0" err="1"/>
                  <a:t>densities</a:t>
                </a:r>
                <a:r>
                  <a:rPr lang="nl-BE" dirty="0"/>
                  <a:t>: 50 – 500 – 2500</a:t>
                </a:r>
              </a:p>
              <a:p>
                <a:r>
                  <a:rPr lang="nl-BE" b="0" i="0" dirty="0" err="1"/>
                  <a:t>Iterations</a:t>
                </a:r>
                <a:r>
                  <a:rPr lang="nl-BE" b="0" i="0" dirty="0"/>
                  <a:t> : 100 – 1000 - 10000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nl-BE" b="0" i="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nl-BE" b="0" i="0" dirty="0"/>
              </a:p>
              <a:p>
                <a:pPr lvl="1"/>
                <a:endParaRPr lang="nl-BE" i="0" dirty="0"/>
              </a:p>
              <a:p>
                <a:pPr lvl="1"/>
                <a:endParaRPr lang="nl-BE" sz="1800" dirty="0"/>
              </a:p>
              <a:p>
                <a:pPr lvl="1"/>
                <a:endParaRPr lang="nl-BE" sz="1600" i="0" dirty="0"/>
              </a:p>
              <a:p>
                <a:pPr lvl="1"/>
                <a:endParaRPr lang="nl-BE" sz="1600" i="0" dirty="0"/>
              </a:p>
            </p:txBody>
          </p:sp>
        </mc:Choice>
        <mc:Fallback>
          <p:sp>
            <p:nvSpPr>
              <p:cNvPr id="1034" name="Tijdelijke aanduiding voor inhoud 2">
                <a:extLst>
                  <a:ext uri="{FF2B5EF4-FFF2-40B4-BE49-F238E27FC236}">
                    <a16:creationId xmlns:a16="http://schemas.microsoft.com/office/drawing/2014/main" id="{8A4A7D60-83B4-480B-92E0-47F7CFD98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366" y="1228120"/>
                <a:ext cx="11221183" cy="4970245"/>
              </a:xfrm>
              <a:blipFill>
                <a:blip r:embed="rId3"/>
                <a:stretch>
                  <a:fillRect l="-272" t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5E4E89-046B-4597-925C-2EEF21A0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2</a:t>
            </a:fld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617B4-4090-1E8A-FE23-A10AE46B2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94" y="3713242"/>
            <a:ext cx="7690338" cy="256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18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A53E6-4D5E-4FE4-A0AD-E81EC420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531" y="251879"/>
            <a:ext cx="6901193" cy="1135737"/>
          </a:xfrm>
        </p:spPr>
        <p:txBody>
          <a:bodyPr>
            <a:normAutofit/>
          </a:bodyPr>
          <a:lstStyle/>
          <a:p>
            <a:r>
              <a:rPr lang="nl-BE" sz="3600" b="1" dirty="0"/>
              <a:t>Code</a:t>
            </a:r>
          </a:p>
        </p:txBody>
      </p:sp>
      <p:sp>
        <p:nvSpPr>
          <p:cNvPr id="1034" name="Tijdelijke aanduiding voor inhoud 2">
            <a:extLst>
              <a:ext uri="{FF2B5EF4-FFF2-40B4-BE49-F238E27FC236}">
                <a16:creationId xmlns:a16="http://schemas.microsoft.com/office/drawing/2014/main" id="{8A4A7D60-83B4-480B-92E0-47F7CFD9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66" y="1228120"/>
            <a:ext cx="11221183" cy="49702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BE" dirty="0"/>
              <a:t>Loop over Mandelbrot vergelijking:</a:t>
            </a:r>
            <a:endParaRPr lang="nl-BE" i="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nl-BE" sz="1800" dirty="0"/>
              <a:t>Return </a:t>
            </a:r>
            <a:r>
              <a:rPr lang="nl-BE" sz="1800" dirty="0" err="1"/>
              <a:t>number</a:t>
            </a:r>
            <a:r>
              <a:rPr lang="nl-BE" sz="1800" dirty="0"/>
              <a:t> of </a:t>
            </a:r>
            <a:r>
              <a:rPr lang="nl-BE" sz="1800" dirty="0" err="1"/>
              <a:t>iterations</a:t>
            </a:r>
            <a:endParaRPr lang="nl-BE" sz="1800" dirty="0"/>
          </a:p>
          <a:p>
            <a:pPr marL="457200" lvl="1" indent="0">
              <a:lnSpc>
                <a:spcPct val="100000"/>
              </a:lnSpc>
              <a:buNone/>
            </a:pPr>
            <a:endParaRPr lang="nl-BE" sz="1800" i="0" dirty="0"/>
          </a:p>
          <a:p>
            <a:pPr marL="530352" lvl="1" indent="0">
              <a:lnSpc>
                <a:spcPct val="100000"/>
              </a:lnSpc>
              <a:buNone/>
            </a:pPr>
            <a:r>
              <a:rPr lang="nl-BE" sz="1800" i="0" dirty="0"/>
              <a:t> </a:t>
            </a:r>
          </a:p>
          <a:p>
            <a:pPr lvl="1"/>
            <a:endParaRPr lang="nl-BE" sz="1800" dirty="0"/>
          </a:p>
          <a:p>
            <a:pPr lvl="1"/>
            <a:endParaRPr lang="nl-BE" sz="1600" i="0" dirty="0"/>
          </a:p>
          <a:p>
            <a:pPr lvl="1"/>
            <a:endParaRPr lang="nl-BE" sz="1600" i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5E4E89-046B-4597-925C-2EEF21A0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3</a:t>
            </a:fld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DCBE4-C5E2-3C79-72C7-F93ADA47F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26" y="2363857"/>
            <a:ext cx="6627663" cy="223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76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A53E6-4D5E-4FE4-A0AD-E81EC420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531" y="251879"/>
            <a:ext cx="6901193" cy="1135737"/>
          </a:xfrm>
        </p:spPr>
        <p:txBody>
          <a:bodyPr>
            <a:normAutofit/>
          </a:bodyPr>
          <a:lstStyle/>
          <a:p>
            <a:r>
              <a:rPr lang="nl-BE" b="1" dirty="0"/>
              <a:t>Code: image (script: MB.py)</a:t>
            </a:r>
            <a:endParaRPr lang="nl-BE" sz="3600" b="1" dirty="0"/>
          </a:p>
        </p:txBody>
      </p:sp>
      <p:sp>
        <p:nvSpPr>
          <p:cNvPr id="1034" name="Tijdelijke aanduiding voor inhoud 2">
            <a:extLst>
              <a:ext uri="{FF2B5EF4-FFF2-40B4-BE49-F238E27FC236}">
                <a16:creationId xmlns:a16="http://schemas.microsoft.com/office/drawing/2014/main" id="{8A4A7D60-83B4-480B-92E0-47F7CFD9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62" y="943877"/>
            <a:ext cx="11221183" cy="4970245"/>
          </a:xfrm>
        </p:spPr>
        <p:txBody>
          <a:bodyPr>
            <a:normAutofit/>
          </a:bodyPr>
          <a:lstStyle/>
          <a:p>
            <a:r>
              <a:rPr lang="nl-BE" dirty="0"/>
              <a:t>Image opgedeeld in pixels:</a:t>
            </a:r>
          </a:p>
          <a:p>
            <a:pPr lvl="1"/>
            <a:r>
              <a:rPr lang="nl-BE" dirty="0"/>
              <a:t>(Pixel </a:t>
            </a:r>
            <a:r>
              <a:rPr lang="nl-BE" dirty="0" err="1"/>
              <a:t>density</a:t>
            </a:r>
            <a:r>
              <a:rPr lang="nl-BE" dirty="0"/>
              <a:t> * Real) *  (Pixel </a:t>
            </a:r>
            <a:r>
              <a:rPr lang="nl-BE" dirty="0" err="1"/>
              <a:t>density</a:t>
            </a:r>
            <a:r>
              <a:rPr lang="nl-BE" dirty="0"/>
              <a:t> * </a:t>
            </a:r>
            <a:r>
              <a:rPr lang="nl-BE" dirty="0" err="1"/>
              <a:t>Imag</a:t>
            </a:r>
            <a:r>
              <a:rPr lang="nl-BE" dirty="0"/>
              <a:t>) </a:t>
            </a:r>
          </a:p>
          <a:p>
            <a:pPr lvl="1"/>
            <a:r>
              <a:rPr lang="nl-BE" dirty="0"/>
              <a:t>Ex: D = 50 </a:t>
            </a:r>
            <a:r>
              <a:rPr lang="nl-BE" dirty="0">
                <a:sym typeface="Wingdings" panose="05000000000000000000" pitchFamily="2" charset="2"/>
              </a:rPr>
              <a:t> pixels = 50*3 * 50*4/3 = 10000 pixels</a:t>
            </a:r>
            <a:r>
              <a:rPr lang="nl-BE" dirty="0"/>
              <a:t> 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Elke pixel krijgt bepaalde kleur op basis van</a:t>
            </a:r>
            <a:br>
              <a:rPr lang="nl-BE" dirty="0"/>
            </a:br>
            <a:r>
              <a:rPr lang="nl-BE" dirty="0"/>
              <a:t>aantal iteraties in de loop</a:t>
            </a:r>
          </a:p>
          <a:p>
            <a:endParaRPr lang="nl-BE" dirty="0"/>
          </a:p>
          <a:p>
            <a:r>
              <a:rPr lang="nl-BE" dirty="0"/>
              <a:t>Code voor gebruik van slechts 1 </a:t>
            </a:r>
            <a:r>
              <a:rPr lang="nl-BE" dirty="0" err="1"/>
              <a:t>core</a:t>
            </a:r>
            <a:endParaRPr lang="nl-BE" dirty="0"/>
          </a:p>
          <a:p>
            <a:endParaRPr lang="nl-BE" dirty="0"/>
          </a:p>
          <a:p>
            <a:r>
              <a:rPr lang="nl-BE" dirty="0"/>
              <a:t>Tijd gemeten via </a:t>
            </a:r>
            <a:r>
              <a:rPr lang="nl-BE" dirty="0" err="1"/>
              <a:t>time.time</a:t>
            </a:r>
            <a:r>
              <a:rPr lang="nl-BE" dirty="0"/>
              <a:t>()</a:t>
            </a:r>
          </a:p>
          <a:p>
            <a:endParaRPr lang="nl-BE" dirty="0"/>
          </a:p>
          <a:p>
            <a:endParaRPr lang="nl-BE" dirty="0"/>
          </a:p>
          <a:p>
            <a:pPr lvl="1"/>
            <a:endParaRPr lang="nl-BE" sz="1600" i="0" dirty="0"/>
          </a:p>
          <a:p>
            <a:pPr lvl="1"/>
            <a:endParaRPr lang="nl-BE" sz="1600" i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5E4E89-046B-4597-925C-2EEF21A0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4</a:t>
            </a:fld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0D014-0B55-50E3-13A1-82B9D8180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49" y="2079614"/>
            <a:ext cx="6274765" cy="420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50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A53E6-4D5E-4FE4-A0AD-E81EC420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531" y="209676"/>
            <a:ext cx="9187801" cy="1135737"/>
          </a:xfrm>
        </p:spPr>
        <p:txBody>
          <a:bodyPr>
            <a:normAutofit/>
          </a:bodyPr>
          <a:lstStyle/>
          <a:p>
            <a:r>
              <a:rPr lang="nl-BE" sz="3600" b="1" dirty="0" err="1"/>
              <a:t>Improving</a:t>
            </a:r>
            <a:r>
              <a:rPr lang="nl-BE" sz="3600" b="1" dirty="0"/>
              <a:t> </a:t>
            </a:r>
            <a:r>
              <a:rPr lang="nl-BE" sz="3600" b="1" dirty="0" err="1"/>
              <a:t>the</a:t>
            </a:r>
            <a:r>
              <a:rPr lang="nl-BE" sz="3600" b="1" dirty="0"/>
              <a:t> code (script: 50_100.py)</a:t>
            </a:r>
          </a:p>
        </p:txBody>
      </p:sp>
      <p:sp>
        <p:nvSpPr>
          <p:cNvPr id="1034" name="Tijdelijke aanduiding voor inhoud 2">
            <a:extLst>
              <a:ext uri="{FF2B5EF4-FFF2-40B4-BE49-F238E27FC236}">
                <a16:creationId xmlns:a16="http://schemas.microsoft.com/office/drawing/2014/main" id="{8A4A7D60-83B4-480B-92E0-47F7CFD9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66" y="1228120"/>
            <a:ext cx="11221183" cy="49702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BE" dirty="0"/>
              <a:t>Mpi4py: communicatie tussen de 64 </a:t>
            </a:r>
            <a:r>
              <a:rPr lang="nl-BE" dirty="0" err="1"/>
              <a:t>cores</a:t>
            </a:r>
            <a:r>
              <a:rPr lang="nl-BE" dirty="0"/>
              <a:t> van </a:t>
            </a:r>
            <a:r>
              <a:rPr lang="nl-BE" dirty="0" err="1"/>
              <a:t>Vaughan</a:t>
            </a:r>
            <a:endParaRPr lang="nl-BE" dirty="0"/>
          </a:p>
          <a:p>
            <a:pPr>
              <a:lnSpc>
                <a:spcPct val="100000"/>
              </a:lnSpc>
            </a:pPr>
            <a:endParaRPr lang="nl-BE" dirty="0"/>
          </a:p>
          <a:p>
            <a:pPr>
              <a:lnSpc>
                <a:spcPct val="100000"/>
              </a:lnSpc>
            </a:pPr>
            <a:r>
              <a:rPr lang="nl-BE" dirty="0"/>
              <a:t>De </a:t>
            </a:r>
            <a:r>
              <a:rPr lang="nl-BE" dirty="0" err="1"/>
              <a:t>width</a:t>
            </a:r>
            <a:r>
              <a:rPr lang="nl-BE" dirty="0"/>
              <a:t> van de image wordt in 64 stukken gedeeld</a:t>
            </a:r>
          </a:p>
          <a:p>
            <a:pPr lvl="1"/>
            <a:r>
              <a:rPr lang="nl-BE" dirty="0"/>
              <a:t>Zo kan elke </a:t>
            </a:r>
            <a:r>
              <a:rPr lang="nl-BE" dirty="0" err="1"/>
              <a:t>core</a:t>
            </a:r>
            <a:r>
              <a:rPr lang="nl-BE" dirty="0"/>
              <a:t> een deel van de image aanmaken</a:t>
            </a:r>
          </a:p>
          <a:p>
            <a:pPr lvl="1"/>
            <a:r>
              <a:rPr lang="nl-BE" dirty="0"/>
              <a:t>Op het einde worden alle delen samengeplakt</a:t>
            </a:r>
          </a:p>
          <a:p>
            <a:pPr>
              <a:lnSpc>
                <a:spcPct val="100000"/>
              </a:lnSpc>
            </a:pPr>
            <a:r>
              <a:rPr lang="nl-BE" sz="1800" i="0" dirty="0"/>
              <a:t>Communicatie gebeurt via:</a:t>
            </a:r>
            <a:br>
              <a:rPr lang="nl-BE" sz="1800" i="0" dirty="0"/>
            </a:br>
            <a:r>
              <a:rPr lang="nl-BE" sz="1800" i="0" dirty="0" err="1"/>
              <a:t>comm.send</a:t>
            </a:r>
            <a:r>
              <a:rPr lang="nl-BE" sz="1800" i="0" dirty="0"/>
              <a:t> en </a:t>
            </a:r>
            <a:r>
              <a:rPr lang="nl-BE" sz="1800" i="0" dirty="0" err="1"/>
              <a:t>comm.recv</a:t>
            </a:r>
            <a:endParaRPr lang="nl-BE" sz="1800" i="0" dirty="0"/>
          </a:p>
          <a:p>
            <a:pPr>
              <a:lnSpc>
                <a:spcPct val="100000"/>
              </a:lnSpc>
            </a:pPr>
            <a:endParaRPr lang="nl-BE" dirty="0"/>
          </a:p>
          <a:p>
            <a:pPr>
              <a:lnSpc>
                <a:spcPct val="100000"/>
              </a:lnSpc>
            </a:pPr>
            <a:r>
              <a:rPr lang="nl-BE" dirty="0"/>
              <a:t>Tijd gemeten via </a:t>
            </a:r>
            <a:r>
              <a:rPr lang="nl-BE" dirty="0" err="1"/>
              <a:t>MPI.Wtime</a:t>
            </a:r>
            <a:r>
              <a:rPr lang="nl-BE" dirty="0"/>
              <a:t>()</a:t>
            </a:r>
          </a:p>
          <a:p>
            <a:pPr>
              <a:lnSpc>
                <a:spcPct val="100000"/>
              </a:lnSpc>
            </a:pPr>
            <a:endParaRPr lang="nl-BE" sz="1800" i="0" dirty="0"/>
          </a:p>
          <a:p>
            <a:pPr>
              <a:lnSpc>
                <a:spcPct val="100000"/>
              </a:lnSpc>
            </a:pPr>
            <a:endParaRPr lang="nl-BE" sz="1800" i="0" dirty="0"/>
          </a:p>
          <a:p>
            <a:pPr lvl="1">
              <a:lnSpc>
                <a:spcPct val="100000"/>
              </a:lnSpc>
            </a:pPr>
            <a:endParaRPr lang="nl-BE" dirty="0"/>
          </a:p>
          <a:p>
            <a:pPr>
              <a:lnSpc>
                <a:spcPct val="100000"/>
              </a:lnSpc>
            </a:pPr>
            <a:endParaRPr lang="nl-BE" sz="1800" dirty="0"/>
          </a:p>
          <a:p>
            <a:pPr lvl="1"/>
            <a:endParaRPr lang="nl-BE" sz="1600" i="0" dirty="0"/>
          </a:p>
          <a:p>
            <a:pPr lvl="1"/>
            <a:endParaRPr lang="nl-BE" sz="1600" i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5E4E89-046B-4597-925C-2EEF21A0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5</a:t>
            </a:fld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CB10A-B3D1-0EE9-C122-F85842A17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766" y="1739237"/>
            <a:ext cx="50196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96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A53E6-4D5E-4FE4-A0AD-E81EC420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539" y="261209"/>
            <a:ext cx="6901193" cy="1135737"/>
          </a:xfrm>
        </p:spPr>
        <p:txBody>
          <a:bodyPr>
            <a:normAutofit/>
          </a:bodyPr>
          <a:lstStyle/>
          <a:p>
            <a:r>
              <a:rPr lang="nl-BE" sz="3600" b="1" dirty="0" err="1"/>
              <a:t>Calculation</a:t>
            </a:r>
            <a:r>
              <a:rPr lang="nl-BE" sz="3600" b="1" dirty="0"/>
              <a:t> time</a:t>
            </a:r>
          </a:p>
        </p:txBody>
      </p:sp>
      <p:sp>
        <p:nvSpPr>
          <p:cNvPr id="1034" name="Tijdelijke aanduiding voor inhoud 2">
            <a:extLst>
              <a:ext uri="{FF2B5EF4-FFF2-40B4-BE49-F238E27FC236}">
                <a16:creationId xmlns:a16="http://schemas.microsoft.com/office/drawing/2014/main" id="{8A4A7D60-83B4-480B-92E0-47F7CFD9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66" y="1228120"/>
            <a:ext cx="11221183" cy="4970245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BE" sz="1800" i="0" dirty="0"/>
              <a:t>Enkel Python: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BE" dirty="0"/>
              <a:t>1 </a:t>
            </a:r>
            <a:r>
              <a:rPr lang="nl-BE" dirty="0" err="1"/>
              <a:t>core</a:t>
            </a:r>
            <a:endParaRPr lang="nl-BE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BE" dirty="0"/>
              <a:t>Voor de korte/kleinste cases is dit sneller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BE" sz="1800" i="0" dirty="0"/>
              <a:t>Mpi4py: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BE" dirty="0"/>
              <a:t>64 </a:t>
            </a:r>
            <a:r>
              <a:rPr lang="nl-BE" dirty="0" err="1"/>
              <a:t>cores</a:t>
            </a:r>
            <a:r>
              <a:rPr lang="nl-BE" dirty="0"/>
              <a:t> beschikbaar via </a:t>
            </a:r>
            <a:r>
              <a:rPr lang="nl-BE" dirty="0" err="1"/>
              <a:t>Vaughan</a:t>
            </a:r>
            <a:endParaRPr lang="nl-BE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BE" dirty="0"/>
              <a:t>Vanaf D = 500 en N = 10000 werkt het verdelen van het werk sneller</a:t>
            </a:r>
            <a:endParaRPr lang="nl-BE" i="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nl-BE" dirty="0"/>
              <a:t>321,99 sec tegenover 587,43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BE" sz="1800" i="0" dirty="0"/>
              <a:t>Volgende stap: gebruik van </a:t>
            </a:r>
            <a:r>
              <a:rPr lang="nl-BE" sz="1800" i="0" dirty="0" err="1"/>
              <a:t>numpy</a:t>
            </a:r>
            <a:r>
              <a:rPr lang="nl-BE" sz="1800" i="0" dirty="0"/>
              <a:t> arrays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BE" dirty="0"/>
              <a:t>Momenteel gebruik van </a:t>
            </a:r>
            <a:r>
              <a:rPr lang="nl-BE" dirty="0" err="1"/>
              <a:t>dictionary</a:t>
            </a:r>
            <a:r>
              <a:rPr lang="nl-BE" dirty="0"/>
              <a:t> om data op te slaan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BE" i="0" dirty="0"/>
              <a:t>Poging ondernomen, maar zonder succes</a:t>
            </a:r>
          </a:p>
          <a:p>
            <a:pPr>
              <a:lnSpc>
                <a:spcPct val="100000"/>
              </a:lnSpc>
            </a:pPr>
            <a:endParaRPr lang="nl-BE" sz="2000" dirty="0"/>
          </a:p>
          <a:p>
            <a:pPr lvl="1">
              <a:lnSpc>
                <a:spcPct val="100000"/>
              </a:lnSpc>
            </a:pPr>
            <a:endParaRPr lang="nl-BE" sz="1800" dirty="0"/>
          </a:p>
          <a:p>
            <a:pPr lvl="1"/>
            <a:endParaRPr lang="nl-BE" sz="1600" i="0" dirty="0"/>
          </a:p>
          <a:p>
            <a:pPr lvl="1"/>
            <a:endParaRPr lang="nl-BE" sz="1600" i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5E4E89-046B-4597-925C-2EEF21A0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7353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CF4B-EBFB-7766-E7D2-F533F976C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Calculation</a:t>
            </a:r>
            <a:r>
              <a:rPr lang="nl-BE" dirty="0"/>
              <a:t> time of </a:t>
            </a:r>
            <a:r>
              <a:rPr lang="nl-BE" dirty="0" err="1"/>
              <a:t>all</a:t>
            </a:r>
            <a:r>
              <a:rPr lang="nl-BE" dirty="0"/>
              <a:t> cases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8C71C-B981-B0D1-E76B-9417E922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7</a:t>
            </a:fld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68A247-D64F-DA2F-D711-6602E4EE0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743" y="2824363"/>
            <a:ext cx="6111167" cy="23230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9EC68C-C605-64BF-A9FD-246BC0703B91}"/>
              </a:ext>
            </a:extLst>
          </p:cNvPr>
          <p:cNvSpPr txBox="1"/>
          <p:nvPr/>
        </p:nvSpPr>
        <p:spPr>
          <a:xfrm>
            <a:off x="182880" y="1556097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nl-BE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Gebruik van mpi4py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7660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A53E6-4D5E-4FE4-A0AD-E81EC420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531" y="251879"/>
            <a:ext cx="6901193" cy="1135737"/>
          </a:xfrm>
        </p:spPr>
        <p:txBody>
          <a:bodyPr>
            <a:normAutofit/>
          </a:bodyPr>
          <a:lstStyle/>
          <a:p>
            <a:r>
              <a:rPr lang="nl-BE" sz="3600" b="1" dirty="0" err="1"/>
              <a:t>References</a:t>
            </a:r>
            <a:endParaRPr lang="nl-BE" sz="3600" b="1" dirty="0"/>
          </a:p>
        </p:txBody>
      </p:sp>
      <p:sp>
        <p:nvSpPr>
          <p:cNvPr id="1034" name="Tijdelijke aanduiding voor inhoud 2">
            <a:extLst>
              <a:ext uri="{FF2B5EF4-FFF2-40B4-BE49-F238E27FC236}">
                <a16:creationId xmlns:a16="http://schemas.microsoft.com/office/drawing/2014/main" id="{8A4A7D60-83B4-480B-92E0-47F7CFD9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66" y="1228120"/>
            <a:ext cx="11221183" cy="4970245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endParaRPr lang="nl-BE" sz="1800" dirty="0">
              <a:hlinkClick r:id="rId2"/>
            </a:endParaRPr>
          </a:p>
          <a:p>
            <a:pPr marL="530352" lvl="1" indent="0">
              <a:buNone/>
            </a:pPr>
            <a:r>
              <a:rPr lang="nl-BE" sz="1800" dirty="0">
                <a:hlinkClick r:id="rId2"/>
              </a:rPr>
              <a:t>https://www.youtube.com/watch?v=3F7P2lAD6hw&amp;list=PLxDvEmlm4QvgcMJLy3BiFZZ0J8fLXCuD4</a:t>
            </a:r>
            <a:endParaRPr lang="nl-BE" sz="1800" dirty="0"/>
          </a:p>
          <a:p>
            <a:pPr marL="530352" lvl="1" indent="0">
              <a:buNone/>
            </a:pPr>
            <a:r>
              <a:rPr lang="nl-BE" sz="1800" dirty="0">
                <a:hlinkClick r:id="rId3"/>
              </a:rPr>
              <a:t>https://www.codingame.com/playgrounds/2358/how-to-plot-the-mandelbrot-set/adding-some-colors</a:t>
            </a:r>
            <a:endParaRPr lang="nl-BE" sz="1800" dirty="0"/>
          </a:p>
          <a:p>
            <a:pPr marL="530352" lvl="1" indent="0">
              <a:buNone/>
            </a:pPr>
            <a:r>
              <a:rPr lang="nl-BE" sz="1800" dirty="0">
                <a:hlinkClick r:id="rId4"/>
              </a:rPr>
              <a:t>https://mpi4py.readthedocs.io/en/stable/tutorial.html</a:t>
            </a:r>
            <a:endParaRPr lang="nl-BE" sz="1800" dirty="0"/>
          </a:p>
          <a:p>
            <a:pPr marL="530352" lvl="1" indent="0">
              <a:buNone/>
            </a:pPr>
            <a:r>
              <a:rPr lang="nl-BE" sz="1800" dirty="0">
                <a:hlinkClick r:id="rId5"/>
              </a:rPr>
              <a:t>https://gist.github.com/jfpuget/60e07a82dece69b011bb</a:t>
            </a:r>
            <a:endParaRPr lang="nl-BE" sz="1600" i="0" dirty="0"/>
          </a:p>
          <a:p>
            <a:pPr lvl="1"/>
            <a:endParaRPr lang="nl-BE" sz="1600" i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5E4E89-046B-4597-925C-2EEF21A0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80C-F930-4AA8-B07C-D7ACC2CA9938}" type="slidenum">
              <a:rPr lang="nl-BE" smtClean="0"/>
              <a:t>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27848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4445</TotalTime>
  <Words>354</Words>
  <Application>Microsoft Office PowerPoint</Application>
  <PresentationFormat>Widescreen</PresentationFormat>
  <Paragraphs>78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Trebuchet MS</vt:lpstr>
      <vt:lpstr>Wingdings</vt:lpstr>
      <vt:lpstr>Wingdings 3</vt:lpstr>
      <vt:lpstr>Facet</vt:lpstr>
      <vt:lpstr>Parallel programmeren: Mandelbrot set</vt:lpstr>
      <vt:lpstr>Opdracht</vt:lpstr>
      <vt:lpstr>Code</vt:lpstr>
      <vt:lpstr>Code: image (script: MB.py)</vt:lpstr>
      <vt:lpstr>Improving the code (script: 50_100.py)</vt:lpstr>
      <vt:lpstr>Calculation time</vt:lpstr>
      <vt:lpstr>Calculation time of all cases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Robbe Bryssinck</dc:creator>
  <cp:lastModifiedBy>arn van hemelen</cp:lastModifiedBy>
  <cp:revision>211</cp:revision>
  <dcterms:created xsi:type="dcterms:W3CDTF">2022-05-17T09:43:53Z</dcterms:created>
  <dcterms:modified xsi:type="dcterms:W3CDTF">2023-08-23T07:23:42Z</dcterms:modified>
</cp:coreProperties>
</file>