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CC8AF-90C4-4598-9378-19B6140C509D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73001-2609-441B-B607-E401AB8BC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2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73001-2609-441B-B607-E401AB8BC1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35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73001-2609-441B-B607-E401AB8BC1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1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F062-F7E4-FE51-2F5C-C31EB9F65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6E0EF-22C5-8A56-6B83-A5C83607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FE11-B092-B9E2-1000-12099A41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6807-2A1F-49D3-983D-76917F9044F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344A0-85C7-DABE-04FB-4A2994A0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BC2C9-5835-C4C4-BF5D-3EACB9B0B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0008-15B0-43FD-8688-B17F0385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5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4172-FD80-70D0-F33F-EB96BA93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FD6AB-A2BF-3171-F9C2-46D14D52C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5A31D-F917-17F8-9153-B09C7ABE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6807-2A1F-49D3-983D-76917F9044F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08879-461B-F276-A0C2-1FA324F3D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8C380-3766-3FDC-61B6-9F736D89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0008-15B0-43FD-8688-B17F0385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1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35926-5451-7659-3E9C-B4789219B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55194-6A0B-548D-C0E4-3C4423C77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AA6A1-172B-735A-002F-EF5F1548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6807-2A1F-49D3-983D-76917F9044F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A2D0C-F64C-B51C-92CA-F06FE6DD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66F3-971B-70FA-6CC9-2C34A8A7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0008-15B0-43FD-8688-B17F0385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03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486A-0919-3335-5AB3-48ED668C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3E4F-35B4-1D38-099A-2E71712E0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1E886-3804-3CD0-05AB-EA2E81D8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6807-2A1F-49D3-983D-76917F9044F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63058-B206-24FF-3915-1FBB612C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7160A-B643-4772-D80E-BC148E6F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0008-15B0-43FD-8688-B17F0385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1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20C9-7733-2221-2D9C-24ABE06A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C1621-B0E6-FE7A-5AF0-56D9C7E43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5DEAA-FA01-48AB-34B5-4748EDFF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6807-2A1F-49D3-983D-76917F9044F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785C6-869A-0FEB-331A-CE692303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1F8D2-355E-F967-9E0C-4D2587ED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0008-15B0-43FD-8688-B17F0385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9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9354-2862-B681-79B5-59F47A3D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7D2E2-3E78-7371-335E-E060C4602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0E2C2-2368-7527-E847-7E5832FE9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E2CB5-3EF3-2B9B-7ECF-963DE80E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6807-2A1F-49D3-983D-76917F9044F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874F0-7AAA-EAEA-2CE4-624EB6DE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71C10-50B9-5B33-8FAD-2C05037C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0008-15B0-43FD-8688-B17F0385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3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44C4-557E-9A7A-81D7-D09E4C15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1AB2C-5C46-7701-B937-7538C434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73F27-4EF0-9443-927C-6B47FBE3E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29D27-C699-8B00-570A-1F85659E7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D92B1-0B28-B48E-2038-EBBDB4C7D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B0191-04E2-1024-4DD7-88AACDD6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6807-2A1F-49D3-983D-76917F9044F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1CA55-E708-FF78-4890-2E26C5A5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D086A-8E95-11D6-DD56-CF8FB021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0008-15B0-43FD-8688-B17F0385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2EAC-3279-A84F-EAAF-A1CB2B7E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AF27F-A509-A452-E5C4-C2D9388EB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6807-2A1F-49D3-983D-76917F9044F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B8BB9-B2C5-FDB2-5AE0-B50F4C6D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78B9D-0299-C9A5-8C39-B022241B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0008-15B0-43FD-8688-B17F0385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2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4BA0A5-57A6-6431-30FD-5F869508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6807-2A1F-49D3-983D-76917F9044F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D9DDAF-6947-EA53-0D2E-A4B59F38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AC90-EFCE-6296-54D8-2A9CEDFC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0008-15B0-43FD-8688-B17F0385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6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2820-21EE-4698-657D-5336CDB1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67B96-BD96-1577-5B9C-4760C06E0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07238-1394-1BA8-F923-74A885E02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92A52-7312-4B9A-5932-A0882F67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6807-2A1F-49D3-983D-76917F9044F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1FB7B-6FF1-24BB-724B-34CF6AAE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78E08-AA1B-2B5D-BA94-1A583F59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0008-15B0-43FD-8688-B17F0385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33C2-2DC7-DF26-F8D0-39D42D2C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3D070-CCF3-F916-C72A-56A460FC4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3E86D-490B-5754-7609-13010096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47063-0A81-B93E-9142-BD51A7817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6807-2A1F-49D3-983D-76917F9044F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491DE-8CA3-C215-A1BA-49E65BBB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73712-E043-7D81-21A6-70B9318B8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E0008-15B0-43FD-8688-B17F0385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57D67-4A75-B216-DF28-91439CAF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70676-E512-A8DF-CEA9-809519B64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7BF6F-D560-77D6-D6D5-6F1161D69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86807-2A1F-49D3-983D-76917F9044F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74BC-77C6-5EE2-EC8B-07FD8209F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CF54-CA72-86E0-FF65-D185A3ED9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E0008-15B0-43FD-8688-B17F03856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8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0-fact-checking-dashboard-8sppzl.vercel.app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rnvjshi/Fact-Checking-Dashbo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900D66B-2734-A3F7-57E7-257243BE7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"/>
            <a:ext cx="12192000" cy="6855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3AFB2-86E6-0A23-AD95-4E2001694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274" y="244584"/>
            <a:ext cx="7621572" cy="191514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Arial Black" panose="020B0A04020102020204" pitchFamily="34" charset="0"/>
              </a:rPr>
              <a:t>Fact-Checking Dashboard (PoC)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60D28-39B0-95C6-6296-EF3A36598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571" y="285057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Lightweight AI-Based Tool for </a:t>
            </a:r>
            <a:b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Black" panose="020B0A04020102020204" pitchFamily="34" charset="0"/>
              </a:rPr>
              <a:t>Verifying News/URL Credibility.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E2F33-6B6A-8686-5C9F-A01697097C39}"/>
              </a:ext>
            </a:extLst>
          </p:cNvPr>
          <p:cNvSpPr txBox="1"/>
          <p:nvPr/>
        </p:nvSpPr>
        <p:spPr>
          <a:xfrm>
            <a:off x="801278" y="4119847"/>
            <a:ext cx="2988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Team Name :- </a:t>
            </a:r>
            <a:r>
              <a:rPr lang="en-US" sz="2400" b="1" dirty="0">
                <a:solidFill>
                  <a:schemeClr val="bg1"/>
                </a:solidFill>
              </a:rPr>
              <a:t>Byte IT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B6B9539-0118-254A-B4D6-06EBB3DCA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78" y="2982707"/>
            <a:ext cx="446293" cy="4462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C0F8B01-8392-3609-3DDC-919FE71E4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338" y="4761803"/>
            <a:ext cx="1568175" cy="15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4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75F1771-7D21-17F4-50BD-74984D15F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BC4C4E-FA6A-BC7A-999E-CE574C1FE721}"/>
              </a:ext>
            </a:extLst>
          </p:cNvPr>
          <p:cNvSpPr txBox="1"/>
          <p:nvPr/>
        </p:nvSpPr>
        <p:spPr>
          <a:xfrm>
            <a:off x="1018094" y="1767006"/>
            <a:ext cx="71643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Fake Narrative: Internet is used for spreading fake narrative by spreading fake news and deep fake videos (using AI). Suggest a technical solution (or algorithm) for flagging deep fake videos circulating on internet and also a technical solution for highlighting fake news.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8479D-0FB3-3737-04DD-4974082B4F25}"/>
              </a:ext>
            </a:extLst>
          </p:cNvPr>
          <p:cNvSpPr txBox="1"/>
          <p:nvPr/>
        </p:nvSpPr>
        <p:spPr>
          <a:xfrm>
            <a:off x="2630077" y="667768"/>
            <a:ext cx="5401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Problem Statement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530F9-7743-4F9C-0F54-3C685ADF262C}"/>
              </a:ext>
            </a:extLst>
          </p:cNvPr>
          <p:cNvSpPr txBox="1"/>
          <p:nvPr/>
        </p:nvSpPr>
        <p:spPr>
          <a:xfrm>
            <a:off x="1329177" y="3789574"/>
            <a:ext cx="8795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The Need for Fact-Checking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1B30C2-EC94-C75B-037F-2FC19F6F3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56" y="3848276"/>
            <a:ext cx="282705" cy="28270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FE0FE94-E992-7D75-FBE5-518FEC210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972247"/>
              </p:ext>
            </p:extLst>
          </p:nvPr>
        </p:nvGraphicFramePr>
        <p:xfrm>
          <a:off x="1074656" y="4392891"/>
          <a:ext cx="10020692" cy="2111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5173">
                  <a:extLst>
                    <a:ext uri="{9D8B030D-6E8A-4147-A177-3AD203B41FA5}">
                      <a16:colId xmlns:a16="http://schemas.microsoft.com/office/drawing/2014/main" val="282492419"/>
                    </a:ext>
                  </a:extLst>
                </a:gridCol>
                <a:gridCol w="2505173">
                  <a:extLst>
                    <a:ext uri="{9D8B030D-6E8A-4147-A177-3AD203B41FA5}">
                      <a16:colId xmlns:a16="http://schemas.microsoft.com/office/drawing/2014/main" val="3907888174"/>
                    </a:ext>
                  </a:extLst>
                </a:gridCol>
                <a:gridCol w="2505173">
                  <a:extLst>
                    <a:ext uri="{9D8B030D-6E8A-4147-A177-3AD203B41FA5}">
                      <a16:colId xmlns:a16="http://schemas.microsoft.com/office/drawing/2014/main" val="815040737"/>
                    </a:ext>
                  </a:extLst>
                </a:gridCol>
                <a:gridCol w="2505173">
                  <a:extLst>
                    <a:ext uri="{9D8B030D-6E8A-4147-A177-3AD203B41FA5}">
                      <a16:colId xmlns:a16="http://schemas.microsoft.com/office/drawing/2014/main" val="2231572270"/>
                    </a:ext>
                  </a:extLst>
                </a:gridCol>
              </a:tblGrid>
              <a:tr h="21116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Rapid spread of misinformation on digital platforms.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Difficulty for users to verify news/link credibility.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Importance of combating fake news for informed decisions.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need for a tool that shows how many others are searching for the same news, to help users gauge its relevance and authenticity.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944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70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70735E-0C2E-F4B0-B174-5C40D0C72688}"/>
              </a:ext>
            </a:extLst>
          </p:cNvPr>
          <p:cNvSpPr txBox="1"/>
          <p:nvPr/>
        </p:nvSpPr>
        <p:spPr>
          <a:xfrm>
            <a:off x="1084086" y="395926"/>
            <a:ext cx="9728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Solution Overview Architecture/Workflow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2F41D-E9AE-1A98-2293-02EE8CA4C523}"/>
              </a:ext>
            </a:extLst>
          </p:cNvPr>
          <p:cNvSpPr txBox="1"/>
          <p:nvPr/>
        </p:nvSpPr>
        <p:spPr>
          <a:xfrm>
            <a:off x="327055" y="1241960"/>
            <a:ext cx="613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Introducing the Fact-Checking Dashboard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EDEF45E-1ED0-A7CC-01AE-D5C74BDF5174}"/>
              </a:ext>
            </a:extLst>
          </p:cNvPr>
          <p:cNvSpPr/>
          <p:nvPr/>
        </p:nvSpPr>
        <p:spPr>
          <a:xfrm>
            <a:off x="-1" y="5149169"/>
            <a:ext cx="2277202" cy="1310325"/>
          </a:xfrm>
          <a:custGeom>
            <a:avLst/>
            <a:gdLst>
              <a:gd name="connsiteX0" fmla="*/ 0 w 2277202"/>
              <a:gd name="connsiteY0" fmla="*/ 0 h 1838227"/>
              <a:gd name="connsiteX1" fmla="*/ 2036883 w 2277202"/>
              <a:gd name="connsiteY1" fmla="*/ 0 h 1838227"/>
              <a:gd name="connsiteX2" fmla="*/ 2277202 w 2277202"/>
              <a:gd name="connsiteY2" fmla="*/ 919113 h 1838227"/>
              <a:gd name="connsiteX3" fmla="*/ 2036883 w 2277202"/>
              <a:gd name="connsiteY3" fmla="*/ 1838227 h 1838227"/>
              <a:gd name="connsiteX4" fmla="*/ 0 w 2277202"/>
              <a:gd name="connsiteY4" fmla="*/ 1838227 h 1838227"/>
              <a:gd name="connsiteX5" fmla="*/ 0 w 2277202"/>
              <a:gd name="connsiteY5" fmla="*/ 0 h 1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77202" h="1838227">
                <a:moveTo>
                  <a:pt x="0" y="0"/>
                </a:moveTo>
                <a:lnTo>
                  <a:pt x="2036883" y="0"/>
                </a:lnTo>
                <a:lnTo>
                  <a:pt x="2277202" y="919113"/>
                </a:lnTo>
                <a:lnTo>
                  <a:pt x="2036883" y="1838227"/>
                </a:lnTo>
                <a:lnTo>
                  <a:pt x="0" y="18382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F445166-9AA0-D2ED-CE02-FA64EEF7411A}"/>
              </a:ext>
            </a:extLst>
          </p:cNvPr>
          <p:cNvSpPr/>
          <p:nvPr/>
        </p:nvSpPr>
        <p:spPr>
          <a:xfrm>
            <a:off x="2305546" y="5149169"/>
            <a:ext cx="2517520" cy="1310325"/>
          </a:xfrm>
          <a:custGeom>
            <a:avLst/>
            <a:gdLst>
              <a:gd name="connsiteX0" fmla="*/ 0 w 2517520"/>
              <a:gd name="connsiteY0" fmla="*/ 0 h 1838227"/>
              <a:gd name="connsiteX1" fmla="*/ 2266726 w 2517520"/>
              <a:gd name="connsiteY1" fmla="*/ 0 h 1838227"/>
              <a:gd name="connsiteX2" fmla="*/ 2517520 w 2517520"/>
              <a:gd name="connsiteY2" fmla="*/ 959178 h 1838227"/>
              <a:gd name="connsiteX3" fmla="*/ 2287677 w 2517520"/>
              <a:gd name="connsiteY3" fmla="*/ 1838227 h 1838227"/>
              <a:gd name="connsiteX4" fmla="*/ 0 w 2517520"/>
              <a:gd name="connsiteY4" fmla="*/ 1838227 h 1838227"/>
              <a:gd name="connsiteX5" fmla="*/ 240318 w 2517520"/>
              <a:gd name="connsiteY5" fmla="*/ 919113 h 1838227"/>
              <a:gd name="connsiteX6" fmla="*/ 0 w 2517520"/>
              <a:gd name="connsiteY6" fmla="*/ 0 h 1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520" h="1838227">
                <a:moveTo>
                  <a:pt x="0" y="0"/>
                </a:moveTo>
                <a:lnTo>
                  <a:pt x="2266726" y="0"/>
                </a:lnTo>
                <a:lnTo>
                  <a:pt x="2517520" y="959178"/>
                </a:lnTo>
                <a:lnTo>
                  <a:pt x="2287677" y="1838227"/>
                </a:lnTo>
                <a:lnTo>
                  <a:pt x="0" y="1838227"/>
                </a:lnTo>
                <a:lnTo>
                  <a:pt x="240318" y="91911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1D4656-8FA4-C094-BB83-9758C2AF22D3}"/>
              </a:ext>
            </a:extLst>
          </p:cNvPr>
          <p:cNvSpPr/>
          <p:nvPr/>
        </p:nvSpPr>
        <p:spPr>
          <a:xfrm>
            <a:off x="4840935" y="5149169"/>
            <a:ext cx="2527996" cy="1310325"/>
          </a:xfrm>
          <a:custGeom>
            <a:avLst/>
            <a:gdLst>
              <a:gd name="connsiteX0" fmla="*/ 0 w 2527996"/>
              <a:gd name="connsiteY0" fmla="*/ 0 h 1838227"/>
              <a:gd name="connsiteX1" fmla="*/ 2287882 w 2527996"/>
              <a:gd name="connsiteY1" fmla="*/ 0 h 1838227"/>
              <a:gd name="connsiteX2" fmla="*/ 2527996 w 2527996"/>
              <a:gd name="connsiteY2" fmla="*/ 918328 h 1838227"/>
              <a:gd name="connsiteX3" fmla="*/ 2287472 w 2527996"/>
              <a:gd name="connsiteY3" fmla="*/ 1838227 h 1838227"/>
              <a:gd name="connsiteX4" fmla="*/ 20952 w 2527996"/>
              <a:gd name="connsiteY4" fmla="*/ 1838227 h 1838227"/>
              <a:gd name="connsiteX5" fmla="*/ 250794 w 2527996"/>
              <a:gd name="connsiteY5" fmla="*/ 959178 h 1838227"/>
              <a:gd name="connsiteX6" fmla="*/ 0 w 2527996"/>
              <a:gd name="connsiteY6" fmla="*/ 0 h 1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27996" h="1838227">
                <a:moveTo>
                  <a:pt x="0" y="0"/>
                </a:moveTo>
                <a:lnTo>
                  <a:pt x="2287882" y="0"/>
                </a:lnTo>
                <a:lnTo>
                  <a:pt x="2527996" y="918328"/>
                </a:lnTo>
                <a:lnTo>
                  <a:pt x="2287472" y="1838227"/>
                </a:lnTo>
                <a:lnTo>
                  <a:pt x="20952" y="1838227"/>
                </a:lnTo>
                <a:lnTo>
                  <a:pt x="250794" y="9591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EC3C5AE-24DD-65AD-756F-641D8AF557C7}"/>
              </a:ext>
            </a:extLst>
          </p:cNvPr>
          <p:cNvSpPr/>
          <p:nvPr/>
        </p:nvSpPr>
        <p:spPr>
          <a:xfrm>
            <a:off x="7397072" y="5149169"/>
            <a:ext cx="2517725" cy="1310325"/>
          </a:xfrm>
          <a:custGeom>
            <a:avLst/>
            <a:gdLst>
              <a:gd name="connsiteX0" fmla="*/ 410 w 2517725"/>
              <a:gd name="connsiteY0" fmla="*/ 0 h 1838227"/>
              <a:gd name="connsiteX1" fmla="*/ 2284801 w 2517725"/>
              <a:gd name="connsiteY1" fmla="*/ 0 h 1838227"/>
              <a:gd name="connsiteX2" fmla="*/ 2517725 w 2517725"/>
              <a:gd name="connsiteY2" fmla="*/ 890834 h 1838227"/>
              <a:gd name="connsiteX3" fmla="*/ 2270012 w 2517725"/>
              <a:gd name="connsiteY3" fmla="*/ 1838227 h 1838227"/>
              <a:gd name="connsiteX4" fmla="*/ 0 w 2517725"/>
              <a:gd name="connsiteY4" fmla="*/ 1838227 h 1838227"/>
              <a:gd name="connsiteX5" fmla="*/ 240523 w 2517725"/>
              <a:gd name="connsiteY5" fmla="*/ 918328 h 1838227"/>
              <a:gd name="connsiteX6" fmla="*/ 410 w 2517725"/>
              <a:gd name="connsiteY6" fmla="*/ 0 h 1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7725" h="1838227">
                <a:moveTo>
                  <a:pt x="410" y="0"/>
                </a:moveTo>
                <a:lnTo>
                  <a:pt x="2284801" y="0"/>
                </a:lnTo>
                <a:lnTo>
                  <a:pt x="2517725" y="890834"/>
                </a:lnTo>
                <a:lnTo>
                  <a:pt x="2270012" y="1838227"/>
                </a:lnTo>
                <a:lnTo>
                  <a:pt x="0" y="1838227"/>
                </a:lnTo>
                <a:lnTo>
                  <a:pt x="240523" y="918328"/>
                </a:lnTo>
                <a:lnTo>
                  <a:pt x="41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675E54A-5191-B1F3-40C1-2862171467A0}"/>
              </a:ext>
            </a:extLst>
          </p:cNvPr>
          <p:cNvSpPr/>
          <p:nvPr/>
        </p:nvSpPr>
        <p:spPr>
          <a:xfrm>
            <a:off x="9935747" y="5149169"/>
            <a:ext cx="2256252" cy="1310325"/>
          </a:xfrm>
          <a:custGeom>
            <a:avLst/>
            <a:gdLst>
              <a:gd name="connsiteX0" fmla="*/ 14788 w 2256252"/>
              <a:gd name="connsiteY0" fmla="*/ 0 h 1838227"/>
              <a:gd name="connsiteX1" fmla="*/ 2256252 w 2256252"/>
              <a:gd name="connsiteY1" fmla="*/ 0 h 1838227"/>
              <a:gd name="connsiteX2" fmla="*/ 2256252 w 2256252"/>
              <a:gd name="connsiteY2" fmla="*/ 1838227 h 1838227"/>
              <a:gd name="connsiteX3" fmla="*/ 0 w 2256252"/>
              <a:gd name="connsiteY3" fmla="*/ 1838227 h 1838227"/>
              <a:gd name="connsiteX4" fmla="*/ 247712 w 2256252"/>
              <a:gd name="connsiteY4" fmla="*/ 890834 h 1838227"/>
              <a:gd name="connsiteX5" fmla="*/ 14788 w 2256252"/>
              <a:gd name="connsiteY5" fmla="*/ 0 h 1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56252" h="1838227">
                <a:moveTo>
                  <a:pt x="14788" y="0"/>
                </a:moveTo>
                <a:lnTo>
                  <a:pt x="2256252" y="0"/>
                </a:lnTo>
                <a:lnTo>
                  <a:pt x="2256252" y="1838227"/>
                </a:lnTo>
                <a:lnTo>
                  <a:pt x="0" y="1838227"/>
                </a:lnTo>
                <a:lnTo>
                  <a:pt x="247712" y="890834"/>
                </a:lnTo>
                <a:lnTo>
                  <a:pt x="14788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7" name="Graphic 26" descr="Crawl">
            <a:extLst>
              <a:ext uri="{FF2B5EF4-FFF2-40B4-BE49-F238E27FC236}">
                <a16:creationId xmlns:a16="http://schemas.microsoft.com/office/drawing/2014/main" id="{BB23CAEB-CC3C-2ECD-F9D9-4E847D339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455" y="4527001"/>
            <a:ext cx="1371600" cy="1371600"/>
          </a:xfrm>
          <a:prstGeom prst="rect">
            <a:avLst/>
          </a:prstGeom>
        </p:spPr>
      </p:pic>
      <p:pic>
        <p:nvPicPr>
          <p:cNvPr id="29" name="Graphic 28" descr="Walk">
            <a:extLst>
              <a:ext uri="{FF2B5EF4-FFF2-40B4-BE49-F238E27FC236}">
                <a16:creationId xmlns:a16="http://schemas.microsoft.com/office/drawing/2014/main" id="{9CF198E6-0DCF-0FCC-514F-A8DAEB44E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6699" y="4329039"/>
            <a:ext cx="1371600" cy="1371600"/>
          </a:xfrm>
          <a:prstGeom prst="rect">
            <a:avLst/>
          </a:prstGeom>
        </p:spPr>
      </p:pic>
      <p:pic>
        <p:nvPicPr>
          <p:cNvPr id="31" name="Graphic 30" descr="Run">
            <a:extLst>
              <a:ext uri="{FF2B5EF4-FFF2-40B4-BE49-F238E27FC236}">
                <a16:creationId xmlns:a16="http://schemas.microsoft.com/office/drawing/2014/main" id="{34BC46DF-0839-0199-4FA8-8C188C21D4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9133" y="4329039"/>
            <a:ext cx="1371600" cy="1371600"/>
          </a:xfrm>
          <a:prstGeom prst="rect">
            <a:avLst/>
          </a:prstGeom>
        </p:spPr>
      </p:pic>
      <p:pic>
        <p:nvPicPr>
          <p:cNvPr id="33" name="Graphic 32" descr="Confused person">
            <a:extLst>
              <a:ext uri="{FF2B5EF4-FFF2-40B4-BE49-F238E27FC236}">
                <a16:creationId xmlns:a16="http://schemas.microsoft.com/office/drawing/2014/main" id="{6E0077F4-C52A-FA16-7D21-D619BEBE95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11606" y="4305471"/>
            <a:ext cx="1371600" cy="1371600"/>
          </a:xfrm>
          <a:prstGeom prst="rect">
            <a:avLst/>
          </a:prstGeom>
        </p:spPr>
      </p:pic>
      <p:pic>
        <p:nvPicPr>
          <p:cNvPr id="36" name="Graphic 35" descr="Run">
            <a:extLst>
              <a:ext uri="{FF2B5EF4-FFF2-40B4-BE49-F238E27FC236}">
                <a16:creationId xmlns:a16="http://schemas.microsoft.com/office/drawing/2014/main" id="{250C654E-92D1-B958-3C84-9D746D785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69172" y="4305471"/>
            <a:ext cx="1371600" cy="1371600"/>
          </a:xfrm>
          <a:prstGeom prst="rect">
            <a:avLst/>
          </a:prstGeom>
        </p:spPr>
      </p:pic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79CA15F2-EBA6-3783-B76E-0CE2D38994D8}"/>
              </a:ext>
            </a:extLst>
          </p:cNvPr>
          <p:cNvSpPr/>
          <p:nvPr/>
        </p:nvSpPr>
        <p:spPr>
          <a:xfrm>
            <a:off x="7613893" y="4670758"/>
            <a:ext cx="640080" cy="106053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1" name="Flowchart: Alternate Process 40">
            <a:extLst>
              <a:ext uri="{FF2B5EF4-FFF2-40B4-BE49-F238E27FC236}">
                <a16:creationId xmlns:a16="http://schemas.microsoft.com/office/drawing/2014/main" id="{3D37A649-39C9-A670-BFC8-DB8BC2099102}"/>
              </a:ext>
            </a:extLst>
          </p:cNvPr>
          <p:cNvSpPr/>
          <p:nvPr/>
        </p:nvSpPr>
        <p:spPr>
          <a:xfrm>
            <a:off x="7896693" y="4505791"/>
            <a:ext cx="365760" cy="106053"/>
          </a:xfrm>
          <a:prstGeom prst="flowChartAlternateProces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BD60E8C-52E9-BF1F-852C-8825CA886BA1}"/>
              </a:ext>
            </a:extLst>
          </p:cNvPr>
          <p:cNvSpPr/>
          <p:nvPr/>
        </p:nvSpPr>
        <p:spPr>
          <a:xfrm>
            <a:off x="223078" y="5538828"/>
            <a:ext cx="1744353" cy="265640"/>
          </a:xfrm>
          <a:prstGeom prst="ellipse">
            <a:avLst/>
          </a:prstGeom>
          <a:gradFill flip="none" rotWithShape="1">
            <a:gsLst>
              <a:gs pos="17000">
                <a:schemeClr val="tx1">
                  <a:alpha val="55000"/>
                  <a:lumMod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8000">
                <a:schemeClr val="accent1">
                  <a:alpha val="0"/>
                  <a:lumMod val="10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85132F3-2965-5CE4-4B79-4C088383D230}"/>
              </a:ext>
            </a:extLst>
          </p:cNvPr>
          <p:cNvSpPr/>
          <p:nvPr/>
        </p:nvSpPr>
        <p:spPr>
          <a:xfrm>
            <a:off x="5223823" y="5567819"/>
            <a:ext cx="1744353" cy="265640"/>
          </a:xfrm>
          <a:prstGeom prst="ellipse">
            <a:avLst/>
          </a:prstGeom>
          <a:gradFill flip="none" rotWithShape="1">
            <a:gsLst>
              <a:gs pos="17000">
                <a:schemeClr val="tx1">
                  <a:alpha val="55000"/>
                  <a:lumMod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8000">
                <a:schemeClr val="accent1">
                  <a:alpha val="0"/>
                  <a:lumMod val="10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417173-CA0D-3E77-836A-7C795551B74C}"/>
              </a:ext>
            </a:extLst>
          </p:cNvPr>
          <p:cNvSpPr/>
          <p:nvPr/>
        </p:nvSpPr>
        <p:spPr>
          <a:xfrm>
            <a:off x="10191696" y="5577851"/>
            <a:ext cx="1744353" cy="265640"/>
          </a:xfrm>
          <a:prstGeom prst="ellipse">
            <a:avLst/>
          </a:prstGeom>
          <a:gradFill flip="none" rotWithShape="1">
            <a:gsLst>
              <a:gs pos="17000">
                <a:schemeClr val="tx1">
                  <a:alpha val="55000"/>
                  <a:lumMod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8000">
                <a:schemeClr val="accent1">
                  <a:alpha val="0"/>
                  <a:lumMod val="10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2591E10-F484-BAA9-D770-57C210EA5F6D}"/>
              </a:ext>
            </a:extLst>
          </p:cNvPr>
          <p:cNvSpPr/>
          <p:nvPr/>
        </p:nvSpPr>
        <p:spPr>
          <a:xfrm>
            <a:off x="7685122" y="5538691"/>
            <a:ext cx="1744353" cy="265640"/>
          </a:xfrm>
          <a:prstGeom prst="ellipse">
            <a:avLst/>
          </a:prstGeom>
          <a:gradFill flip="none" rotWithShape="1">
            <a:gsLst>
              <a:gs pos="17000">
                <a:schemeClr val="tx1">
                  <a:alpha val="55000"/>
                  <a:lumMod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8000">
                <a:schemeClr val="accent1">
                  <a:alpha val="0"/>
                  <a:lumMod val="10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928D01E-AB89-6E63-DFC1-CC3C91ABF01F}"/>
              </a:ext>
            </a:extLst>
          </p:cNvPr>
          <p:cNvSpPr/>
          <p:nvPr/>
        </p:nvSpPr>
        <p:spPr>
          <a:xfrm>
            <a:off x="2728862" y="5567819"/>
            <a:ext cx="1744353" cy="265640"/>
          </a:xfrm>
          <a:prstGeom prst="ellipse">
            <a:avLst/>
          </a:prstGeom>
          <a:gradFill flip="none" rotWithShape="1">
            <a:gsLst>
              <a:gs pos="17000">
                <a:schemeClr val="tx1">
                  <a:alpha val="55000"/>
                  <a:lumMod val="100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98000">
                <a:schemeClr val="accent1">
                  <a:alpha val="0"/>
                  <a:lumMod val="10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702247F-1167-318E-34AE-26E3FD215596}"/>
              </a:ext>
            </a:extLst>
          </p:cNvPr>
          <p:cNvCxnSpPr/>
          <p:nvPr/>
        </p:nvCxnSpPr>
        <p:spPr>
          <a:xfrm flipV="1">
            <a:off x="409455" y="1759974"/>
            <a:ext cx="0" cy="33891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7CB7A5-9C7C-FB1D-DECF-F42FFE999929}"/>
              </a:ext>
            </a:extLst>
          </p:cNvPr>
          <p:cNvGrpSpPr/>
          <p:nvPr/>
        </p:nvGrpSpPr>
        <p:grpSpPr>
          <a:xfrm>
            <a:off x="467405" y="1711033"/>
            <a:ext cx="2175950" cy="1713403"/>
            <a:chOff x="467405" y="1711033"/>
            <a:chExt cx="2175950" cy="171340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0EF1229-2BB8-FEB0-2531-886784A81DAB}"/>
                </a:ext>
              </a:extLst>
            </p:cNvPr>
            <p:cNvSpPr txBox="1"/>
            <p:nvPr/>
          </p:nvSpPr>
          <p:spPr>
            <a:xfrm>
              <a:off x="475821" y="1711033"/>
              <a:ext cx="12388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50000"/>
                    </a:schemeClr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F8EB519-2AE6-9A03-9547-5178EF63D4BD}"/>
                </a:ext>
              </a:extLst>
            </p:cNvPr>
            <p:cNvSpPr txBox="1"/>
            <p:nvPr/>
          </p:nvSpPr>
          <p:spPr>
            <a:xfrm>
              <a:off x="467405" y="2224107"/>
              <a:ext cx="21759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Input: User enters headline/URL.</a:t>
              </a:r>
              <a:br>
                <a:rPr lang="en-US" dirty="0"/>
              </a:br>
              <a:br>
                <a:rPr lang="en-US" dirty="0"/>
              </a:b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AC48AE8-15EC-2C89-4E1A-DF91619D09BB}"/>
              </a:ext>
            </a:extLst>
          </p:cNvPr>
          <p:cNvCxnSpPr/>
          <p:nvPr/>
        </p:nvCxnSpPr>
        <p:spPr>
          <a:xfrm flipV="1">
            <a:off x="2494350" y="1823419"/>
            <a:ext cx="0" cy="33891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8A528B-42AE-6504-4BEE-AFF3E99530A0}"/>
              </a:ext>
            </a:extLst>
          </p:cNvPr>
          <p:cNvGrpSpPr/>
          <p:nvPr/>
        </p:nvGrpSpPr>
        <p:grpSpPr>
          <a:xfrm>
            <a:off x="2572028" y="1717613"/>
            <a:ext cx="2175950" cy="1436404"/>
            <a:chOff x="467405" y="1711033"/>
            <a:chExt cx="2175950" cy="143640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827475C-1006-12B6-7CC5-EB5303DDFAC1}"/>
                </a:ext>
              </a:extLst>
            </p:cNvPr>
            <p:cNvSpPr txBox="1"/>
            <p:nvPr/>
          </p:nvSpPr>
          <p:spPr>
            <a:xfrm>
              <a:off x="475821" y="1711033"/>
              <a:ext cx="12388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FB80C0-E37D-14F8-EE3C-15F55C137544}"/>
                </a:ext>
              </a:extLst>
            </p:cNvPr>
            <p:cNvSpPr txBox="1"/>
            <p:nvPr/>
          </p:nvSpPr>
          <p:spPr>
            <a:xfrm>
              <a:off x="467405" y="2224107"/>
              <a:ext cx="21759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NLP processing: Sentiment and keyword analysis.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1D6FBC4-EBEC-AF3D-4E71-5C11F362FBC8}"/>
              </a:ext>
            </a:extLst>
          </p:cNvPr>
          <p:cNvCxnSpPr/>
          <p:nvPr/>
        </p:nvCxnSpPr>
        <p:spPr>
          <a:xfrm flipV="1">
            <a:off x="5126978" y="1808915"/>
            <a:ext cx="0" cy="33891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B0756C-72E1-BF3A-5493-5B37BA183F94}"/>
              </a:ext>
            </a:extLst>
          </p:cNvPr>
          <p:cNvGrpSpPr/>
          <p:nvPr/>
        </p:nvGrpSpPr>
        <p:grpSpPr>
          <a:xfrm>
            <a:off x="5184928" y="1722394"/>
            <a:ext cx="2175950" cy="1436404"/>
            <a:chOff x="467405" y="1711033"/>
            <a:chExt cx="2175950" cy="1436404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E3E680-263C-D3BA-819A-B3057D35543E}"/>
                </a:ext>
              </a:extLst>
            </p:cNvPr>
            <p:cNvSpPr txBox="1"/>
            <p:nvPr/>
          </p:nvSpPr>
          <p:spPr>
            <a:xfrm>
              <a:off x="475821" y="1711033"/>
              <a:ext cx="12388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5">
                      <a:lumMod val="50000"/>
                    </a:schemeClr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D7AB36D-F414-50EA-027D-3773C295E94D}"/>
                </a:ext>
              </a:extLst>
            </p:cNvPr>
            <p:cNvSpPr txBox="1"/>
            <p:nvPr/>
          </p:nvSpPr>
          <p:spPr>
            <a:xfrm>
              <a:off x="467405" y="2224107"/>
              <a:ext cx="21759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Database/API integration for verification.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935E08-D006-7C83-E9E3-5BA051406BB5}"/>
              </a:ext>
            </a:extLst>
          </p:cNvPr>
          <p:cNvCxnSpPr/>
          <p:nvPr/>
        </p:nvCxnSpPr>
        <p:spPr>
          <a:xfrm flipV="1">
            <a:off x="7696059" y="1823419"/>
            <a:ext cx="0" cy="33891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8C4C165-6ADD-CC66-9BD8-F67BB1BA604E}"/>
              </a:ext>
            </a:extLst>
          </p:cNvPr>
          <p:cNvGrpSpPr/>
          <p:nvPr/>
        </p:nvGrpSpPr>
        <p:grpSpPr>
          <a:xfrm>
            <a:off x="7723422" y="1789484"/>
            <a:ext cx="2175950" cy="1713403"/>
            <a:chOff x="467405" y="1711033"/>
            <a:chExt cx="2175950" cy="171340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233FF2B-EDC5-500C-9190-0BB8A0812313}"/>
                </a:ext>
              </a:extLst>
            </p:cNvPr>
            <p:cNvSpPr txBox="1"/>
            <p:nvPr/>
          </p:nvSpPr>
          <p:spPr>
            <a:xfrm>
              <a:off x="475821" y="1711033"/>
              <a:ext cx="12388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5">
                      <a:lumMod val="75000"/>
                    </a:schemeClr>
                  </a:solidFill>
                  <a:latin typeface="Century Gothic" panose="020B0502020202020204" pitchFamily="34" charset="0"/>
                </a:rPr>
                <a:t>04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3E201C2-4C3D-9F46-7186-0720D5B32D94}"/>
                </a:ext>
              </a:extLst>
            </p:cNvPr>
            <p:cNvSpPr txBox="1"/>
            <p:nvPr/>
          </p:nvSpPr>
          <p:spPr>
            <a:xfrm>
              <a:off x="467405" y="2224107"/>
              <a:ext cx="21759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Community Insights</a:t>
              </a:r>
              <a:r>
                <a:rPr lang="en-US" dirty="0"/>
                <a:t>: Track searches from multiple users for the same news item.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3677875-8CAD-C22B-B124-0C306A9B737E}"/>
              </a:ext>
            </a:extLst>
          </p:cNvPr>
          <p:cNvCxnSpPr/>
          <p:nvPr/>
        </p:nvCxnSpPr>
        <p:spPr>
          <a:xfrm flipV="1">
            <a:off x="10265140" y="1837923"/>
            <a:ext cx="0" cy="338919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EA3DFC0-4B6A-7B2A-1A20-305D1763C0C7}"/>
              </a:ext>
            </a:extLst>
          </p:cNvPr>
          <p:cNvGrpSpPr/>
          <p:nvPr/>
        </p:nvGrpSpPr>
        <p:grpSpPr>
          <a:xfrm>
            <a:off x="10292503" y="1758513"/>
            <a:ext cx="2175950" cy="1990402"/>
            <a:chOff x="467405" y="1711033"/>
            <a:chExt cx="2175950" cy="199040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92A44D-198A-5699-0E82-952F71377182}"/>
                </a:ext>
              </a:extLst>
            </p:cNvPr>
            <p:cNvSpPr txBox="1"/>
            <p:nvPr/>
          </p:nvSpPr>
          <p:spPr>
            <a:xfrm>
              <a:off x="475821" y="1711033"/>
              <a:ext cx="12388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  <a:latin typeface="Century Gothic" panose="020B0502020202020204" pitchFamily="34" charset="0"/>
                </a:rPr>
                <a:t>05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02F604-A2BD-1CB0-FEC9-4EFA5BA9FCA1}"/>
                </a:ext>
              </a:extLst>
            </p:cNvPr>
            <p:cNvSpPr txBox="1"/>
            <p:nvPr/>
          </p:nvSpPr>
          <p:spPr>
            <a:xfrm>
              <a:off x="467405" y="2224107"/>
              <a:ext cx="217595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Output: Credibility score + source suggestions + community search data.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8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DCA6CA-7D13-524A-1AC4-AA69E4E04C6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outerShdw blurRad="50800" dist="101600" dir="2700000" algn="ctr" rotWithShape="0">
              <a:srgbClr val="000000">
                <a:alpha val="40000"/>
              </a:srgb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F7F7F"/>
              </a:solidFill>
              <a:latin typeface="Daggersquar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D349FD-7DD7-F19B-3D2C-61149DC052BF}"/>
              </a:ext>
            </a:extLst>
          </p:cNvPr>
          <p:cNvSpPr/>
          <p:nvPr/>
        </p:nvSpPr>
        <p:spPr>
          <a:xfrm>
            <a:off x="246888" y="3012858"/>
            <a:ext cx="412269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dirty="0">
                <a:latin typeface="Arial Black" panose="020B0A04020102020204" pitchFamily="34" charset="0"/>
                <a:cs typeface="David Libre" panose="00000500000000000000" pitchFamily="2" charset="-79"/>
              </a:rPr>
              <a:t>Technology Stack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  <a:cs typeface="David Libre" panose="00000500000000000000" pitchFamily="2" charset="-79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77154E5-90C2-2D13-B838-45F2B740CDC0}"/>
              </a:ext>
            </a:extLst>
          </p:cNvPr>
          <p:cNvCxnSpPr>
            <a:cxnSpLocks/>
          </p:cNvCxnSpPr>
          <p:nvPr/>
        </p:nvCxnSpPr>
        <p:spPr>
          <a:xfrm>
            <a:off x="5777004" y="78658"/>
            <a:ext cx="0" cy="677934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0770D82-F07D-78C8-B16F-055122279ECF}"/>
              </a:ext>
            </a:extLst>
          </p:cNvPr>
          <p:cNvSpPr/>
          <p:nvPr/>
        </p:nvSpPr>
        <p:spPr>
          <a:xfrm>
            <a:off x="4352041" y="134963"/>
            <a:ext cx="1902886" cy="964638"/>
          </a:xfrm>
          <a:custGeom>
            <a:avLst/>
            <a:gdLst>
              <a:gd name="connsiteX0" fmla="*/ 393780 w 1603147"/>
              <a:gd name="connsiteY0" fmla="*/ 191668 h 584958"/>
              <a:gd name="connsiteX1" fmla="*/ 1603145 w 1603147"/>
              <a:gd name="connsiteY1" fmla="*/ 191668 h 584958"/>
              <a:gd name="connsiteX2" fmla="*/ 1603145 w 1603147"/>
              <a:gd name="connsiteY2" fmla="*/ 584958 h 584958"/>
              <a:gd name="connsiteX3" fmla="*/ 393780 w 1603147"/>
              <a:gd name="connsiteY3" fmla="*/ 584958 h 584958"/>
              <a:gd name="connsiteX4" fmla="*/ 393290 w 1603147"/>
              <a:gd name="connsiteY4" fmla="*/ 191667 h 584958"/>
              <a:gd name="connsiteX5" fmla="*/ 393290 w 1603147"/>
              <a:gd name="connsiteY5" fmla="*/ 584957 h 584958"/>
              <a:gd name="connsiteX6" fmla="*/ 0 w 1603147"/>
              <a:gd name="connsiteY6" fmla="*/ 388312 h 584958"/>
              <a:gd name="connsiteX7" fmla="*/ 1464083 w 1603147"/>
              <a:gd name="connsiteY7" fmla="*/ 0 h 584958"/>
              <a:gd name="connsiteX8" fmla="*/ 1603147 w 1603147"/>
              <a:gd name="connsiteY8" fmla="*/ 191667 h 584958"/>
              <a:gd name="connsiteX9" fmla="*/ 1464083 w 1603147"/>
              <a:gd name="connsiteY9" fmla="*/ 191667 h 58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3147" h="584958">
                <a:moveTo>
                  <a:pt x="393780" y="191668"/>
                </a:moveTo>
                <a:lnTo>
                  <a:pt x="1603145" y="191668"/>
                </a:lnTo>
                <a:lnTo>
                  <a:pt x="1603145" y="584958"/>
                </a:lnTo>
                <a:lnTo>
                  <a:pt x="393780" y="584958"/>
                </a:lnTo>
                <a:close/>
                <a:moveTo>
                  <a:pt x="393290" y="191667"/>
                </a:moveTo>
                <a:lnTo>
                  <a:pt x="393290" y="584957"/>
                </a:lnTo>
                <a:lnTo>
                  <a:pt x="0" y="388312"/>
                </a:lnTo>
                <a:close/>
                <a:moveTo>
                  <a:pt x="1464083" y="0"/>
                </a:moveTo>
                <a:lnTo>
                  <a:pt x="1603147" y="191667"/>
                </a:lnTo>
                <a:lnTo>
                  <a:pt x="1464083" y="19166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A3E9DD-BB69-3E0F-14B1-136FD951F39E}"/>
              </a:ext>
            </a:extLst>
          </p:cNvPr>
          <p:cNvCxnSpPr>
            <a:cxnSpLocks/>
          </p:cNvCxnSpPr>
          <p:nvPr/>
        </p:nvCxnSpPr>
        <p:spPr>
          <a:xfrm>
            <a:off x="4854804" y="575030"/>
            <a:ext cx="131661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A9EC3F-30BE-A483-0C04-8DB603062FB6}"/>
              </a:ext>
            </a:extLst>
          </p:cNvPr>
          <p:cNvCxnSpPr>
            <a:cxnSpLocks/>
          </p:cNvCxnSpPr>
          <p:nvPr/>
        </p:nvCxnSpPr>
        <p:spPr>
          <a:xfrm>
            <a:off x="4854804" y="981959"/>
            <a:ext cx="131818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344DB45-E10E-B62A-CF92-F74D9B875BA6}"/>
              </a:ext>
            </a:extLst>
          </p:cNvPr>
          <p:cNvCxnSpPr>
            <a:cxnSpLocks/>
          </p:cNvCxnSpPr>
          <p:nvPr/>
        </p:nvCxnSpPr>
        <p:spPr>
          <a:xfrm>
            <a:off x="4587240" y="822090"/>
            <a:ext cx="210899" cy="14697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9708F3-63D3-A04C-7E52-96DAC9430A3E}"/>
              </a:ext>
            </a:extLst>
          </p:cNvPr>
          <p:cNvCxnSpPr>
            <a:cxnSpLocks/>
          </p:cNvCxnSpPr>
          <p:nvPr/>
        </p:nvCxnSpPr>
        <p:spPr>
          <a:xfrm flipV="1">
            <a:off x="4587240" y="561927"/>
            <a:ext cx="267563" cy="2286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7D81A45-9E42-8767-FC01-C25A73F341B6}"/>
              </a:ext>
            </a:extLst>
          </p:cNvPr>
          <p:cNvSpPr/>
          <p:nvPr/>
        </p:nvSpPr>
        <p:spPr>
          <a:xfrm>
            <a:off x="4352041" y="1284972"/>
            <a:ext cx="1902886" cy="964638"/>
          </a:xfrm>
          <a:custGeom>
            <a:avLst/>
            <a:gdLst>
              <a:gd name="connsiteX0" fmla="*/ 393780 w 1603147"/>
              <a:gd name="connsiteY0" fmla="*/ 191668 h 584958"/>
              <a:gd name="connsiteX1" fmla="*/ 1603145 w 1603147"/>
              <a:gd name="connsiteY1" fmla="*/ 191668 h 584958"/>
              <a:gd name="connsiteX2" fmla="*/ 1603145 w 1603147"/>
              <a:gd name="connsiteY2" fmla="*/ 584958 h 584958"/>
              <a:gd name="connsiteX3" fmla="*/ 393780 w 1603147"/>
              <a:gd name="connsiteY3" fmla="*/ 584958 h 584958"/>
              <a:gd name="connsiteX4" fmla="*/ 393290 w 1603147"/>
              <a:gd name="connsiteY4" fmla="*/ 191667 h 584958"/>
              <a:gd name="connsiteX5" fmla="*/ 393290 w 1603147"/>
              <a:gd name="connsiteY5" fmla="*/ 584957 h 584958"/>
              <a:gd name="connsiteX6" fmla="*/ 0 w 1603147"/>
              <a:gd name="connsiteY6" fmla="*/ 388312 h 584958"/>
              <a:gd name="connsiteX7" fmla="*/ 1464083 w 1603147"/>
              <a:gd name="connsiteY7" fmla="*/ 0 h 584958"/>
              <a:gd name="connsiteX8" fmla="*/ 1603147 w 1603147"/>
              <a:gd name="connsiteY8" fmla="*/ 191667 h 584958"/>
              <a:gd name="connsiteX9" fmla="*/ 1464083 w 1603147"/>
              <a:gd name="connsiteY9" fmla="*/ 191667 h 58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3147" h="584958">
                <a:moveTo>
                  <a:pt x="393780" y="191668"/>
                </a:moveTo>
                <a:lnTo>
                  <a:pt x="1603145" y="191668"/>
                </a:lnTo>
                <a:lnTo>
                  <a:pt x="1603145" y="584958"/>
                </a:lnTo>
                <a:lnTo>
                  <a:pt x="393780" y="584958"/>
                </a:lnTo>
                <a:close/>
                <a:moveTo>
                  <a:pt x="393290" y="191667"/>
                </a:moveTo>
                <a:lnTo>
                  <a:pt x="393290" y="584957"/>
                </a:lnTo>
                <a:lnTo>
                  <a:pt x="0" y="388312"/>
                </a:lnTo>
                <a:close/>
                <a:moveTo>
                  <a:pt x="1464083" y="0"/>
                </a:moveTo>
                <a:lnTo>
                  <a:pt x="1603147" y="191667"/>
                </a:lnTo>
                <a:lnTo>
                  <a:pt x="1464083" y="1916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8F0411D-9FD3-A687-E3FD-DDA770C05E9C}"/>
              </a:ext>
            </a:extLst>
          </p:cNvPr>
          <p:cNvCxnSpPr>
            <a:cxnSpLocks/>
          </p:cNvCxnSpPr>
          <p:nvPr/>
        </p:nvCxnSpPr>
        <p:spPr>
          <a:xfrm>
            <a:off x="4870515" y="1712283"/>
            <a:ext cx="131661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8CF436B-0EF9-5C95-6424-D96C7BF3B408}"/>
              </a:ext>
            </a:extLst>
          </p:cNvPr>
          <p:cNvCxnSpPr>
            <a:cxnSpLocks/>
          </p:cNvCxnSpPr>
          <p:nvPr/>
        </p:nvCxnSpPr>
        <p:spPr>
          <a:xfrm>
            <a:off x="4870515" y="2119212"/>
            <a:ext cx="131818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FBD05F-74AA-25BC-D570-7CCB992BCAFB}"/>
              </a:ext>
            </a:extLst>
          </p:cNvPr>
          <p:cNvCxnSpPr>
            <a:cxnSpLocks/>
          </p:cNvCxnSpPr>
          <p:nvPr/>
        </p:nvCxnSpPr>
        <p:spPr>
          <a:xfrm>
            <a:off x="4602951" y="1959343"/>
            <a:ext cx="210899" cy="14697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10DAF8-3A49-F769-9998-3A94D7F9740D}"/>
              </a:ext>
            </a:extLst>
          </p:cNvPr>
          <p:cNvCxnSpPr>
            <a:cxnSpLocks/>
          </p:cNvCxnSpPr>
          <p:nvPr/>
        </p:nvCxnSpPr>
        <p:spPr>
          <a:xfrm flipV="1">
            <a:off x="4602951" y="1699180"/>
            <a:ext cx="267563" cy="2286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D8AADC3-874E-06F4-75B9-A267E9CF2DCB}"/>
              </a:ext>
            </a:extLst>
          </p:cNvPr>
          <p:cNvSpPr/>
          <p:nvPr/>
        </p:nvSpPr>
        <p:spPr>
          <a:xfrm>
            <a:off x="4352041" y="2396816"/>
            <a:ext cx="1902886" cy="964638"/>
          </a:xfrm>
          <a:custGeom>
            <a:avLst/>
            <a:gdLst>
              <a:gd name="connsiteX0" fmla="*/ 393780 w 1603147"/>
              <a:gd name="connsiteY0" fmla="*/ 191668 h 584958"/>
              <a:gd name="connsiteX1" fmla="*/ 1603145 w 1603147"/>
              <a:gd name="connsiteY1" fmla="*/ 191668 h 584958"/>
              <a:gd name="connsiteX2" fmla="*/ 1603145 w 1603147"/>
              <a:gd name="connsiteY2" fmla="*/ 584958 h 584958"/>
              <a:gd name="connsiteX3" fmla="*/ 393780 w 1603147"/>
              <a:gd name="connsiteY3" fmla="*/ 584958 h 584958"/>
              <a:gd name="connsiteX4" fmla="*/ 393290 w 1603147"/>
              <a:gd name="connsiteY4" fmla="*/ 191667 h 584958"/>
              <a:gd name="connsiteX5" fmla="*/ 393290 w 1603147"/>
              <a:gd name="connsiteY5" fmla="*/ 584957 h 584958"/>
              <a:gd name="connsiteX6" fmla="*/ 0 w 1603147"/>
              <a:gd name="connsiteY6" fmla="*/ 388312 h 584958"/>
              <a:gd name="connsiteX7" fmla="*/ 1464083 w 1603147"/>
              <a:gd name="connsiteY7" fmla="*/ 0 h 584958"/>
              <a:gd name="connsiteX8" fmla="*/ 1603147 w 1603147"/>
              <a:gd name="connsiteY8" fmla="*/ 191667 h 584958"/>
              <a:gd name="connsiteX9" fmla="*/ 1464083 w 1603147"/>
              <a:gd name="connsiteY9" fmla="*/ 191667 h 58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3147" h="584958">
                <a:moveTo>
                  <a:pt x="393780" y="191668"/>
                </a:moveTo>
                <a:lnTo>
                  <a:pt x="1603145" y="191668"/>
                </a:lnTo>
                <a:lnTo>
                  <a:pt x="1603145" y="584958"/>
                </a:lnTo>
                <a:lnTo>
                  <a:pt x="393780" y="584958"/>
                </a:lnTo>
                <a:close/>
                <a:moveTo>
                  <a:pt x="393290" y="191667"/>
                </a:moveTo>
                <a:lnTo>
                  <a:pt x="393290" y="584957"/>
                </a:lnTo>
                <a:lnTo>
                  <a:pt x="0" y="388312"/>
                </a:lnTo>
                <a:close/>
                <a:moveTo>
                  <a:pt x="1464083" y="0"/>
                </a:moveTo>
                <a:lnTo>
                  <a:pt x="1603147" y="191667"/>
                </a:lnTo>
                <a:lnTo>
                  <a:pt x="1464083" y="19166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188C8AA-6EA6-D2BD-5DDE-B15C26C9EFDC}"/>
              </a:ext>
            </a:extLst>
          </p:cNvPr>
          <p:cNvCxnSpPr>
            <a:cxnSpLocks/>
          </p:cNvCxnSpPr>
          <p:nvPr/>
        </p:nvCxnSpPr>
        <p:spPr>
          <a:xfrm>
            <a:off x="4870515" y="2824127"/>
            <a:ext cx="131661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D91E5E9-18A4-4B0A-7028-B4D9B834B526}"/>
              </a:ext>
            </a:extLst>
          </p:cNvPr>
          <p:cNvCxnSpPr>
            <a:cxnSpLocks/>
          </p:cNvCxnSpPr>
          <p:nvPr/>
        </p:nvCxnSpPr>
        <p:spPr>
          <a:xfrm>
            <a:off x="4870515" y="3231056"/>
            <a:ext cx="131818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97A2B6-BBFB-3B3B-4726-BDE46C737A5C}"/>
              </a:ext>
            </a:extLst>
          </p:cNvPr>
          <p:cNvCxnSpPr>
            <a:cxnSpLocks/>
          </p:cNvCxnSpPr>
          <p:nvPr/>
        </p:nvCxnSpPr>
        <p:spPr>
          <a:xfrm>
            <a:off x="4602951" y="3071187"/>
            <a:ext cx="210899" cy="14697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3001DC5-1B8C-1E50-C587-C855FB66723D}"/>
              </a:ext>
            </a:extLst>
          </p:cNvPr>
          <p:cNvCxnSpPr>
            <a:cxnSpLocks/>
          </p:cNvCxnSpPr>
          <p:nvPr/>
        </p:nvCxnSpPr>
        <p:spPr>
          <a:xfrm flipV="1">
            <a:off x="4602951" y="2811024"/>
            <a:ext cx="267563" cy="2286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058FECFA-E3A2-AFAE-8EA0-0EC2D2EE624E}"/>
              </a:ext>
            </a:extLst>
          </p:cNvPr>
          <p:cNvSpPr/>
          <p:nvPr/>
        </p:nvSpPr>
        <p:spPr>
          <a:xfrm>
            <a:off x="4352041" y="3508660"/>
            <a:ext cx="1902886" cy="964638"/>
          </a:xfrm>
          <a:custGeom>
            <a:avLst/>
            <a:gdLst>
              <a:gd name="connsiteX0" fmla="*/ 393780 w 1603147"/>
              <a:gd name="connsiteY0" fmla="*/ 191668 h 584958"/>
              <a:gd name="connsiteX1" fmla="*/ 1603145 w 1603147"/>
              <a:gd name="connsiteY1" fmla="*/ 191668 h 584958"/>
              <a:gd name="connsiteX2" fmla="*/ 1603145 w 1603147"/>
              <a:gd name="connsiteY2" fmla="*/ 584958 h 584958"/>
              <a:gd name="connsiteX3" fmla="*/ 393780 w 1603147"/>
              <a:gd name="connsiteY3" fmla="*/ 584958 h 584958"/>
              <a:gd name="connsiteX4" fmla="*/ 393290 w 1603147"/>
              <a:gd name="connsiteY4" fmla="*/ 191667 h 584958"/>
              <a:gd name="connsiteX5" fmla="*/ 393290 w 1603147"/>
              <a:gd name="connsiteY5" fmla="*/ 584957 h 584958"/>
              <a:gd name="connsiteX6" fmla="*/ 0 w 1603147"/>
              <a:gd name="connsiteY6" fmla="*/ 388312 h 584958"/>
              <a:gd name="connsiteX7" fmla="*/ 1464083 w 1603147"/>
              <a:gd name="connsiteY7" fmla="*/ 0 h 584958"/>
              <a:gd name="connsiteX8" fmla="*/ 1603147 w 1603147"/>
              <a:gd name="connsiteY8" fmla="*/ 191667 h 584958"/>
              <a:gd name="connsiteX9" fmla="*/ 1464083 w 1603147"/>
              <a:gd name="connsiteY9" fmla="*/ 191667 h 58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3147" h="584958">
                <a:moveTo>
                  <a:pt x="393780" y="191668"/>
                </a:moveTo>
                <a:lnTo>
                  <a:pt x="1603145" y="191668"/>
                </a:lnTo>
                <a:lnTo>
                  <a:pt x="1603145" y="584958"/>
                </a:lnTo>
                <a:lnTo>
                  <a:pt x="393780" y="584958"/>
                </a:lnTo>
                <a:close/>
                <a:moveTo>
                  <a:pt x="393290" y="191667"/>
                </a:moveTo>
                <a:lnTo>
                  <a:pt x="393290" y="584957"/>
                </a:lnTo>
                <a:lnTo>
                  <a:pt x="0" y="388312"/>
                </a:lnTo>
                <a:close/>
                <a:moveTo>
                  <a:pt x="1464083" y="0"/>
                </a:moveTo>
                <a:lnTo>
                  <a:pt x="1603147" y="191667"/>
                </a:lnTo>
                <a:lnTo>
                  <a:pt x="1464083" y="19166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2C167AC-4F83-8D3A-F422-B1E5D509CF25}"/>
              </a:ext>
            </a:extLst>
          </p:cNvPr>
          <p:cNvCxnSpPr>
            <a:cxnSpLocks/>
          </p:cNvCxnSpPr>
          <p:nvPr/>
        </p:nvCxnSpPr>
        <p:spPr>
          <a:xfrm>
            <a:off x="4870515" y="3935971"/>
            <a:ext cx="131661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8A07969-1032-8D41-926F-C349C2A3DD83}"/>
              </a:ext>
            </a:extLst>
          </p:cNvPr>
          <p:cNvCxnSpPr>
            <a:cxnSpLocks/>
          </p:cNvCxnSpPr>
          <p:nvPr/>
        </p:nvCxnSpPr>
        <p:spPr>
          <a:xfrm>
            <a:off x="4870515" y="4342900"/>
            <a:ext cx="131818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D76CD59-7508-8AF3-2ADA-0610DBB15C15}"/>
              </a:ext>
            </a:extLst>
          </p:cNvPr>
          <p:cNvCxnSpPr>
            <a:cxnSpLocks/>
          </p:cNvCxnSpPr>
          <p:nvPr/>
        </p:nvCxnSpPr>
        <p:spPr>
          <a:xfrm>
            <a:off x="4602951" y="4183031"/>
            <a:ext cx="210899" cy="14697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93A8FB0-F81B-5885-7753-4072F2CB8009}"/>
              </a:ext>
            </a:extLst>
          </p:cNvPr>
          <p:cNvCxnSpPr>
            <a:cxnSpLocks/>
          </p:cNvCxnSpPr>
          <p:nvPr/>
        </p:nvCxnSpPr>
        <p:spPr>
          <a:xfrm flipV="1">
            <a:off x="4602951" y="3922868"/>
            <a:ext cx="267563" cy="2286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391DBA0-4F7F-38A1-2D7F-D038D15C4F7A}"/>
              </a:ext>
            </a:extLst>
          </p:cNvPr>
          <p:cNvSpPr/>
          <p:nvPr/>
        </p:nvSpPr>
        <p:spPr>
          <a:xfrm>
            <a:off x="4352041" y="4620504"/>
            <a:ext cx="1902886" cy="964638"/>
          </a:xfrm>
          <a:custGeom>
            <a:avLst/>
            <a:gdLst>
              <a:gd name="connsiteX0" fmla="*/ 393780 w 1603147"/>
              <a:gd name="connsiteY0" fmla="*/ 191668 h 584958"/>
              <a:gd name="connsiteX1" fmla="*/ 1603145 w 1603147"/>
              <a:gd name="connsiteY1" fmla="*/ 191668 h 584958"/>
              <a:gd name="connsiteX2" fmla="*/ 1603145 w 1603147"/>
              <a:gd name="connsiteY2" fmla="*/ 584958 h 584958"/>
              <a:gd name="connsiteX3" fmla="*/ 393780 w 1603147"/>
              <a:gd name="connsiteY3" fmla="*/ 584958 h 584958"/>
              <a:gd name="connsiteX4" fmla="*/ 393290 w 1603147"/>
              <a:gd name="connsiteY4" fmla="*/ 191667 h 584958"/>
              <a:gd name="connsiteX5" fmla="*/ 393290 w 1603147"/>
              <a:gd name="connsiteY5" fmla="*/ 584957 h 584958"/>
              <a:gd name="connsiteX6" fmla="*/ 0 w 1603147"/>
              <a:gd name="connsiteY6" fmla="*/ 388312 h 584958"/>
              <a:gd name="connsiteX7" fmla="*/ 1464083 w 1603147"/>
              <a:gd name="connsiteY7" fmla="*/ 0 h 584958"/>
              <a:gd name="connsiteX8" fmla="*/ 1603147 w 1603147"/>
              <a:gd name="connsiteY8" fmla="*/ 191667 h 584958"/>
              <a:gd name="connsiteX9" fmla="*/ 1464083 w 1603147"/>
              <a:gd name="connsiteY9" fmla="*/ 191667 h 58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3147" h="584958">
                <a:moveTo>
                  <a:pt x="393780" y="191668"/>
                </a:moveTo>
                <a:lnTo>
                  <a:pt x="1603145" y="191668"/>
                </a:lnTo>
                <a:lnTo>
                  <a:pt x="1603145" y="584958"/>
                </a:lnTo>
                <a:lnTo>
                  <a:pt x="393780" y="584958"/>
                </a:lnTo>
                <a:close/>
                <a:moveTo>
                  <a:pt x="393290" y="191667"/>
                </a:moveTo>
                <a:lnTo>
                  <a:pt x="393290" y="584957"/>
                </a:lnTo>
                <a:lnTo>
                  <a:pt x="0" y="388312"/>
                </a:lnTo>
                <a:close/>
                <a:moveTo>
                  <a:pt x="1464083" y="0"/>
                </a:moveTo>
                <a:lnTo>
                  <a:pt x="1603147" y="191667"/>
                </a:lnTo>
                <a:lnTo>
                  <a:pt x="1464083" y="19166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4124813-F425-8AED-C027-53EFB02712B1}"/>
              </a:ext>
            </a:extLst>
          </p:cNvPr>
          <p:cNvCxnSpPr>
            <a:cxnSpLocks/>
          </p:cNvCxnSpPr>
          <p:nvPr/>
        </p:nvCxnSpPr>
        <p:spPr>
          <a:xfrm>
            <a:off x="4870515" y="5047815"/>
            <a:ext cx="131661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27FDCA-CF75-9866-E112-0C213E839653}"/>
              </a:ext>
            </a:extLst>
          </p:cNvPr>
          <p:cNvCxnSpPr>
            <a:cxnSpLocks/>
          </p:cNvCxnSpPr>
          <p:nvPr/>
        </p:nvCxnSpPr>
        <p:spPr>
          <a:xfrm>
            <a:off x="4870515" y="5454744"/>
            <a:ext cx="131818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E57840A-D4D7-48ED-99A5-AFCB2F8FBA82}"/>
              </a:ext>
            </a:extLst>
          </p:cNvPr>
          <p:cNvCxnSpPr>
            <a:cxnSpLocks/>
          </p:cNvCxnSpPr>
          <p:nvPr/>
        </p:nvCxnSpPr>
        <p:spPr>
          <a:xfrm>
            <a:off x="4602951" y="5294875"/>
            <a:ext cx="210899" cy="14697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6F492FA-91CB-E585-6AB6-43C7B1E53951}"/>
              </a:ext>
            </a:extLst>
          </p:cNvPr>
          <p:cNvCxnSpPr>
            <a:cxnSpLocks/>
          </p:cNvCxnSpPr>
          <p:nvPr/>
        </p:nvCxnSpPr>
        <p:spPr>
          <a:xfrm flipV="1">
            <a:off x="4602951" y="5034712"/>
            <a:ext cx="267563" cy="2286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2A7F523-9696-1366-8B3D-54C97CC79E89}"/>
              </a:ext>
            </a:extLst>
          </p:cNvPr>
          <p:cNvSpPr/>
          <p:nvPr/>
        </p:nvSpPr>
        <p:spPr>
          <a:xfrm>
            <a:off x="4352041" y="5732348"/>
            <a:ext cx="1902886" cy="964638"/>
          </a:xfrm>
          <a:custGeom>
            <a:avLst/>
            <a:gdLst>
              <a:gd name="connsiteX0" fmla="*/ 393780 w 1603147"/>
              <a:gd name="connsiteY0" fmla="*/ 191668 h 584958"/>
              <a:gd name="connsiteX1" fmla="*/ 1603145 w 1603147"/>
              <a:gd name="connsiteY1" fmla="*/ 191668 h 584958"/>
              <a:gd name="connsiteX2" fmla="*/ 1603145 w 1603147"/>
              <a:gd name="connsiteY2" fmla="*/ 584958 h 584958"/>
              <a:gd name="connsiteX3" fmla="*/ 393780 w 1603147"/>
              <a:gd name="connsiteY3" fmla="*/ 584958 h 584958"/>
              <a:gd name="connsiteX4" fmla="*/ 393290 w 1603147"/>
              <a:gd name="connsiteY4" fmla="*/ 191667 h 584958"/>
              <a:gd name="connsiteX5" fmla="*/ 393290 w 1603147"/>
              <a:gd name="connsiteY5" fmla="*/ 584957 h 584958"/>
              <a:gd name="connsiteX6" fmla="*/ 0 w 1603147"/>
              <a:gd name="connsiteY6" fmla="*/ 388312 h 584958"/>
              <a:gd name="connsiteX7" fmla="*/ 1464083 w 1603147"/>
              <a:gd name="connsiteY7" fmla="*/ 0 h 584958"/>
              <a:gd name="connsiteX8" fmla="*/ 1603147 w 1603147"/>
              <a:gd name="connsiteY8" fmla="*/ 191667 h 584958"/>
              <a:gd name="connsiteX9" fmla="*/ 1464083 w 1603147"/>
              <a:gd name="connsiteY9" fmla="*/ 191667 h 584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03147" h="584958">
                <a:moveTo>
                  <a:pt x="393780" y="191668"/>
                </a:moveTo>
                <a:lnTo>
                  <a:pt x="1603145" y="191668"/>
                </a:lnTo>
                <a:lnTo>
                  <a:pt x="1603145" y="584958"/>
                </a:lnTo>
                <a:lnTo>
                  <a:pt x="393780" y="584958"/>
                </a:lnTo>
                <a:close/>
                <a:moveTo>
                  <a:pt x="393290" y="191667"/>
                </a:moveTo>
                <a:lnTo>
                  <a:pt x="393290" y="584957"/>
                </a:lnTo>
                <a:lnTo>
                  <a:pt x="0" y="388312"/>
                </a:lnTo>
                <a:close/>
                <a:moveTo>
                  <a:pt x="1464083" y="0"/>
                </a:moveTo>
                <a:lnTo>
                  <a:pt x="1603147" y="191667"/>
                </a:lnTo>
                <a:lnTo>
                  <a:pt x="1464083" y="191667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0F0DC01-20B4-FC1A-8CF5-C930A9BFC45A}"/>
              </a:ext>
            </a:extLst>
          </p:cNvPr>
          <p:cNvCxnSpPr>
            <a:cxnSpLocks/>
          </p:cNvCxnSpPr>
          <p:nvPr/>
        </p:nvCxnSpPr>
        <p:spPr>
          <a:xfrm>
            <a:off x="4870515" y="6159659"/>
            <a:ext cx="1316612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1277CBD-E75C-97BD-B6E0-DEE4B56D1BED}"/>
              </a:ext>
            </a:extLst>
          </p:cNvPr>
          <p:cNvCxnSpPr>
            <a:cxnSpLocks/>
          </p:cNvCxnSpPr>
          <p:nvPr/>
        </p:nvCxnSpPr>
        <p:spPr>
          <a:xfrm>
            <a:off x="4870515" y="6566588"/>
            <a:ext cx="1318180" cy="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FE261D4-19F0-69CB-66DE-9A42EBFF0BD9}"/>
              </a:ext>
            </a:extLst>
          </p:cNvPr>
          <p:cNvCxnSpPr>
            <a:cxnSpLocks/>
          </p:cNvCxnSpPr>
          <p:nvPr/>
        </p:nvCxnSpPr>
        <p:spPr>
          <a:xfrm>
            <a:off x="4602951" y="6406719"/>
            <a:ext cx="210899" cy="146974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D55C49-C3E4-3B60-9656-FB45966CD20E}"/>
              </a:ext>
            </a:extLst>
          </p:cNvPr>
          <p:cNvCxnSpPr>
            <a:cxnSpLocks/>
          </p:cNvCxnSpPr>
          <p:nvPr/>
        </p:nvCxnSpPr>
        <p:spPr>
          <a:xfrm flipV="1">
            <a:off x="4602951" y="6146556"/>
            <a:ext cx="267563" cy="228600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ACF4C96-2175-5E64-69F5-EBAC6B0C683D}"/>
              </a:ext>
            </a:extLst>
          </p:cNvPr>
          <p:cNvSpPr txBox="1"/>
          <p:nvPr/>
        </p:nvSpPr>
        <p:spPr>
          <a:xfrm>
            <a:off x="5189455" y="628443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01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0685A9-A038-C293-0526-6AA176470118}"/>
              </a:ext>
            </a:extLst>
          </p:cNvPr>
          <p:cNvSpPr txBox="1"/>
          <p:nvPr/>
        </p:nvSpPr>
        <p:spPr>
          <a:xfrm>
            <a:off x="5189455" y="1739762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02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258DC3-256A-5674-2205-D8B9211D5735}"/>
              </a:ext>
            </a:extLst>
          </p:cNvPr>
          <p:cNvSpPr txBox="1"/>
          <p:nvPr/>
        </p:nvSpPr>
        <p:spPr>
          <a:xfrm>
            <a:off x="5189455" y="2858946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Century Gothic" panose="020B0502020202020204" pitchFamily="34" charset="0"/>
              </a:rPr>
              <a:t>03</a:t>
            </a:r>
            <a:endParaRPr lang="en-US" sz="1800" b="1" dirty="0">
              <a:latin typeface="Century Gothic" panose="020B0502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652C5C9-B968-EB68-83E5-F68E7B15A6E1}"/>
              </a:ext>
            </a:extLst>
          </p:cNvPr>
          <p:cNvSpPr txBox="1"/>
          <p:nvPr/>
        </p:nvSpPr>
        <p:spPr>
          <a:xfrm>
            <a:off x="5189455" y="3963433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04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34DFC8D-E8E3-AA68-28F1-E8F071EEE312}"/>
              </a:ext>
            </a:extLst>
          </p:cNvPr>
          <p:cNvSpPr txBox="1"/>
          <p:nvPr/>
        </p:nvSpPr>
        <p:spPr>
          <a:xfrm>
            <a:off x="5192126" y="5071089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05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4BBEC5-04A2-762F-895E-8821B12AFEFB}"/>
              </a:ext>
            </a:extLst>
          </p:cNvPr>
          <p:cNvSpPr txBox="1"/>
          <p:nvPr/>
        </p:nvSpPr>
        <p:spPr>
          <a:xfrm>
            <a:off x="5189455" y="6175853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Century Gothic" panose="020B0502020202020204" pitchFamily="34" charset="0"/>
              </a:rPr>
              <a:t>06</a:t>
            </a:r>
          </a:p>
        </p:txBody>
      </p:sp>
      <p:pic>
        <p:nvPicPr>
          <p:cNvPr id="90" name="Graphic 89" descr="Lightbulb">
            <a:extLst>
              <a:ext uri="{FF2B5EF4-FFF2-40B4-BE49-F238E27FC236}">
                <a16:creationId xmlns:a16="http://schemas.microsoft.com/office/drawing/2014/main" id="{F043B76B-9824-01D1-F637-A235222E8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1690" y="1699180"/>
            <a:ext cx="1248661" cy="1248661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3558B668-256D-BAC0-9A62-1AD3B15EBC1F}"/>
              </a:ext>
            </a:extLst>
          </p:cNvPr>
          <p:cNvSpPr txBox="1"/>
          <p:nvPr/>
        </p:nvSpPr>
        <p:spPr>
          <a:xfrm>
            <a:off x="6331199" y="531027"/>
            <a:ext cx="6099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Backend</a:t>
            </a:r>
            <a:r>
              <a:rPr lang="en-US" sz="2000" dirty="0"/>
              <a:t>: Python (Flask/Django)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90D601-4041-11A0-D888-88C2F497880A}"/>
              </a:ext>
            </a:extLst>
          </p:cNvPr>
          <p:cNvSpPr txBox="1"/>
          <p:nvPr/>
        </p:nvSpPr>
        <p:spPr>
          <a:xfrm>
            <a:off x="6295477" y="1664069"/>
            <a:ext cx="6221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NLP</a:t>
            </a:r>
            <a:r>
              <a:rPr lang="en-US" sz="2000" dirty="0"/>
              <a:t>: Hugging Face Transformers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FC7C8C5-2B4D-7931-712C-ED5E46C348B7}"/>
              </a:ext>
            </a:extLst>
          </p:cNvPr>
          <p:cNvSpPr txBox="1"/>
          <p:nvPr/>
        </p:nvSpPr>
        <p:spPr>
          <a:xfrm>
            <a:off x="6331199" y="2756257"/>
            <a:ext cx="62641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APIs</a:t>
            </a:r>
            <a:r>
              <a:rPr lang="en-US" sz="2000" dirty="0"/>
              <a:t>: Google Fact-Check Explorer, Credible Sources API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932224B-DCE4-EA22-47BE-63BD40CB294D}"/>
              </a:ext>
            </a:extLst>
          </p:cNvPr>
          <p:cNvSpPr txBox="1"/>
          <p:nvPr/>
        </p:nvSpPr>
        <p:spPr>
          <a:xfrm>
            <a:off x="6312345" y="3851018"/>
            <a:ext cx="6301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Frontend</a:t>
            </a:r>
            <a:r>
              <a:rPr lang="en-US" sz="2000" dirty="0"/>
              <a:t>: React.JS/</a:t>
            </a:r>
            <a:r>
              <a:rPr lang="en-US" sz="2000" dirty="0" err="1"/>
              <a:t>Next.Js</a:t>
            </a:r>
            <a:endParaRPr lang="en-US" sz="2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638BF02-0403-E61A-D492-A7DFDC355A1E}"/>
              </a:ext>
            </a:extLst>
          </p:cNvPr>
          <p:cNvSpPr txBox="1"/>
          <p:nvPr/>
        </p:nvSpPr>
        <p:spPr>
          <a:xfrm>
            <a:off x="6331199" y="4955228"/>
            <a:ext cx="6311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Database</a:t>
            </a:r>
            <a:r>
              <a:rPr lang="en-US" sz="2000" dirty="0"/>
              <a:t>: MongoDB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BED3C27-3D6C-AB93-819D-EADDD6A57F27}"/>
              </a:ext>
            </a:extLst>
          </p:cNvPr>
          <p:cNvSpPr txBox="1"/>
          <p:nvPr/>
        </p:nvSpPr>
        <p:spPr>
          <a:xfrm>
            <a:off x="6312345" y="5925088"/>
            <a:ext cx="57195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Community Tracking</a:t>
            </a:r>
            <a:r>
              <a:rPr lang="en-US" sz="2000" dirty="0"/>
              <a:t>: Use of a database to track and show the number of searches for each piece of news.</a:t>
            </a:r>
          </a:p>
        </p:txBody>
      </p:sp>
    </p:spTree>
    <p:extLst>
      <p:ext uri="{BB962C8B-B14F-4D97-AF65-F5344CB8AC3E}">
        <p14:creationId xmlns:p14="http://schemas.microsoft.com/office/powerpoint/2010/main" val="282228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63821F3-86BD-5F84-2DCD-A255CBDEE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BD9DB3-CE8F-BF26-0B9C-70E734CA1762}"/>
              </a:ext>
            </a:extLst>
          </p:cNvPr>
          <p:cNvSpPr txBox="1"/>
          <p:nvPr/>
        </p:nvSpPr>
        <p:spPr>
          <a:xfrm>
            <a:off x="3254605" y="770672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Black" panose="020B0A04020102020204" pitchFamily="34" charset="0"/>
              </a:rPr>
              <a:t>Output and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547F9-26D7-A1C4-63B9-C11568FBCF1F}"/>
              </a:ext>
            </a:extLst>
          </p:cNvPr>
          <p:cNvSpPr txBox="1"/>
          <p:nvPr/>
        </p:nvSpPr>
        <p:spPr>
          <a:xfrm>
            <a:off x="1392733" y="1648002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Content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FF3B3D9-B17C-3908-26E0-1B49EEB7A03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92733" y="2122399"/>
            <a:ext cx="1042219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Credibility score with confidence level.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Suggested verified sources.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Lightweight, user-friendly interface.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Real-time feedback on news authenticity.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Community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If many people search for the same news or link, users will see a         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notification indicating that others have searched for it too, providing a sense of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community awareness and relevancy. </a:t>
            </a:r>
          </a:p>
        </p:txBody>
      </p:sp>
    </p:spTree>
    <p:extLst>
      <p:ext uri="{BB962C8B-B14F-4D97-AF65-F5344CB8AC3E}">
        <p14:creationId xmlns:p14="http://schemas.microsoft.com/office/powerpoint/2010/main" val="841849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330F735-F6A3-CFD5-63B0-2871F1344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18"/>
            <a:ext cx="12194164" cy="68567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BBECDA-B0FD-5554-84A7-D2E0F52E5C56}"/>
              </a:ext>
            </a:extLst>
          </p:cNvPr>
          <p:cNvSpPr txBox="1"/>
          <p:nvPr/>
        </p:nvSpPr>
        <p:spPr>
          <a:xfrm>
            <a:off x="1844616" y="427607"/>
            <a:ext cx="84226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Black" panose="020B0A04020102020204" pitchFamily="34" charset="0"/>
              </a:rPr>
              <a:t>Conclusion &amp; Future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85512-7288-4C42-600A-B1FE68A117B3}"/>
              </a:ext>
            </a:extLst>
          </p:cNvPr>
          <p:cNvSpPr txBox="1"/>
          <p:nvPr/>
        </p:nvSpPr>
        <p:spPr>
          <a:xfrm>
            <a:off x="784782" y="1659977"/>
            <a:ext cx="69074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Impact: </a:t>
            </a:r>
            <a:r>
              <a:rPr lang="en-US" sz="2400" dirty="0">
                <a:solidFill>
                  <a:schemeClr val="bg1"/>
                </a:solidFill>
              </a:rPr>
              <a:t>Empowering users to combat misinformation with credible sources and community insights.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3738C-588B-13B4-3388-E5088E5D1913}"/>
              </a:ext>
            </a:extLst>
          </p:cNvPr>
          <p:cNvSpPr txBox="1"/>
          <p:nvPr/>
        </p:nvSpPr>
        <p:spPr>
          <a:xfrm>
            <a:off x="784782" y="2892443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Future Scope: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2AD80E2-92FF-0AE7-DC0C-5A7078BC52A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84782" y="3258083"/>
            <a:ext cx="1054230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Multi-language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Mobile app version.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Advanced AI models for enhanced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Enhanced community insights (e.g., region-based trends).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0181A-38D6-AE19-DC77-F342DA0BB23E}"/>
              </a:ext>
            </a:extLst>
          </p:cNvPr>
          <p:cNvSpPr txBox="1"/>
          <p:nvPr/>
        </p:nvSpPr>
        <p:spPr>
          <a:xfrm>
            <a:off x="784782" y="5406379"/>
            <a:ext cx="66694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Call to action: </a:t>
            </a:r>
            <a:r>
              <a:rPr lang="en-US" sz="2000" dirty="0">
                <a:solidFill>
                  <a:schemeClr val="bg1"/>
                </a:solidFill>
              </a:rPr>
              <a:t>Feedback and collaboration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59541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933DE8A-7B1B-50AB-D5EC-188336549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5" y="0"/>
            <a:ext cx="1219633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65CA2D-9913-2926-726A-5627AE08A50A}"/>
              </a:ext>
            </a:extLst>
          </p:cNvPr>
          <p:cNvSpPr txBox="1"/>
          <p:nvPr/>
        </p:nvSpPr>
        <p:spPr>
          <a:xfrm>
            <a:off x="3048786" y="466725"/>
            <a:ext cx="6094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Team Introduction: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41BC3-A2DA-7D87-4DCB-30DEA3F0ED85}"/>
              </a:ext>
            </a:extLst>
          </p:cNvPr>
          <p:cNvSpPr txBox="1"/>
          <p:nvPr/>
        </p:nvSpPr>
        <p:spPr>
          <a:xfrm>
            <a:off x="1340963" y="1918355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1. Aayush Bisht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2. Arnav Joshi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3. Shivanshu Barapatre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70CD23-50DD-ECF7-17F8-7291CB4EE4A5}"/>
              </a:ext>
            </a:extLst>
          </p:cNvPr>
          <p:cNvSpPr txBox="1"/>
          <p:nvPr/>
        </p:nvSpPr>
        <p:spPr>
          <a:xfrm>
            <a:off x="1340962" y="3539262"/>
            <a:ext cx="68987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UI Link :- </a:t>
            </a:r>
            <a:r>
              <a:rPr lang="en-US" sz="2000" u="sng" dirty="0">
                <a:solidFill>
                  <a:schemeClr val="bg1"/>
                </a:solidFill>
                <a:highlight>
                  <a:srgbClr val="C0C0C0"/>
                </a:highlight>
                <a:hlinkClick r:id="rId3"/>
              </a:rPr>
              <a:t>https://v0-fact-checking-dashboard-8sppzl.vercel.app/</a:t>
            </a:r>
            <a:endParaRPr lang="en-US" sz="2000" u="sng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CC098-5941-9AA8-9666-9CFE28642C31}"/>
              </a:ext>
            </a:extLst>
          </p:cNvPr>
          <p:cNvSpPr txBox="1"/>
          <p:nvPr/>
        </p:nvSpPr>
        <p:spPr>
          <a:xfrm>
            <a:off x="1351280" y="3945374"/>
            <a:ext cx="711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Github</a:t>
            </a:r>
            <a:r>
              <a:rPr lang="en-US" sz="2000" dirty="0">
                <a:solidFill>
                  <a:schemeClr val="bg1"/>
                </a:solidFill>
              </a:rPr>
              <a:t> :- </a:t>
            </a:r>
            <a:r>
              <a:rPr lang="en-US" sz="2000" u="sng" dirty="0">
                <a:solidFill>
                  <a:schemeClr val="accent1"/>
                </a:solidFill>
                <a:highlight>
                  <a:srgbClr val="C0C0C0"/>
                </a:highlight>
                <a:hlinkClick r:id="rId4"/>
              </a:rPr>
              <a:t>https://github.com/arnvjshi/Fact-Checking-Dashboard</a:t>
            </a:r>
            <a:endParaRPr lang="en-US" sz="2000" u="sng" dirty="0">
              <a:solidFill>
                <a:schemeClr val="accent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696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434</Words>
  <Application>Microsoft Office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Century Gothic</vt:lpstr>
      <vt:lpstr>Daggersquare</vt:lpstr>
      <vt:lpstr>Office Theme</vt:lpstr>
      <vt:lpstr>Fact-Checking Dashboard (PoC)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Shivanshu Barapatre</dc:creator>
  <cp:lastModifiedBy>Arnav Joshi</cp:lastModifiedBy>
  <cp:revision>3</cp:revision>
  <dcterms:created xsi:type="dcterms:W3CDTF">2025-01-29T17:55:42Z</dcterms:created>
  <dcterms:modified xsi:type="dcterms:W3CDTF">2025-01-30T05:55:37Z</dcterms:modified>
</cp:coreProperties>
</file>