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310" r:id="rId3"/>
    <p:sldId id="311" r:id="rId4"/>
    <p:sldId id="313" r:id="rId5"/>
    <p:sldId id="312" r:id="rId6"/>
    <p:sldId id="314" r:id="rId7"/>
    <p:sldId id="315" r:id="rId8"/>
    <p:sldId id="316" r:id="rId9"/>
    <p:sldId id="317"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9" autoAdjust="0"/>
  </p:normalViewPr>
  <p:slideViewPr>
    <p:cSldViewPr showGuides="1">
      <p:cViewPr varScale="1">
        <p:scale>
          <a:sx n="68" d="100"/>
          <a:sy n="68" d="100"/>
        </p:scale>
        <p:origin x="616" y="5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Add Export feature</a:t>
            </a:r>
          </a:p>
        </p:txBody>
      </p:sp>
      <p:sp>
        <p:nvSpPr>
          <p:cNvPr id="4" name="Slide Number Placeholder 3"/>
          <p:cNvSpPr>
            <a:spLocks noGrp="1"/>
          </p:cNvSpPr>
          <p:nvPr>
            <p:ph type="sldNum" sz="quarter" idx="5"/>
          </p:nvPr>
        </p:nvSpPr>
        <p:spPr/>
        <p:txBody>
          <a:bodyPr/>
          <a:lstStyle/>
          <a:p>
            <a:fld id="{F93199CD-3E1B-4AE6-990F-76F925F5EA9F}" type="slidenum">
              <a:rPr lang="en-IN" smtClean="0"/>
              <a:t>4</a:t>
            </a:fld>
            <a:endParaRPr lang="en-IN"/>
          </a:p>
        </p:txBody>
      </p:sp>
    </p:spTree>
    <p:extLst>
      <p:ext uri="{BB962C8B-B14F-4D97-AF65-F5344CB8AC3E}">
        <p14:creationId xmlns:p14="http://schemas.microsoft.com/office/powerpoint/2010/main" val="579280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5/20/2020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5/20/2020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5/20/2020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5/20/2020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5/20/2020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5/20/2020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5/20/2020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5/20/2020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5/20/2020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5/20/2020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5/20/2020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TimeSheet</a:t>
            </a:r>
            <a:r>
              <a:rPr lang="en-US" dirty="0"/>
              <a:t> Viewer</a:t>
            </a:r>
          </a:p>
        </p:txBody>
      </p:sp>
      <p:sp>
        <p:nvSpPr>
          <p:cNvPr id="4" name="Subtitle 3"/>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Description</a:t>
            </a:r>
          </a:p>
        </p:txBody>
      </p:sp>
      <p:sp>
        <p:nvSpPr>
          <p:cNvPr id="14" name="Content Placeholder 13"/>
          <p:cNvSpPr>
            <a:spLocks noGrp="1"/>
          </p:cNvSpPr>
          <p:nvPr>
            <p:ph idx="1"/>
          </p:nvPr>
        </p:nvSpPr>
        <p:spPr/>
        <p:txBody>
          <a:bodyPr/>
          <a:lstStyle/>
          <a:p>
            <a:r>
              <a:rPr lang="en-US" dirty="0"/>
              <a:t>This feature is built for HLUs to track subordinates. They will be able to access the </a:t>
            </a:r>
            <a:r>
              <a:rPr lang="en-US" dirty="0" err="1"/>
              <a:t>TimeSheet</a:t>
            </a:r>
            <a:r>
              <a:rPr lang="en-US" dirty="0"/>
              <a:t> database and view the attendance, the progress and reports of their LLUs. Additionally, they will be able to set deadlines and assignments for their LLUs (which will reflect in the Time Tracking feature)</a:t>
            </a:r>
            <a:endParaRPr lang="en-IN"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785CE6-A1EE-4196-B5F8-090FE8C82ED2}"/>
              </a:ext>
            </a:extLst>
          </p:cNvPr>
          <p:cNvSpPr>
            <a:spLocks noGrp="1"/>
          </p:cNvSpPr>
          <p:nvPr>
            <p:ph type="title"/>
          </p:nvPr>
        </p:nvSpPr>
        <p:spPr/>
        <p:txBody>
          <a:bodyPr/>
          <a:lstStyle/>
          <a:p>
            <a:r>
              <a:rPr lang="en-IN" dirty="0"/>
              <a:t>S1 – Accessing the Calendar</a:t>
            </a:r>
          </a:p>
        </p:txBody>
      </p:sp>
      <p:grpSp>
        <p:nvGrpSpPr>
          <p:cNvPr id="18" name="Group 17">
            <a:extLst>
              <a:ext uri="{FF2B5EF4-FFF2-40B4-BE49-F238E27FC236}">
                <a16:creationId xmlns:a16="http://schemas.microsoft.com/office/drawing/2014/main" id="{A3A6686F-2373-468C-B7ED-17C13F85292F}"/>
              </a:ext>
            </a:extLst>
          </p:cNvPr>
          <p:cNvGrpSpPr/>
          <p:nvPr/>
        </p:nvGrpSpPr>
        <p:grpSpPr>
          <a:xfrm>
            <a:off x="477788" y="1988840"/>
            <a:ext cx="10651503" cy="3600400"/>
            <a:chOff x="660649" y="2132856"/>
            <a:chExt cx="10651503" cy="3600400"/>
          </a:xfrm>
        </p:grpSpPr>
        <p:sp>
          <p:nvSpPr>
            <p:cNvPr id="4" name="Rectangle 3">
              <a:extLst>
                <a:ext uri="{FF2B5EF4-FFF2-40B4-BE49-F238E27FC236}">
                  <a16:creationId xmlns:a16="http://schemas.microsoft.com/office/drawing/2014/main" id="{3CA57E0E-CDB4-4650-94FF-0584F7547345}"/>
                </a:ext>
              </a:extLst>
            </p:cNvPr>
            <p:cNvSpPr/>
            <p:nvPr/>
          </p:nvSpPr>
          <p:spPr>
            <a:xfrm>
              <a:off x="660649" y="2204864"/>
              <a:ext cx="2520280" cy="352839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CALENDAR</a:t>
              </a:r>
            </a:p>
            <a:p>
              <a:pPr algn="ctr"/>
              <a:r>
                <a:rPr lang="en-IN" dirty="0"/>
                <a:t>Framework</a:t>
              </a:r>
            </a:p>
          </p:txBody>
        </p:sp>
        <p:sp>
          <p:nvSpPr>
            <p:cNvPr id="7" name="Oval 6">
              <a:extLst>
                <a:ext uri="{FF2B5EF4-FFF2-40B4-BE49-F238E27FC236}">
                  <a16:creationId xmlns:a16="http://schemas.microsoft.com/office/drawing/2014/main" id="{8C9568B1-CE5A-439F-8C9D-FA32726B3B72}"/>
                </a:ext>
              </a:extLst>
            </p:cNvPr>
            <p:cNvSpPr/>
            <p:nvPr/>
          </p:nvSpPr>
          <p:spPr>
            <a:xfrm>
              <a:off x="4762265" y="2816932"/>
              <a:ext cx="2267743" cy="2160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 the data through the Calendar Framework</a:t>
              </a:r>
            </a:p>
          </p:txBody>
        </p:sp>
        <p:sp>
          <p:nvSpPr>
            <p:cNvPr id="15" name="Cylinder 14">
              <a:extLst>
                <a:ext uri="{FF2B5EF4-FFF2-40B4-BE49-F238E27FC236}">
                  <a16:creationId xmlns:a16="http://schemas.microsoft.com/office/drawing/2014/main" id="{168A8873-F631-40C3-AFAF-A11C31F11D03}"/>
                </a:ext>
              </a:extLst>
            </p:cNvPr>
            <p:cNvSpPr/>
            <p:nvPr/>
          </p:nvSpPr>
          <p:spPr>
            <a:xfrm>
              <a:off x="9007896" y="2132856"/>
              <a:ext cx="2304256" cy="352839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r>
                <a:rPr lang="en-IN" dirty="0"/>
                <a:t> DB</a:t>
              </a:r>
            </a:p>
          </p:txBody>
        </p:sp>
        <p:cxnSp>
          <p:nvCxnSpPr>
            <p:cNvPr id="9" name="Straight Arrow Connector 8">
              <a:extLst>
                <a:ext uri="{FF2B5EF4-FFF2-40B4-BE49-F238E27FC236}">
                  <a16:creationId xmlns:a16="http://schemas.microsoft.com/office/drawing/2014/main" id="{88245B8A-D6B7-48AF-9A4F-9F99D56B2457}"/>
                </a:ext>
              </a:extLst>
            </p:cNvPr>
            <p:cNvCxnSpPr>
              <a:cxnSpLocks/>
              <a:stCxn id="7" idx="6"/>
              <a:endCxn id="4" idx="3"/>
            </p:cNvCxnSpPr>
            <p:nvPr/>
          </p:nvCxnSpPr>
          <p:spPr>
            <a:xfrm flipH="1">
              <a:off x="3180929" y="3897052"/>
              <a:ext cx="3849079"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5DA65096-590E-4E7B-B103-F48EBCE1D8E5}"/>
              </a:ext>
            </a:extLst>
          </p:cNvPr>
          <p:cNvCxnSpPr>
            <a:stCxn id="7" idx="6"/>
            <a:endCxn id="15" idx="2"/>
          </p:cNvCxnSpPr>
          <p:nvPr/>
        </p:nvCxnSpPr>
        <p:spPr>
          <a:xfrm>
            <a:off x="6847147" y="3753036"/>
            <a:ext cx="197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235" y="260648"/>
            <a:ext cx="9144001" cy="1371600"/>
          </a:xfrm>
        </p:spPr>
        <p:txBody>
          <a:bodyPr/>
          <a:lstStyle/>
          <a:p>
            <a:r>
              <a:rPr lang="en-US" dirty="0"/>
              <a:t>S2 : Search Bar</a:t>
            </a:r>
          </a:p>
        </p:txBody>
      </p:sp>
      <p:sp>
        <p:nvSpPr>
          <p:cNvPr id="8" name="Cylinder 7">
            <a:extLst>
              <a:ext uri="{FF2B5EF4-FFF2-40B4-BE49-F238E27FC236}">
                <a16:creationId xmlns:a16="http://schemas.microsoft.com/office/drawing/2014/main" id="{A050A57B-3AF0-45AB-91C4-1967E1B2D599}"/>
              </a:ext>
            </a:extLst>
          </p:cNvPr>
          <p:cNvSpPr/>
          <p:nvPr/>
        </p:nvSpPr>
        <p:spPr>
          <a:xfrm>
            <a:off x="8781770" y="2101789"/>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
        <p:nvSpPr>
          <p:cNvPr id="11" name="Oval 10">
            <a:extLst>
              <a:ext uri="{FF2B5EF4-FFF2-40B4-BE49-F238E27FC236}">
                <a16:creationId xmlns:a16="http://schemas.microsoft.com/office/drawing/2014/main" id="{3E31E5E7-7CF9-4589-ABB4-4DE95EF70E0A}"/>
              </a:ext>
            </a:extLst>
          </p:cNvPr>
          <p:cNvSpPr/>
          <p:nvPr/>
        </p:nvSpPr>
        <p:spPr>
          <a:xfrm>
            <a:off x="2358380" y="2141240"/>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First Name</a:t>
            </a:r>
          </a:p>
        </p:txBody>
      </p:sp>
      <p:sp>
        <p:nvSpPr>
          <p:cNvPr id="12" name="Oval 11">
            <a:extLst>
              <a:ext uri="{FF2B5EF4-FFF2-40B4-BE49-F238E27FC236}">
                <a16:creationId xmlns:a16="http://schemas.microsoft.com/office/drawing/2014/main" id="{C860355F-3B2A-4348-AC14-E9A06C61EB9D}"/>
              </a:ext>
            </a:extLst>
          </p:cNvPr>
          <p:cNvSpPr/>
          <p:nvPr/>
        </p:nvSpPr>
        <p:spPr>
          <a:xfrm>
            <a:off x="2358380" y="3217169"/>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Last Name</a:t>
            </a:r>
          </a:p>
        </p:txBody>
      </p:sp>
      <p:sp>
        <p:nvSpPr>
          <p:cNvPr id="13" name="Oval 12">
            <a:extLst>
              <a:ext uri="{FF2B5EF4-FFF2-40B4-BE49-F238E27FC236}">
                <a16:creationId xmlns:a16="http://schemas.microsoft.com/office/drawing/2014/main" id="{F5AE931E-BEAC-4AD2-BEAF-00B6C69D1A99}"/>
              </a:ext>
            </a:extLst>
          </p:cNvPr>
          <p:cNvSpPr/>
          <p:nvPr/>
        </p:nvSpPr>
        <p:spPr>
          <a:xfrm>
            <a:off x="2381442" y="4293098"/>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Employee ID</a:t>
            </a:r>
          </a:p>
        </p:txBody>
      </p:sp>
      <p:sp>
        <p:nvSpPr>
          <p:cNvPr id="14" name="Oval 13">
            <a:extLst>
              <a:ext uri="{FF2B5EF4-FFF2-40B4-BE49-F238E27FC236}">
                <a16:creationId xmlns:a16="http://schemas.microsoft.com/office/drawing/2014/main" id="{CA1892D9-075C-45FF-9664-4EBD77E063A0}"/>
              </a:ext>
            </a:extLst>
          </p:cNvPr>
          <p:cNvSpPr/>
          <p:nvPr/>
        </p:nvSpPr>
        <p:spPr>
          <a:xfrm>
            <a:off x="2387737" y="5369027"/>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a:t>
            </a:r>
          </a:p>
          <a:p>
            <a:pPr algn="ctr"/>
            <a:r>
              <a:rPr lang="en-IN" dirty="0"/>
              <a:t>Email Address</a:t>
            </a:r>
          </a:p>
        </p:txBody>
      </p:sp>
      <p:cxnSp>
        <p:nvCxnSpPr>
          <p:cNvPr id="16" name="Straight Arrow Connector 15">
            <a:extLst>
              <a:ext uri="{FF2B5EF4-FFF2-40B4-BE49-F238E27FC236}">
                <a16:creationId xmlns:a16="http://schemas.microsoft.com/office/drawing/2014/main" id="{ACE07D66-061B-40B5-AE81-4D74DCE6DF0C}"/>
              </a:ext>
            </a:extLst>
          </p:cNvPr>
          <p:cNvCxnSpPr>
            <a:stCxn id="11" idx="6"/>
            <a:endCxn id="8" idx="2"/>
          </p:cNvCxnSpPr>
          <p:nvPr/>
        </p:nvCxnSpPr>
        <p:spPr>
          <a:xfrm>
            <a:off x="4006180" y="2641104"/>
            <a:ext cx="4775590" cy="140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E9F5DF-5DEC-48E6-8E79-13B592B01C9C}"/>
              </a:ext>
            </a:extLst>
          </p:cNvPr>
          <p:cNvCxnSpPr>
            <a:stCxn id="12" idx="6"/>
            <a:endCxn id="8" idx="2"/>
          </p:cNvCxnSpPr>
          <p:nvPr/>
        </p:nvCxnSpPr>
        <p:spPr>
          <a:xfrm>
            <a:off x="4006180" y="3717033"/>
            <a:ext cx="4775590" cy="32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4A5C369-9120-41E5-B7CA-8964F05C42A7}"/>
              </a:ext>
            </a:extLst>
          </p:cNvPr>
          <p:cNvCxnSpPr>
            <a:stCxn id="13" idx="6"/>
            <a:endCxn id="8" idx="2"/>
          </p:cNvCxnSpPr>
          <p:nvPr/>
        </p:nvCxnSpPr>
        <p:spPr>
          <a:xfrm flipV="1">
            <a:off x="4029242" y="4046005"/>
            <a:ext cx="4752528" cy="74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A50A86-3370-4937-B9C7-6756E1732959}"/>
              </a:ext>
            </a:extLst>
          </p:cNvPr>
          <p:cNvCxnSpPr>
            <a:cxnSpLocks/>
          </p:cNvCxnSpPr>
          <p:nvPr/>
        </p:nvCxnSpPr>
        <p:spPr>
          <a:xfrm flipV="1">
            <a:off x="3698559" y="4046005"/>
            <a:ext cx="5083211" cy="179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FE04BED-7BB7-4D2B-B787-157E72D405E8}"/>
              </a:ext>
            </a:extLst>
          </p:cNvPr>
          <p:cNvSpPr/>
          <p:nvPr/>
        </p:nvSpPr>
        <p:spPr>
          <a:xfrm>
            <a:off x="5302324" y="2708177"/>
            <a:ext cx="1728192" cy="30250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CharField</a:t>
            </a:r>
            <a:endParaRPr lang="en-IN" dirty="0"/>
          </a:p>
          <a:p>
            <a:pPr algn="ctr"/>
            <a:r>
              <a:rPr lang="en-IN" dirty="0"/>
              <a:t>(Compare Strings)</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S3: List of LLUs</a:t>
            </a:r>
          </a:p>
        </p:txBody>
      </p:sp>
      <p:sp>
        <p:nvSpPr>
          <p:cNvPr id="17" name="Cylinder 16">
            <a:extLst>
              <a:ext uri="{FF2B5EF4-FFF2-40B4-BE49-F238E27FC236}">
                <a16:creationId xmlns:a16="http://schemas.microsoft.com/office/drawing/2014/main" id="{B5B07A5E-02F1-4771-B970-6CE0031E66D2}"/>
              </a:ext>
            </a:extLst>
          </p:cNvPr>
          <p:cNvSpPr/>
          <p:nvPr/>
        </p:nvSpPr>
        <p:spPr>
          <a:xfrm>
            <a:off x="4942284" y="2204864"/>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
        <p:nvSpPr>
          <p:cNvPr id="19" name="Oval 18">
            <a:extLst>
              <a:ext uri="{FF2B5EF4-FFF2-40B4-BE49-F238E27FC236}">
                <a16:creationId xmlns:a16="http://schemas.microsoft.com/office/drawing/2014/main" id="{0151C799-EA00-4AFA-B70E-78BF0101D37D}"/>
              </a:ext>
            </a:extLst>
          </p:cNvPr>
          <p:cNvSpPr/>
          <p:nvPr/>
        </p:nvSpPr>
        <p:spPr>
          <a:xfrm>
            <a:off x="1490236" y="3140968"/>
            <a:ext cx="1800200"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a:t>
            </a:r>
          </a:p>
        </p:txBody>
      </p:sp>
      <p:cxnSp>
        <p:nvCxnSpPr>
          <p:cNvPr id="21" name="Straight Arrow Connector 20">
            <a:extLst>
              <a:ext uri="{FF2B5EF4-FFF2-40B4-BE49-F238E27FC236}">
                <a16:creationId xmlns:a16="http://schemas.microsoft.com/office/drawing/2014/main" id="{A86F6BE1-52DA-4FF3-BD06-C64E1554B098}"/>
              </a:ext>
            </a:extLst>
          </p:cNvPr>
          <p:cNvCxnSpPr>
            <a:stCxn id="19" idx="6"/>
            <a:endCxn id="17" idx="2"/>
          </p:cNvCxnSpPr>
          <p:nvPr/>
        </p:nvCxnSpPr>
        <p:spPr>
          <a:xfrm>
            <a:off x="3290436" y="3969060"/>
            <a:ext cx="1651848"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B06F597-3B3B-4B92-9260-AFBF9DF2ABE9}"/>
              </a:ext>
            </a:extLst>
          </p:cNvPr>
          <p:cNvSpPr/>
          <p:nvPr/>
        </p:nvSpPr>
        <p:spPr>
          <a:xfrm>
            <a:off x="8974732" y="2708920"/>
            <a:ext cx="2304256" cy="3240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Output</a:t>
            </a:r>
          </a:p>
          <a:p>
            <a:pPr algn="ctr"/>
            <a:r>
              <a:rPr lang="en-IN" dirty="0"/>
              <a:t>Dropdown List</a:t>
            </a:r>
          </a:p>
        </p:txBody>
      </p:sp>
      <p:cxnSp>
        <p:nvCxnSpPr>
          <p:cNvPr id="24" name="Straight Arrow Connector 23">
            <a:extLst>
              <a:ext uri="{FF2B5EF4-FFF2-40B4-BE49-F238E27FC236}">
                <a16:creationId xmlns:a16="http://schemas.microsoft.com/office/drawing/2014/main" id="{E6B90576-BC6D-44C8-A093-EEA920DF6F2E}"/>
              </a:ext>
            </a:extLst>
          </p:cNvPr>
          <p:cNvCxnSpPr>
            <a:stCxn id="17" idx="4"/>
            <a:endCxn id="22" idx="1"/>
          </p:cNvCxnSpPr>
          <p:nvPr/>
        </p:nvCxnSpPr>
        <p:spPr>
          <a:xfrm>
            <a:off x="7246540" y="4149080"/>
            <a:ext cx="1728192"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76672"/>
            <a:ext cx="8692399" cy="824880"/>
          </a:xfrm>
        </p:spPr>
        <p:txBody>
          <a:bodyPr/>
          <a:lstStyle/>
          <a:p>
            <a:r>
              <a:rPr lang="en-US" dirty="0"/>
              <a:t>S4: Attendance Report</a:t>
            </a:r>
          </a:p>
        </p:txBody>
      </p:sp>
      <p:sp>
        <p:nvSpPr>
          <p:cNvPr id="4" name="Rectangle 3">
            <a:extLst>
              <a:ext uri="{FF2B5EF4-FFF2-40B4-BE49-F238E27FC236}">
                <a16:creationId xmlns:a16="http://schemas.microsoft.com/office/drawing/2014/main" id="{88B09014-3606-4CD0-9153-AF50305C9219}"/>
              </a:ext>
            </a:extLst>
          </p:cNvPr>
          <p:cNvSpPr/>
          <p:nvPr/>
        </p:nvSpPr>
        <p:spPr>
          <a:xfrm>
            <a:off x="236045" y="3286466"/>
            <a:ext cx="936104" cy="8640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Button</a:t>
            </a:r>
          </a:p>
        </p:txBody>
      </p:sp>
      <p:sp>
        <p:nvSpPr>
          <p:cNvPr id="5" name="Cylinder 4">
            <a:extLst>
              <a:ext uri="{FF2B5EF4-FFF2-40B4-BE49-F238E27FC236}">
                <a16:creationId xmlns:a16="http://schemas.microsoft.com/office/drawing/2014/main" id="{D9BCE5B0-4E23-4775-864A-A26D7ECF714A}"/>
              </a:ext>
            </a:extLst>
          </p:cNvPr>
          <p:cNvSpPr/>
          <p:nvPr/>
        </p:nvSpPr>
        <p:spPr>
          <a:xfrm>
            <a:off x="5086300" y="1772816"/>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7" name="Straight Arrow Connector 6">
            <a:extLst>
              <a:ext uri="{FF2B5EF4-FFF2-40B4-BE49-F238E27FC236}">
                <a16:creationId xmlns:a16="http://schemas.microsoft.com/office/drawing/2014/main" id="{1C0F8A4B-19FA-4F6C-BE9C-C26907D6C013}"/>
              </a:ext>
            </a:extLst>
          </p:cNvPr>
          <p:cNvCxnSpPr>
            <a:cxnSpLocks/>
          </p:cNvCxnSpPr>
          <p:nvPr/>
        </p:nvCxnSpPr>
        <p:spPr>
          <a:xfrm>
            <a:off x="1218385" y="3717033"/>
            <a:ext cx="864096" cy="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606A9BC-3284-49F5-B0D5-13DB56419468}"/>
              </a:ext>
            </a:extLst>
          </p:cNvPr>
          <p:cNvSpPr/>
          <p:nvPr/>
        </p:nvSpPr>
        <p:spPr>
          <a:xfrm>
            <a:off x="2138098" y="2960954"/>
            <a:ext cx="1944216" cy="1512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 and extract attendance data</a:t>
            </a:r>
          </a:p>
        </p:txBody>
      </p:sp>
      <p:cxnSp>
        <p:nvCxnSpPr>
          <p:cNvPr id="11" name="Straight Arrow Connector 10">
            <a:extLst>
              <a:ext uri="{FF2B5EF4-FFF2-40B4-BE49-F238E27FC236}">
                <a16:creationId xmlns:a16="http://schemas.microsoft.com/office/drawing/2014/main" id="{A26C7710-9EF4-4B72-A6CB-74F2642854B5}"/>
              </a:ext>
            </a:extLst>
          </p:cNvPr>
          <p:cNvCxnSpPr>
            <a:cxnSpLocks/>
            <a:stCxn id="8" idx="6"/>
            <a:endCxn id="5" idx="2"/>
          </p:cNvCxnSpPr>
          <p:nvPr/>
        </p:nvCxnSpPr>
        <p:spPr>
          <a:xfrm flipV="1">
            <a:off x="4082314" y="3717032"/>
            <a:ext cx="10039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E1D491-D5E0-4D54-BAA4-94B10F862E2D}"/>
              </a:ext>
            </a:extLst>
          </p:cNvPr>
          <p:cNvSpPr/>
          <p:nvPr/>
        </p:nvSpPr>
        <p:spPr>
          <a:xfrm>
            <a:off x="8043883" y="2960954"/>
            <a:ext cx="20882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Extracted Data and Generate Report</a:t>
            </a:r>
          </a:p>
        </p:txBody>
      </p:sp>
      <p:cxnSp>
        <p:nvCxnSpPr>
          <p:cNvPr id="21" name="Straight Arrow Connector 20">
            <a:extLst>
              <a:ext uri="{FF2B5EF4-FFF2-40B4-BE49-F238E27FC236}">
                <a16:creationId xmlns:a16="http://schemas.microsoft.com/office/drawing/2014/main" id="{61A0587A-50CB-4C8D-BAE0-2E3DBD6A241A}"/>
              </a:ext>
            </a:extLst>
          </p:cNvPr>
          <p:cNvCxnSpPr>
            <a:stCxn id="5" idx="4"/>
            <a:endCxn id="18" idx="2"/>
          </p:cNvCxnSpPr>
          <p:nvPr/>
        </p:nvCxnSpPr>
        <p:spPr>
          <a:xfrm>
            <a:off x="7390556" y="3717032"/>
            <a:ext cx="653327"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A3867A1-EB58-4D50-B66A-97194ADA733B}"/>
              </a:ext>
            </a:extLst>
          </p:cNvPr>
          <p:cNvSpPr/>
          <p:nvPr/>
        </p:nvSpPr>
        <p:spPr>
          <a:xfrm>
            <a:off x="10911387" y="3212978"/>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TabularReport</a:t>
            </a:r>
            <a:endParaRPr lang="en-IN" dirty="0"/>
          </a:p>
        </p:txBody>
      </p:sp>
      <p:cxnSp>
        <p:nvCxnSpPr>
          <p:cNvPr id="31" name="Straight Arrow Connector 30">
            <a:extLst>
              <a:ext uri="{FF2B5EF4-FFF2-40B4-BE49-F238E27FC236}">
                <a16:creationId xmlns:a16="http://schemas.microsoft.com/office/drawing/2014/main" id="{F23DFC8D-1993-4A40-81E7-A59E59CF56A9}"/>
              </a:ext>
            </a:extLst>
          </p:cNvPr>
          <p:cNvCxnSpPr>
            <a:stCxn id="18" idx="6"/>
            <a:endCxn id="29" idx="1"/>
          </p:cNvCxnSpPr>
          <p:nvPr/>
        </p:nvCxnSpPr>
        <p:spPr>
          <a:xfrm flipV="1">
            <a:off x="10132115" y="3717032"/>
            <a:ext cx="779272"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721" y="255227"/>
            <a:ext cx="9144001" cy="1371600"/>
          </a:xfrm>
        </p:spPr>
        <p:txBody>
          <a:bodyPr/>
          <a:lstStyle/>
          <a:p>
            <a:r>
              <a:rPr lang="en-US" dirty="0"/>
              <a:t>S5/S6: Progress/</a:t>
            </a:r>
            <a:r>
              <a:rPr lang="en-US" dirty="0" err="1"/>
              <a:t>TimeTracker</a:t>
            </a:r>
            <a:r>
              <a:rPr lang="en-US" dirty="0"/>
              <a:t> Report</a:t>
            </a:r>
          </a:p>
        </p:txBody>
      </p:sp>
      <p:sp>
        <p:nvSpPr>
          <p:cNvPr id="15" name="Rectangle 14">
            <a:extLst>
              <a:ext uri="{FF2B5EF4-FFF2-40B4-BE49-F238E27FC236}">
                <a16:creationId xmlns:a16="http://schemas.microsoft.com/office/drawing/2014/main" id="{247D6357-B322-4FE5-90D4-C4CC3A570279}"/>
              </a:ext>
            </a:extLst>
          </p:cNvPr>
          <p:cNvSpPr/>
          <p:nvPr/>
        </p:nvSpPr>
        <p:spPr>
          <a:xfrm>
            <a:off x="236045" y="3286466"/>
            <a:ext cx="936104" cy="8640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Button</a:t>
            </a:r>
          </a:p>
        </p:txBody>
      </p:sp>
      <p:sp>
        <p:nvSpPr>
          <p:cNvPr id="16" name="Cylinder 15">
            <a:extLst>
              <a:ext uri="{FF2B5EF4-FFF2-40B4-BE49-F238E27FC236}">
                <a16:creationId xmlns:a16="http://schemas.microsoft.com/office/drawing/2014/main" id="{6F114AD8-06BA-427E-847D-F2120BD322C3}"/>
              </a:ext>
            </a:extLst>
          </p:cNvPr>
          <p:cNvSpPr/>
          <p:nvPr/>
        </p:nvSpPr>
        <p:spPr>
          <a:xfrm>
            <a:off x="5086300" y="1772816"/>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17" name="Straight Arrow Connector 16">
            <a:extLst>
              <a:ext uri="{FF2B5EF4-FFF2-40B4-BE49-F238E27FC236}">
                <a16:creationId xmlns:a16="http://schemas.microsoft.com/office/drawing/2014/main" id="{D7705BA5-4111-47F4-A75C-34BE849CCE62}"/>
              </a:ext>
            </a:extLst>
          </p:cNvPr>
          <p:cNvCxnSpPr>
            <a:cxnSpLocks/>
          </p:cNvCxnSpPr>
          <p:nvPr/>
        </p:nvCxnSpPr>
        <p:spPr>
          <a:xfrm>
            <a:off x="1218385" y="3717033"/>
            <a:ext cx="864096" cy="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509240A-4839-41B7-832B-A1B06BE5F338}"/>
              </a:ext>
            </a:extLst>
          </p:cNvPr>
          <p:cNvSpPr/>
          <p:nvPr/>
        </p:nvSpPr>
        <p:spPr>
          <a:xfrm>
            <a:off x="2138098" y="2960954"/>
            <a:ext cx="1944216" cy="1512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 and extract progress data</a:t>
            </a:r>
          </a:p>
        </p:txBody>
      </p:sp>
      <p:cxnSp>
        <p:nvCxnSpPr>
          <p:cNvPr id="19" name="Straight Arrow Connector 18">
            <a:extLst>
              <a:ext uri="{FF2B5EF4-FFF2-40B4-BE49-F238E27FC236}">
                <a16:creationId xmlns:a16="http://schemas.microsoft.com/office/drawing/2014/main" id="{BFC240CF-0C0F-43BA-BC62-5C2AD4FB8F60}"/>
              </a:ext>
            </a:extLst>
          </p:cNvPr>
          <p:cNvCxnSpPr>
            <a:cxnSpLocks/>
            <a:stCxn id="18" idx="6"/>
            <a:endCxn id="16" idx="2"/>
          </p:cNvCxnSpPr>
          <p:nvPr/>
        </p:nvCxnSpPr>
        <p:spPr>
          <a:xfrm flipV="1">
            <a:off x="4082314" y="3717032"/>
            <a:ext cx="10039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89141332-A51D-4DD6-8690-EBC74D49A8E8}"/>
              </a:ext>
            </a:extLst>
          </p:cNvPr>
          <p:cNvSpPr/>
          <p:nvPr/>
        </p:nvSpPr>
        <p:spPr>
          <a:xfrm>
            <a:off x="8043883" y="2960954"/>
            <a:ext cx="20882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Extracted Data and Generate Report</a:t>
            </a:r>
          </a:p>
        </p:txBody>
      </p:sp>
      <p:cxnSp>
        <p:nvCxnSpPr>
          <p:cNvPr id="21" name="Straight Arrow Connector 20">
            <a:extLst>
              <a:ext uri="{FF2B5EF4-FFF2-40B4-BE49-F238E27FC236}">
                <a16:creationId xmlns:a16="http://schemas.microsoft.com/office/drawing/2014/main" id="{9F1EAF56-B00E-4F5B-AFF6-94F4EBD5C03D}"/>
              </a:ext>
            </a:extLst>
          </p:cNvPr>
          <p:cNvCxnSpPr>
            <a:stCxn id="16" idx="4"/>
            <a:endCxn id="20" idx="2"/>
          </p:cNvCxnSpPr>
          <p:nvPr/>
        </p:nvCxnSpPr>
        <p:spPr>
          <a:xfrm>
            <a:off x="7390556" y="3717032"/>
            <a:ext cx="653327"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83296CB-4A3E-4980-B38F-11176DE8BA95}"/>
              </a:ext>
            </a:extLst>
          </p:cNvPr>
          <p:cNvSpPr/>
          <p:nvPr/>
        </p:nvSpPr>
        <p:spPr>
          <a:xfrm>
            <a:off x="10990956" y="2278359"/>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Text-Based Report</a:t>
            </a:r>
          </a:p>
        </p:txBody>
      </p:sp>
      <p:cxnSp>
        <p:nvCxnSpPr>
          <p:cNvPr id="23" name="Straight Arrow Connector 22">
            <a:extLst>
              <a:ext uri="{FF2B5EF4-FFF2-40B4-BE49-F238E27FC236}">
                <a16:creationId xmlns:a16="http://schemas.microsoft.com/office/drawing/2014/main" id="{F79AF018-965D-42BF-B6DB-2533154FC453}"/>
              </a:ext>
            </a:extLst>
          </p:cNvPr>
          <p:cNvCxnSpPr>
            <a:stCxn id="20" idx="6"/>
            <a:endCxn id="22" idx="1"/>
          </p:cNvCxnSpPr>
          <p:nvPr/>
        </p:nvCxnSpPr>
        <p:spPr>
          <a:xfrm flipV="1">
            <a:off x="10132115" y="2782413"/>
            <a:ext cx="858841" cy="93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77FC2E5-412F-4575-BF90-F0D665A76134}"/>
              </a:ext>
            </a:extLst>
          </p:cNvPr>
          <p:cNvSpPr/>
          <p:nvPr/>
        </p:nvSpPr>
        <p:spPr>
          <a:xfrm>
            <a:off x="10990956" y="4437853"/>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Comment Report</a:t>
            </a:r>
          </a:p>
        </p:txBody>
      </p:sp>
      <p:cxnSp>
        <p:nvCxnSpPr>
          <p:cNvPr id="31" name="Straight Arrow Connector 30">
            <a:extLst>
              <a:ext uri="{FF2B5EF4-FFF2-40B4-BE49-F238E27FC236}">
                <a16:creationId xmlns:a16="http://schemas.microsoft.com/office/drawing/2014/main" id="{5291453B-F4A7-4D51-A674-9E1367D53578}"/>
              </a:ext>
            </a:extLst>
          </p:cNvPr>
          <p:cNvCxnSpPr>
            <a:stCxn id="20" idx="6"/>
            <a:endCxn id="29" idx="1"/>
          </p:cNvCxnSpPr>
          <p:nvPr/>
        </p:nvCxnSpPr>
        <p:spPr>
          <a:xfrm>
            <a:off x="10132115" y="3717038"/>
            <a:ext cx="858841" cy="1224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S7: Approval System</a:t>
            </a:r>
          </a:p>
        </p:txBody>
      </p:sp>
      <p:sp>
        <p:nvSpPr>
          <p:cNvPr id="3" name="Rectangle 2">
            <a:extLst>
              <a:ext uri="{FF2B5EF4-FFF2-40B4-BE49-F238E27FC236}">
                <a16:creationId xmlns:a16="http://schemas.microsoft.com/office/drawing/2014/main" id="{07C3544E-5F7B-4C8E-8653-449AE46146F0}"/>
              </a:ext>
            </a:extLst>
          </p:cNvPr>
          <p:cNvSpPr/>
          <p:nvPr/>
        </p:nvSpPr>
        <p:spPr>
          <a:xfrm>
            <a:off x="3718148" y="2090195"/>
            <a:ext cx="1656184" cy="38884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All </a:t>
            </a:r>
            <a:r>
              <a:rPr lang="en-IN" dirty="0" err="1"/>
              <a:t>TimeSheets</a:t>
            </a:r>
            <a:endParaRPr lang="en-IN" dirty="0"/>
          </a:p>
          <a:p>
            <a:pPr algn="ctr"/>
            <a:r>
              <a:rPr lang="en-IN" dirty="0" err="1"/>
              <a:t>Labeled</a:t>
            </a:r>
            <a:r>
              <a:rPr lang="en-IN" dirty="0"/>
              <a:t> by:</a:t>
            </a:r>
          </a:p>
          <a:p>
            <a:pPr algn="ctr"/>
            <a:r>
              <a:rPr lang="en-IN" dirty="0"/>
              <a:t>Approved</a:t>
            </a:r>
          </a:p>
          <a:p>
            <a:pPr algn="ctr"/>
            <a:r>
              <a:rPr lang="en-IN" dirty="0"/>
              <a:t>Unapproved</a:t>
            </a:r>
          </a:p>
          <a:p>
            <a:pPr algn="ctr"/>
            <a:r>
              <a:rPr lang="en-IN" dirty="0"/>
              <a:t>Pending</a:t>
            </a:r>
          </a:p>
        </p:txBody>
      </p:sp>
      <p:cxnSp>
        <p:nvCxnSpPr>
          <p:cNvPr id="13" name="Straight Arrow Connector 12">
            <a:extLst>
              <a:ext uri="{FF2B5EF4-FFF2-40B4-BE49-F238E27FC236}">
                <a16:creationId xmlns:a16="http://schemas.microsoft.com/office/drawing/2014/main" id="{B38E57EA-BD53-4C22-B5C7-879507CEE621}"/>
              </a:ext>
            </a:extLst>
          </p:cNvPr>
          <p:cNvCxnSpPr>
            <a:cxnSpLocks/>
            <a:endCxn id="3" idx="1"/>
          </p:cNvCxnSpPr>
          <p:nvPr/>
        </p:nvCxnSpPr>
        <p:spPr>
          <a:xfrm>
            <a:off x="3251876" y="4034411"/>
            <a:ext cx="466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B28BB60-6A61-4063-9A74-A9A7D2285913}"/>
              </a:ext>
            </a:extLst>
          </p:cNvPr>
          <p:cNvSpPr/>
          <p:nvPr/>
        </p:nvSpPr>
        <p:spPr>
          <a:xfrm>
            <a:off x="6306875" y="2449495"/>
            <a:ext cx="1584176" cy="104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Approval</a:t>
            </a:r>
          </a:p>
        </p:txBody>
      </p:sp>
      <p:sp>
        <p:nvSpPr>
          <p:cNvPr id="16" name="Oval 15">
            <a:extLst>
              <a:ext uri="{FF2B5EF4-FFF2-40B4-BE49-F238E27FC236}">
                <a16:creationId xmlns:a16="http://schemas.microsoft.com/office/drawing/2014/main" id="{4C845840-53AF-41D0-B72B-74F2E42018DA}"/>
              </a:ext>
            </a:extLst>
          </p:cNvPr>
          <p:cNvSpPr/>
          <p:nvPr/>
        </p:nvSpPr>
        <p:spPr>
          <a:xfrm>
            <a:off x="6162859" y="4191246"/>
            <a:ext cx="1872208"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Notification for Pending</a:t>
            </a:r>
          </a:p>
        </p:txBody>
      </p:sp>
      <p:cxnSp>
        <p:nvCxnSpPr>
          <p:cNvPr id="18" name="Straight Arrow Connector 17">
            <a:extLst>
              <a:ext uri="{FF2B5EF4-FFF2-40B4-BE49-F238E27FC236}">
                <a16:creationId xmlns:a16="http://schemas.microsoft.com/office/drawing/2014/main" id="{FAA9897A-B518-4656-BBAD-DB09BCD89C03}"/>
              </a:ext>
            </a:extLst>
          </p:cNvPr>
          <p:cNvCxnSpPr>
            <a:stCxn id="3" idx="3"/>
            <a:endCxn id="15" idx="2"/>
          </p:cNvCxnSpPr>
          <p:nvPr/>
        </p:nvCxnSpPr>
        <p:spPr>
          <a:xfrm flipV="1">
            <a:off x="5374332" y="2971923"/>
            <a:ext cx="932543" cy="106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94CAD54-D978-49E4-9361-33D0332584BA}"/>
              </a:ext>
            </a:extLst>
          </p:cNvPr>
          <p:cNvCxnSpPr>
            <a:stCxn id="3" idx="3"/>
            <a:endCxn id="16" idx="2"/>
          </p:cNvCxnSpPr>
          <p:nvPr/>
        </p:nvCxnSpPr>
        <p:spPr>
          <a:xfrm>
            <a:off x="5374332" y="4034411"/>
            <a:ext cx="788527"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ylinder 21">
            <a:extLst>
              <a:ext uri="{FF2B5EF4-FFF2-40B4-BE49-F238E27FC236}">
                <a16:creationId xmlns:a16="http://schemas.microsoft.com/office/drawing/2014/main" id="{F41E89CC-1F41-4143-BDAB-1B7D9AC276BA}"/>
              </a:ext>
            </a:extLst>
          </p:cNvPr>
          <p:cNvSpPr/>
          <p:nvPr/>
        </p:nvSpPr>
        <p:spPr>
          <a:xfrm>
            <a:off x="8542684" y="2060848"/>
            <a:ext cx="2376264" cy="34433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24" name="Straight Arrow Connector 23">
            <a:extLst>
              <a:ext uri="{FF2B5EF4-FFF2-40B4-BE49-F238E27FC236}">
                <a16:creationId xmlns:a16="http://schemas.microsoft.com/office/drawing/2014/main" id="{CA99C8C2-0EB4-48FA-B0FC-3FFE23B303A5}"/>
              </a:ext>
            </a:extLst>
          </p:cNvPr>
          <p:cNvCxnSpPr>
            <a:stCxn id="15" idx="6"/>
            <a:endCxn id="22" idx="2"/>
          </p:cNvCxnSpPr>
          <p:nvPr/>
        </p:nvCxnSpPr>
        <p:spPr>
          <a:xfrm>
            <a:off x="7891051" y="2971923"/>
            <a:ext cx="651633" cy="81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AB923C-485B-4824-B1B4-B0846C021594}"/>
              </a:ext>
            </a:extLst>
          </p:cNvPr>
          <p:cNvCxnSpPr>
            <a:stCxn id="16" idx="6"/>
            <a:endCxn id="22" idx="2"/>
          </p:cNvCxnSpPr>
          <p:nvPr/>
        </p:nvCxnSpPr>
        <p:spPr>
          <a:xfrm flipV="1">
            <a:off x="8035067" y="3782500"/>
            <a:ext cx="507617" cy="109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ylinder 31">
            <a:extLst>
              <a:ext uri="{FF2B5EF4-FFF2-40B4-BE49-F238E27FC236}">
                <a16:creationId xmlns:a16="http://schemas.microsoft.com/office/drawing/2014/main" id="{F20A56BB-7ABF-4A0D-898F-EDE46A6C3ADD}"/>
              </a:ext>
            </a:extLst>
          </p:cNvPr>
          <p:cNvSpPr/>
          <p:nvPr/>
        </p:nvSpPr>
        <p:spPr>
          <a:xfrm>
            <a:off x="1129421" y="2646164"/>
            <a:ext cx="2156679" cy="285798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C939-60A7-411A-828A-0B4B7E5B18B7}"/>
              </a:ext>
            </a:extLst>
          </p:cNvPr>
          <p:cNvSpPr>
            <a:spLocks noGrp="1"/>
          </p:cNvSpPr>
          <p:nvPr>
            <p:ph type="title"/>
          </p:nvPr>
        </p:nvSpPr>
        <p:spPr/>
        <p:txBody>
          <a:bodyPr/>
          <a:lstStyle/>
          <a:p>
            <a:r>
              <a:rPr lang="en-IN" dirty="0"/>
              <a:t>S8: Assignment/Deadline Creation System</a:t>
            </a:r>
          </a:p>
        </p:txBody>
      </p:sp>
      <p:sp>
        <p:nvSpPr>
          <p:cNvPr id="3" name="Rectangle 2">
            <a:extLst>
              <a:ext uri="{FF2B5EF4-FFF2-40B4-BE49-F238E27FC236}">
                <a16:creationId xmlns:a16="http://schemas.microsoft.com/office/drawing/2014/main" id="{277DACED-11CC-429B-8CF0-0431E3D3C64B}"/>
              </a:ext>
            </a:extLst>
          </p:cNvPr>
          <p:cNvSpPr/>
          <p:nvPr/>
        </p:nvSpPr>
        <p:spPr>
          <a:xfrm>
            <a:off x="405780" y="2420888"/>
            <a:ext cx="2232248" cy="36004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Assignment/Deadline Creation Page</a:t>
            </a:r>
          </a:p>
          <a:p>
            <a:pPr algn="ctr"/>
            <a:r>
              <a:rPr lang="en-IN" dirty="0"/>
              <a:t>Set Assignment Name</a:t>
            </a:r>
          </a:p>
          <a:p>
            <a:pPr algn="ctr"/>
            <a:r>
              <a:rPr lang="en-IN" dirty="0"/>
              <a:t>Deadline</a:t>
            </a:r>
          </a:p>
          <a:p>
            <a:pPr algn="ctr"/>
            <a:r>
              <a:rPr lang="en-IN" dirty="0"/>
              <a:t>Optional: Client</a:t>
            </a:r>
          </a:p>
        </p:txBody>
      </p:sp>
      <p:cxnSp>
        <p:nvCxnSpPr>
          <p:cNvPr id="14" name="Straight Arrow Connector 13">
            <a:extLst>
              <a:ext uri="{FF2B5EF4-FFF2-40B4-BE49-F238E27FC236}">
                <a16:creationId xmlns:a16="http://schemas.microsoft.com/office/drawing/2014/main" id="{0B12270C-FA92-4573-A270-8F9A7FFB9634}"/>
              </a:ext>
            </a:extLst>
          </p:cNvPr>
          <p:cNvCxnSpPr>
            <a:cxnSpLocks/>
            <a:stCxn id="3" idx="3"/>
          </p:cNvCxnSpPr>
          <p:nvPr/>
        </p:nvCxnSpPr>
        <p:spPr>
          <a:xfrm>
            <a:off x="2638028" y="4221088"/>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715D370-6A60-448F-AFC5-7BD16C8C7476}"/>
              </a:ext>
            </a:extLst>
          </p:cNvPr>
          <p:cNvSpPr/>
          <p:nvPr/>
        </p:nvSpPr>
        <p:spPr>
          <a:xfrm>
            <a:off x="9910330" y="3277587"/>
            <a:ext cx="1512168" cy="1872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S1</a:t>
            </a:r>
          </a:p>
        </p:txBody>
      </p:sp>
      <p:sp>
        <p:nvSpPr>
          <p:cNvPr id="17" name="Oval 16">
            <a:extLst>
              <a:ext uri="{FF2B5EF4-FFF2-40B4-BE49-F238E27FC236}">
                <a16:creationId xmlns:a16="http://schemas.microsoft.com/office/drawing/2014/main" id="{AF703C44-6C94-4BF5-9A56-01201166441C}"/>
              </a:ext>
            </a:extLst>
          </p:cNvPr>
          <p:cNvSpPr/>
          <p:nvPr/>
        </p:nvSpPr>
        <p:spPr>
          <a:xfrm>
            <a:off x="6346706" y="3205579"/>
            <a:ext cx="2232248"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Edits Specific Days in the Calendar to add Assignments/Deadlines</a:t>
            </a:r>
          </a:p>
        </p:txBody>
      </p:sp>
      <p:cxnSp>
        <p:nvCxnSpPr>
          <p:cNvPr id="19" name="Straight Arrow Connector 18">
            <a:extLst>
              <a:ext uri="{FF2B5EF4-FFF2-40B4-BE49-F238E27FC236}">
                <a16:creationId xmlns:a16="http://schemas.microsoft.com/office/drawing/2014/main" id="{EEF01B9C-5B44-4DC1-8D7E-DCEE80F56016}"/>
              </a:ext>
            </a:extLst>
          </p:cNvPr>
          <p:cNvCxnSpPr>
            <a:stCxn id="17" idx="6"/>
            <a:endCxn id="16" idx="1"/>
          </p:cNvCxnSpPr>
          <p:nvPr/>
        </p:nvCxnSpPr>
        <p:spPr>
          <a:xfrm>
            <a:off x="8578954" y="4213691"/>
            <a:ext cx="13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27FD1E7-5D5E-4AC3-A475-49532C018684}"/>
              </a:ext>
            </a:extLst>
          </p:cNvPr>
          <p:cNvSpPr/>
          <p:nvPr/>
        </p:nvSpPr>
        <p:spPr>
          <a:xfrm>
            <a:off x="3736283" y="3277587"/>
            <a:ext cx="1512168" cy="1872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S2</a:t>
            </a:r>
          </a:p>
        </p:txBody>
      </p:sp>
      <p:cxnSp>
        <p:nvCxnSpPr>
          <p:cNvPr id="33" name="Straight Arrow Connector 32">
            <a:extLst>
              <a:ext uri="{FF2B5EF4-FFF2-40B4-BE49-F238E27FC236}">
                <a16:creationId xmlns:a16="http://schemas.microsoft.com/office/drawing/2014/main" id="{55E8E7B2-14E3-458B-9494-B4BF2A97A540}"/>
              </a:ext>
            </a:extLst>
          </p:cNvPr>
          <p:cNvCxnSpPr>
            <a:stCxn id="28" idx="3"/>
            <a:endCxn id="17" idx="2"/>
          </p:cNvCxnSpPr>
          <p:nvPr/>
        </p:nvCxnSpPr>
        <p:spPr>
          <a:xfrm>
            <a:off x="5248451" y="4213691"/>
            <a:ext cx="10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104</TotalTime>
  <Words>217</Words>
  <Application>Microsoft Office PowerPoint</Application>
  <PresentationFormat>Custom</PresentationFormat>
  <Paragraphs>55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Digital Blue Tunnel 16x9</vt:lpstr>
      <vt:lpstr>TimeSheet Viewer</vt:lpstr>
      <vt:lpstr>Description</vt:lpstr>
      <vt:lpstr>S1 – Accessing the Calendar</vt:lpstr>
      <vt:lpstr>S2 : Search Bar</vt:lpstr>
      <vt:lpstr>S3: List of LLUs</vt:lpstr>
      <vt:lpstr>S4: Attendance Report</vt:lpstr>
      <vt:lpstr>S5/S6: Progress/TimeTracker Report</vt:lpstr>
      <vt:lpstr>S7: Approval System</vt:lpstr>
      <vt:lpstr>S8: Assignment/Deadline Creation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 Viewer</dc:title>
  <dc:creator>Arny Boy</dc:creator>
  <cp:lastModifiedBy>Arny Boy</cp:lastModifiedBy>
  <cp:revision>9</cp:revision>
  <dcterms:created xsi:type="dcterms:W3CDTF">2020-05-19T12:08:45Z</dcterms:created>
  <dcterms:modified xsi:type="dcterms:W3CDTF">2020-05-20T13:53:59Z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