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11" r:id="rId4"/>
    <p:sldId id="313" r:id="rId5"/>
    <p:sldId id="312" r:id="rId6"/>
    <p:sldId id="314" r:id="rId7"/>
    <p:sldId id="315" r:id="rId8"/>
    <p:sldId id="316" r:id="rId9"/>
    <p:sldId id="31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2" d="100"/>
          <a:sy n="72" d="100"/>
        </p:scale>
        <p:origin x="456"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5/19/2020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5/19/2020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5/19/2020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5/19/2020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TimeSheet</a:t>
            </a:r>
            <a:r>
              <a:rPr lang="en-US" dirty="0"/>
              <a:t> Viewer</a:t>
            </a:r>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14" name="Content Placeholder 13"/>
          <p:cNvSpPr>
            <a:spLocks noGrp="1"/>
          </p:cNvSpPr>
          <p:nvPr>
            <p:ph idx="1"/>
          </p:nvPr>
        </p:nvSpPr>
        <p:spPr/>
        <p:txBody>
          <a:bodyPr/>
          <a:lstStyle/>
          <a:p>
            <a:r>
              <a:rPr lang="en-US" dirty="0"/>
              <a:t>This feature is built for HLUs to track subordinates. They will be able to access the </a:t>
            </a:r>
            <a:r>
              <a:rPr lang="en-US" dirty="0" err="1"/>
              <a:t>TimeSheet</a:t>
            </a:r>
            <a:r>
              <a:rPr lang="en-US" dirty="0"/>
              <a:t> database and view the attendance, the progress and reports of their LLUs. Additionally, they will be able to set deadlines and assignments for their LLUs (which will reflect in the Time Tracking feature)</a:t>
            </a:r>
            <a:endParaRPr lang="en-IN"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785CE6-A1EE-4196-B5F8-090FE8C82ED2}"/>
              </a:ext>
            </a:extLst>
          </p:cNvPr>
          <p:cNvSpPr>
            <a:spLocks noGrp="1"/>
          </p:cNvSpPr>
          <p:nvPr>
            <p:ph type="title"/>
          </p:nvPr>
        </p:nvSpPr>
        <p:spPr/>
        <p:txBody>
          <a:bodyPr/>
          <a:lstStyle/>
          <a:p>
            <a:r>
              <a:rPr lang="en-IN" dirty="0"/>
              <a:t>S1 – Accessing the Calendar</a:t>
            </a:r>
          </a:p>
        </p:txBody>
      </p:sp>
      <p:grpSp>
        <p:nvGrpSpPr>
          <p:cNvPr id="18" name="Group 17">
            <a:extLst>
              <a:ext uri="{FF2B5EF4-FFF2-40B4-BE49-F238E27FC236}">
                <a16:creationId xmlns:a16="http://schemas.microsoft.com/office/drawing/2014/main" id="{A3A6686F-2373-468C-B7ED-17C13F85292F}"/>
              </a:ext>
            </a:extLst>
          </p:cNvPr>
          <p:cNvGrpSpPr/>
          <p:nvPr/>
        </p:nvGrpSpPr>
        <p:grpSpPr>
          <a:xfrm>
            <a:off x="768660" y="2132856"/>
            <a:ext cx="10651503" cy="3600400"/>
            <a:chOff x="660649" y="2132856"/>
            <a:chExt cx="10651503" cy="3600400"/>
          </a:xfrm>
        </p:grpSpPr>
        <p:sp>
          <p:nvSpPr>
            <p:cNvPr id="4" name="Rectangle 3">
              <a:extLst>
                <a:ext uri="{FF2B5EF4-FFF2-40B4-BE49-F238E27FC236}">
                  <a16:creationId xmlns:a16="http://schemas.microsoft.com/office/drawing/2014/main" id="{3CA57E0E-CDB4-4650-94FF-0584F7547345}"/>
                </a:ext>
              </a:extLst>
            </p:cNvPr>
            <p:cNvSpPr/>
            <p:nvPr/>
          </p:nvSpPr>
          <p:spPr>
            <a:xfrm>
              <a:off x="660649" y="2204864"/>
              <a:ext cx="2520280" cy="352839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CALENDAR</a:t>
              </a:r>
            </a:p>
            <a:p>
              <a:pPr algn="ctr"/>
              <a:r>
                <a:rPr lang="en-IN" dirty="0"/>
                <a:t>Framework</a:t>
              </a:r>
            </a:p>
          </p:txBody>
        </p:sp>
        <p:sp>
          <p:nvSpPr>
            <p:cNvPr id="7" name="Oval 6">
              <a:extLst>
                <a:ext uri="{FF2B5EF4-FFF2-40B4-BE49-F238E27FC236}">
                  <a16:creationId xmlns:a16="http://schemas.microsoft.com/office/drawing/2014/main" id="{8C9568B1-CE5A-439F-8C9D-FA32726B3B72}"/>
                </a:ext>
              </a:extLst>
            </p:cNvPr>
            <p:cNvSpPr/>
            <p:nvPr/>
          </p:nvSpPr>
          <p:spPr>
            <a:xfrm>
              <a:off x="4762265" y="2816932"/>
              <a:ext cx="2267743" cy="2160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 the data through the Calendar Framework</a:t>
              </a:r>
            </a:p>
          </p:txBody>
        </p:sp>
        <p:sp>
          <p:nvSpPr>
            <p:cNvPr id="15" name="Cylinder 14">
              <a:extLst>
                <a:ext uri="{FF2B5EF4-FFF2-40B4-BE49-F238E27FC236}">
                  <a16:creationId xmlns:a16="http://schemas.microsoft.com/office/drawing/2014/main" id="{168A8873-F631-40C3-AFAF-A11C31F11D03}"/>
                </a:ext>
              </a:extLst>
            </p:cNvPr>
            <p:cNvSpPr/>
            <p:nvPr/>
          </p:nvSpPr>
          <p:spPr>
            <a:xfrm>
              <a:off x="9007896" y="2132856"/>
              <a:ext cx="2304256" cy="352839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r>
                <a:rPr lang="en-IN" dirty="0"/>
                <a:t> DB</a:t>
              </a:r>
            </a:p>
          </p:txBody>
        </p:sp>
        <p:cxnSp>
          <p:nvCxnSpPr>
            <p:cNvPr id="9" name="Straight Arrow Connector 8">
              <a:extLst>
                <a:ext uri="{FF2B5EF4-FFF2-40B4-BE49-F238E27FC236}">
                  <a16:creationId xmlns:a16="http://schemas.microsoft.com/office/drawing/2014/main" id="{88245B8A-D6B7-48AF-9A4F-9F99D56B2457}"/>
                </a:ext>
              </a:extLst>
            </p:cNvPr>
            <p:cNvCxnSpPr>
              <a:cxnSpLocks/>
              <a:stCxn id="7" idx="6"/>
              <a:endCxn id="4" idx="3"/>
            </p:cNvCxnSpPr>
            <p:nvPr/>
          </p:nvCxnSpPr>
          <p:spPr>
            <a:xfrm flipH="1">
              <a:off x="3180929" y="3897052"/>
              <a:ext cx="3849079"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5DA65096-590E-4E7B-B103-F48EBCE1D8E5}"/>
              </a:ext>
            </a:extLst>
          </p:cNvPr>
          <p:cNvCxnSpPr>
            <a:stCxn id="7" idx="6"/>
            <a:endCxn id="15" idx="2"/>
          </p:cNvCxnSpPr>
          <p:nvPr/>
        </p:nvCxnSpPr>
        <p:spPr>
          <a:xfrm>
            <a:off x="7138019" y="3897052"/>
            <a:ext cx="1977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35" y="260648"/>
            <a:ext cx="9144001" cy="1371600"/>
          </a:xfrm>
        </p:spPr>
        <p:txBody>
          <a:bodyPr/>
          <a:lstStyle/>
          <a:p>
            <a:r>
              <a:rPr lang="en-US" dirty="0"/>
              <a:t>S2 : Search Bar</a:t>
            </a:r>
          </a:p>
        </p:txBody>
      </p:sp>
      <p:sp>
        <p:nvSpPr>
          <p:cNvPr id="8" name="Cylinder 7">
            <a:extLst>
              <a:ext uri="{FF2B5EF4-FFF2-40B4-BE49-F238E27FC236}">
                <a16:creationId xmlns:a16="http://schemas.microsoft.com/office/drawing/2014/main" id="{A050A57B-3AF0-45AB-91C4-1967E1B2D599}"/>
              </a:ext>
            </a:extLst>
          </p:cNvPr>
          <p:cNvSpPr/>
          <p:nvPr/>
        </p:nvSpPr>
        <p:spPr>
          <a:xfrm>
            <a:off x="8758708" y="2141240"/>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1" name="Oval 10">
            <a:extLst>
              <a:ext uri="{FF2B5EF4-FFF2-40B4-BE49-F238E27FC236}">
                <a16:creationId xmlns:a16="http://schemas.microsoft.com/office/drawing/2014/main" id="{3E31E5E7-7CF9-4589-ABB4-4DE95EF70E0A}"/>
              </a:ext>
            </a:extLst>
          </p:cNvPr>
          <p:cNvSpPr/>
          <p:nvPr/>
        </p:nvSpPr>
        <p:spPr>
          <a:xfrm>
            <a:off x="2358380" y="2141240"/>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First Name</a:t>
            </a:r>
          </a:p>
        </p:txBody>
      </p:sp>
      <p:sp>
        <p:nvSpPr>
          <p:cNvPr id="12" name="Oval 11">
            <a:extLst>
              <a:ext uri="{FF2B5EF4-FFF2-40B4-BE49-F238E27FC236}">
                <a16:creationId xmlns:a16="http://schemas.microsoft.com/office/drawing/2014/main" id="{C860355F-3B2A-4348-AC14-E9A06C61EB9D}"/>
              </a:ext>
            </a:extLst>
          </p:cNvPr>
          <p:cNvSpPr/>
          <p:nvPr/>
        </p:nvSpPr>
        <p:spPr>
          <a:xfrm>
            <a:off x="2358380" y="3217169"/>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Last Name</a:t>
            </a:r>
          </a:p>
        </p:txBody>
      </p:sp>
      <p:sp>
        <p:nvSpPr>
          <p:cNvPr id="13" name="Oval 12">
            <a:extLst>
              <a:ext uri="{FF2B5EF4-FFF2-40B4-BE49-F238E27FC236}">
                <a16:creationId xmlns:a16="http://schemas.microsoft.com/office/drawing/2014/main" id="{F5AE931E-BEAC-4AD2-BEAF-00B6C69D1A99}"/>
              </a:ext>
            </a:extLst>
          </p:cNvPr>
          <p:cNvSpPr/>
          <p:nvPr/>
        </p:nvSpPr>
        <p:spPr>
          <a:xfrm>
            <a:off x="2381442" y="4293098"/>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Employee ID</a:t>
            </a:r>
          </a:p>
        </p:txBody>
      </p:sp>
      <p:sp>
        <p:nvSpPr>
          <p:cNvPr id="14" name="Oval 13">
            <a:extLst>
              <a:ext uri="{FF2B5EF4-FFF2-40B4-BE49-F238E27FC236}">
                <a16:creationId xmlns:a16="http://schemas.microsoft.com/office/drawing/2014/main" id="{CA1892D9-075C-45FF-9664-4EBD77E063A0}"/>
              </a:ext>
            </a:extLst>
          </p:cNvPr>
          <p:cNvSpPr/>
          <p:nvPr/>
        </p:nvSpPr>
        <p:spPr>
          <a:xfrm>
            <a:off x="2387737" y="5369027"/>
            <a:ext cx="1647800" cy="999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by </a:t>
            </a:r>
          </a:p>
          <a:p>
            <a:pPr algn="ctr"/>
            <a:r>
              <a:rPr lang="en-IN" dirty="0"/>
              <a:t>Email Address</a:t>
            </a:r>
          </a:p>
        </p:txBody>
      </p:sp>
      <p:cxnSp>
        <p:nvCxnSpPr>
          <p:cNvPr id="16" name="Straight Arrow Connector 15">
            <a:extLst>
              <a:ext uri="{FF2B5EF4-FFF2-40B4-BE49-F238E27FC236}">
                <a16:creationId xmlns:a16="http://schemas.microsoft.com/office/drawing/2014/main" id="{ACE07D66-061B-40B5-AE81-4D74DCE6DF0C}"/>
              </a:ext>
            </a:extLst>
          </p:cNvPr>
          <p:cNvCxnSpPr>
            <a:stCxn id="11" idx="6"/>
            <a:endCxn id="8" idx="2"/>
          </p:cNvCxnSpPr>
          <p:nvPr/>
        </p:nvCxnSpPr>
        <p:spPr>
          <a:xfrm>
            <a:off x="4006180" y="2641104"/>
            <a:ext cx="4752528" cy="1444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E9F5DF-5DEC-48E6-8E79-13B592B01C9C}"/>
              </a:ext>
            </a:extLst>
          </p:cNvPr>
          <p:cNvCxnSpPr>
            <a:stCxn id="12" idx="6"/>
            <a:endCxn id="8" idx="2"/>
          </p:cNvCxnSpPr>
          <p:nvPr/>
        </p:nvCxnSpPr>
        <p:spPr>
          <a:xfrm>
            <a:off x="4006180" y="3717033"/>
            <a:ext cx="4752528" cy="36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A5C369-9120-41E5-B7CA-8964F05C42A7}"/>
              </a:ext>
            </a:extLst>
          </p:cNvPr>
          <p:cNvCxnSpPr>
            <a:stCxn id="13" idx="6"/>
            <a:endCxn id="8" idx="2"/>
          </p:cNvCxnSpPr>
          <p:nvPr/>
        </p:nvCxnSpPr>
        <p:spPr>
          <a:xfrm flipV="1">
            <a:off x="4029242" y="4085456"/>
            <a:ext cx="4729466" cy="70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A50A86-3370-4937-B9C7-6756E1732959}"/>
              </a:ext>
            </a:extLst>
          </p:cNvPr>
          <p:cNvCxnSpPr>
            <a:cxnSpLocks/>
          </p:cNvCxnSpPr>
          <p:nvPr/>
        </p:nvCxnSpPr>
        <p:spPr>
          <a:xfrm flipV="1">
            <a:off x="3698559" y="4046005"/>
            <a:ext cx="5083211" cy="179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FE04BED-7BB7-4D2B-B787-157E72D405E8}"/>
              </a:ext>
            </a:extLst>
          </p:cNvPr>
          <p:cNvSpPr/>
          <p:nvPr/>
        </p:nvSpPr>
        <p:spPr>
          <a:xfrm>
            <a:off x="5302324" y="2708177"/>
            <a:ext cx="1728192" cy="30250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CharField</a:t>
            </a:r>
            <a:endParaRPr lang="en-IN" dirty="0"/>
          </a:p>
          <a:p>
            <a:pPr algn="ctr"/>
            <a:r>
              <a:rPr lang="en-IN" dirty="0"/>
              <a:t>(Compare Strings)</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S3: List of LLUs</a:t>
            </a:r>
          </a:p>
        </p:txBody>
      </p:sp>
      <p:sp>
        <p:nvSpPr>
          <p:cNvPr id="17" name="Cylinder 16">
            <a:extLst>
              <a:ext uri="{FF2B5EF4-FFF2-40B4-BE49-F238E27FC236}">
                <a16:creationId xmlns:a16="http://schemas.microsoft.com/office/drawing/2014/main" id="{B5B07A5E-02F1-4771-B970-6CE0031E66D2}"/>
              </a:ext>
            </a:extLst>
          </p:cNvPr>
          <p:cNvSpPr/>
          <p:nvPr/>
        </p:nvSpPr>
        <p:spPr>
          <a:xfrm>
            <a:off x="4942284" y="2204864"/>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
        <p:nvSpPr>
          <p:cNvPr id="19" name="Oval 18">
            <a:extLst>
              <a:ext uri="{FF2B5EF4-FFF2-40B4-BE49-F238E27FC236}">
                <a16:creationId xmlns:a16="http://schemas.microsoft.com/office/drawing/2014/main" id="{0151C799-EA00-4AFA-B70E-78BF0101D37D}"/>
              </a:ext>
            </a:extLst>
          </p:cNvPr>
          <p:cNvSpPr/>
          <p:nvPr/>
        </p:nvSpPr>
        <p:spPr>
          <a:xfrm>
            <a:off x="1490236" y="3140968"/>
            <a:ext cx="1800200"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a:t>
            </a:r>
          </a:p>
        </p:txBody>
      </p:sp>
      <p:cxnSp>
        <p:nvCxnSpPr>
          <p:cNvPr id="21" name="Straight Arrow Connector 20">
            <a:extLst>
              <a:ext uri="{FF2B5EF4-FFF2-40B4-BE49-F238E27FC236}">
                <a16:creationId xmlns:a16="http://schemas.microsoft.com/office/drawing/2014/main" id="{A86F6BE1-52DA-4FF3-BD06-C64E1554B098}"/>
              </a:ext>
            </a:extLst>
          </p:cNvPr>
          <p:cNvCxnSpPr>
            <a:stCxn id="19" idx="6"/>
            <a:endCxn id="17" idx="2"/>
          </p:cNvCxnSpPr>
          <p:nvPr/>
        </p:nvCxnSpPr>
        <p:spPr>
          <a:xfrm>
            <a:off x="3290436" y="3969060"/>
            <a:ext cx="1651848"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B06F597-3B3B-4B92-9260-AFBF9DF2ABE9}"/>
              </a:ext>
            </a:extLst>
          </p:cNvPr>
          <p:cNvSpPr/>
          <p:nvPr/>
        </p:nvSpPr>
        <p:spPr>
          <a:xfrm>
            <a:off x="8974732" y="2708920"/>
            <a:ext cx="2304256" cy="3240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Output</a:t>
            </a:r>
          </a:p>
          <a:p>
            <a:pPr algn="ctr"/>
            <a:r>
              <a:rPr lang="en-IN" dirty="0"/>
              <a:t>Dropdown List</a:t>
            </a:r>
          </a:p>
        </p:txBody>
      </p:sp>
      <p:cxnSp>
        <p:nvCxnSpPr>
          <p:cNvPr id="24" name="Straight Arrow Connector 23">
            <a:extLst>
              <a:ext uri="{FF2B5EF4-FFF2-40B4-BE49-F238E27FC236}">
                <a16:creationId xmlns:a16="http://schemas.microsoft.com/office/drawing/2014/main" id="{E6B90576-BC6D-44C8-A093-EEA920DF6F2E}"/>
              </a:ext>
            </a:extLst>
          </p:cNvPr>
          <p:cNvCxnSpPr>
            <a:stCxn id="17" idx="4"/>
            <a:endCxn id="22" idx="1"/>
          </p:cNvCxnSpPr>
          <p:nvPr/>
        </p:nvCxnSpPr>
        <p:spPr>
          <a:xfrm>
            <a:off x="7246540" y="4149080"/>
            <a:ext cx="1728192"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76672"/>
            <a:ext cx="8692399" cy="824880"/>
          </a:xfrm>
        </p:spPr>
        <p:txBody>
          <a:bodyPr/>
          <a:lstStyle/>
          <a:p>
            <a:r>
              <a:rPr lang="en-US" dirty="0"/>
              <a:t>S4: Attendance Report</a:t>
            </a:r>
          </a:p>
        </p:txBody>
      </p:sp>
      <p:sp>
        <p:nvSpPr>
          <p:cNvPr id="4" name="Rectangle 3">
            <a:extLst>
              <a:ext uri="{FF2B5EF4-FFF2-40B4-BE49-F238E27FC236}">
                <a16:creationId xmlns:a16="http://schemas.microsoft.com/office/drawing/2014/main" id="{88B09014-3606-4CD0-9153-AF50305C921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5" name="Cylinder 4">
            <a:extLst>
              <a:ext uri="{FF2B5EF4-FFF2-40B4-BE49-F238E27FC236}">
                <a16:creationId xmlns:a16="http://schemas.microsoft.com/office/drawing/2014/main" id="{D9BCE5B0-4E23-4775-864A-A26D7ECF714A}"/>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7" name="Straight Arrow Connector 6">
            <a:extLst>
              <a:ext uri="{FF2B5EF4-FFF2-40B4-BE49-F238E27FC236}">
                <a16:creationId xmlns:a16="http://schemas.microsoft.com/office/drawing/2014/main" id="{1C0F8A4B-19FA-4F6C-BE9C-C26907D6C013}"/>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606A9BC-3284-49F5-B0D5-13DB5641946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attendance data</a:t>
            </a:r>
          </a:p>
        </p:txBody>
      </p:sp>
      <p:cxnSp>
        <p:nvCxnSpPr>
          <p:cNvPr id="11" name="Straight Arrow Connector 10">
            <a:extLst>
              <a:ext uri="{FF2B5EF4-FFF2-40B4-BE49-F238E27FC236}">
                <a16:creationId xmlns:a16="http://schemas.microsoft.com/office/drawing/2014/main" id="{A26C7710-9EF4-4B72-A6CB-74F2642854B5}"/>
              </a:ext>
            </a:extLst>
          </p:cNvPr>
          <p:cNvCxnSpPr>
            <a:cxnSpLocks/>
            <a:stCxn id="8" idx="6"/>
            <a:endCxn id="5"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E1D491-D5E0-4D54-BAA4-94B10F862E2D}"/>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61A0587A-50CB-4C8D-BAE0-2E3DBD6A241A}"/>
              </a:ext>
            </a:extLst>
          </p:cNvPr>
          <p:cNvCxnSpPr>
            <a:stCxn id="5" idx="4"/>
            <a:endCxn id="18"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A3867A1-EB58-4D50-B66A-97194ADA733B}"/>
              </a:ext>
            </a:extLst>
          </p:cNvPr>
          <p:cNvSpPr/>
          <p:nvPr/>
        </p:nvSpPr>
        <p:spPr>
          <a:xfrm>
            <a:off x="10911387" y="3212978"/>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a:t>TabularReport</a:t>
            </a:r>
            <a:endParaRPr lang="en-IN" dirty="0"/>
          </a:p>
        </p:txBody>
      </p:sp>
      <p:cxnSp>
        <p:nvCxnSpPr>
          <p:cNvPr id="31" name="Straight Arrow Connector 30">
            <a:extLst>
              <a:ext uri="{FF2B5EF4-FFF2-40B4-BE49-F238E27FC236}">
                <a16:creationId xmlns:a16="http://schemas.microsoft.com/office/drawing/2014/main" id="{F23DFC8D-1993-4A40-81E7-A59E59CF56A9}"/>
              </a:ext>
            </a:extLst>
          </p:cNvPr>
          <p:cNvCxnSpPr>
            <a:stCxn id="18" idx="6"/>
            <a:endCxn id="29" idx="1"/>
          </p:cNvCxnSpPr>
          <p:nvPr/>
        </p:nvCxnSpPr>
        <p:spPr>
          <a:xfrm flipV="1">
            <a:off x="10132115" y="3717032"/>
            <a:ext cx="779272"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721" y="255227"/>
            <a:ext cx="9144001" cy="1371600"/>
          </a:xfrm>
        </p:spPr>
        <p:txBody>
          <a:bodyPr/>
          <a:lstStyle/>
          <a:p>
            <a:r>
              <a:rPr lang="en-US" dirty="0"/>
              <a:t>S5/S6: Progress/</a:t>
            </a:r>
            <a:r>
              <a:rPr lang="en-US" dirty="0" err="1"/>
              <a:t>TimeTracker</a:t>
            </a:r>
            <a:r>
              <a:rPr lang="en-US" dirty="0"/>
              <a:t> Report</a:t>
            </a:r>
          </a:p>
        </p:txBody>
      </p:sp>
      <p:sp>
        <p:nvSpPr>
          <p:cNvPr id="15" name="Rectangle 14">
            <a:extLst>
              <a:ext uri="{FF2B5EF4-FFF2-40B4-BE49-F238E27FC236}">
                <a16:creationId xmlns:a16="http://schemas.microsoft.com/office/drawing/2014/main" id="{247D6357-B322-4FE5-90D4-C4CC3A570279}"/>
              </a:ext>
            </a:extLst>
          </p:cNvPr>
          <p:cNvSpPr/>
          <p:nvPr/>
        </p:nvSpPr>
        <p:spPr>
          <a:xfrm>
            <a:off x="236045" y="3286466"/>
            <a:ext cx="936104" cy="864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Button</a:t>
            </a:r>
          </a:p>
        </p:txBody>
      </p:sp>
      <p:sp>
        <p:nvSpPr>
          <p:cNvPr id="16" name="Cylinder 15">
            <a:extLst>
              <a:ext uri="{FF2B5EF4-FFF2-40B4-BE49-F238E27FC236}">
                <a16:creationId xmlns:a16="http://schemas.microsoft.com/office/drawing/2014/main" id="{6F114AD8-06BA-427E-847D-F2120BD322C3}"/>
              </a:ext>
            </a:extLst>
          </p:cNvPr>
          <p:cNvSpPr/>
          <p:nvPr/>
        </p:nvSpPr>
        <p:spPr>
          <a:xfrm>
            <a:off x="5086300" y="1772816"/>
            <a:ext cx="2304256" cy="388843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17" name="Straight Arrow Connector 16">
            <a:extLst>
              <a:ext uri="{FF2B5EF4-FFF2-40B4-BE49-F238E27FC236}">
                <a16:creationId xmlns:a16="http://schemas.microsoft.com/office/drawing/2014/main" id="{D7705BA5-4111-47F4-A75C-34BE849CCE62}"/>
              </a:ext>
            </a:extLst>
          </p:cNvPr>
          <p:cNvCxnSpPr>
            <a:cxnSpLocks/>
          </p:cNvCxnSpPr>
          <p:nvPr/>
        </p:nvCxnSpPr>
        <p:spPr>
          <a:xfrm>
            <a:off x="1218385" y="3717033"/>
            <a:ext cx="864096" cy="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509240A-4839-41B7-832B-A1B06BE5F338}"/>
              </a:ext>
            </a:extLst>
          </p:cNvPr>
          <p:cNvSpPr/>
          <p:nvPr/>
        </p:nvSpPr>
        <p:spPr>
          <a:xfrm>
            <a:off x="2138098" y="2960954"/>
            <a:ext cx="1944216" cy="1512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 LLUs by HLU and extract progress data</a:t>
            </a:r>
          </a:p>
        </p:txBody>
      </p:sp>
      <p:cxnSp>
        <p:nvCxnSpPr>
          <p:cNvPr id="19" name="Straight Arrow Connector 18">
            <a:extLst>
              <a:ext uri="{FF2B5EF4-FFF2-40B4-BE49-F238E27FC236}">
                <a16:creationId xmlns:a16="http://schemas.microsoft.com/office/drawing/2014/main" id="{BFC240CF-0C0F-43BA-BC62-5C2AD4FB8F60}"/>
              </a:ext>
            </a:extLst>
          </p:cNvPr>
          <p:cNvCxnSpPr>
            <a:cxnSpLocks/>
            <a:stCxn id="18" idx="6"/>
            <a:endCxn id="16" idx="2"/>
          </p:cNvCxnSpPr>
          <p:nvPr/>
        </p:nvCxnSpPr>
        <p:spPr>
          <a:xfrm flipV="1">
            <a:off x="4082314" y="3717032"/>
            <a:ext cx="10039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9141332-A51D-4DD6-8690-EBC74D49A8E8}"/>
              </a:ext>
            </a:extLst>
          </p:cNvPr>
          <p:cNvSpPr/>
          <p:nvPr/>
        </p:nvSpPr>
        <p:spPr>
          <a:xfrm>
            <a:off x="8043883" y="2960954"/>
            <a:ext cx="2088232"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 Extracted Data and Generate Report</a:t>
            </a:r>
          </a:p>
        </p:txBody>
      </p:sp>
      <p:cxnSp>
        <p:nvCxnSpPr>
          <p:cNvPr id="21" name="Straight Arrow Connector 20">
            <a:extLst>
              <a:ext uri="{FF2B5EF4-FFF2-40B4-BE49-F238E27FC236}">
                <a16:creationId xmlns:a16="http://schemas.microsoft.com/office/drawing/2014/main" id="{9F1EAF56-B00E-4F5B-AFF6-94F4EBD5C03D}"/>
              </a:ext>
            </a:extLst>
          </p:cNvPr>
          <p:cNvCxnSpPr>
            <a:stCxn id="16" idx="4"/>
            <a:endCxn id="20" idx="2"/>
          </p:cNvCxnSpPr>
          <p:nvPr/>
        </p:nvCxnSpPr>
        <p:spPr>
          <a:xfrm>
            <a:off x="7390556" y="3717032"/>
            <a:ext cx="653327"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83296CB-4A3E-4980-B38F-11176DE8BA95}"/>
              </a:ext>
            </a:extLst>
          </p:cNvPr>
          <p:cNvSpPr/>
          <p:nvPr/>
        </p:nvSpPr>
        <p:spPr>
          <a:xfrm>
            <a:off x="10990956" y="2278359"/>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Text-Based Report</a:t>
            </a:r>
          </a:p>
        </p:txBody>
      </p:sp>
      <p:cxnSp>
        <p:nvCxnSpPr>
          <p:cNvPr id="23" name="Straight Arrow Connector 22">
            <a:extLst>
              <a:ext uri="{FF2B5EF4-FFF2-40B4-BE49-F238E27FC236}">
                <a16:creationId xmlns:a16="http://schemas.microsoft.com/office/drawing/2014/main" id="{F79AF018-965D-42BF-B6DB-2533154FC453}"/>
              </a:ext>
            </a:extLst>
          </p:cNvPr>
          <p:cNvCxnSpPr>
            <a:stCxn id="20" idx="6"/>
            <a:endCxn id="22" idx="1"/>
          </p:cNvCxnSpPr>
          <p:nvPr/>
        </p:nvCxnSpPr>
        <p:spPr>
          <a:xfrm flipV="1">
            <a:off x="10132115" y="2782413"/>
            <a:ext cx="858841" cy="93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77FC2E5-412F-4575-BF90-F0D665A76134}"/>
              </a:ext>
            </a:extLst>
          </p:cNvPr>
          <p:cNvSpPr/>
          <p:nvPr/>
        </p:nvSpPr>
        <p:spPr>
          <a:xfrm>
            <a:off x="10990956" y="4437853"/>
            <a:ext cx="1008112" cy="1008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dirty="0"/>
              <a:t>Comment Report</a:t>
            </a:r>
          </a:p>
        </p:txBody>
      </p:sp>
      <p:cxnSp>
        <p:nvCxnSpPr>
          <p:cNvPr id="31" name="Straight Arrow Connector 30">
            <a:extLst>
              <a:ext uri="{FF2B5EF4-FFF2-40B4-BE49-F238E27FC236}">
                <a16:creationId xmlns:a16="http://schemas.microsoft.com/office/drawing/2014/main" id="{5291453B-F4A7-4D51-A674-9E1367D53578}"/>
              </a:ext>
            </a:extLst>
          </p:cNvPr>
          <p:cNvCxnSpPr>
            <a:stCxn id="20" idx="6"/>
            <a:endCxn id="29" idx="1"/>
          </p:cNvCxnSpPr>
          <p:nvPr/>
        </p:nvCxnSpPr>
        <p:spPr>
          <a:xfrm>
            <a:off x="10132115" y="3717038"/>
            <a:ext cx="858841" cy="122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S7: Approval System</a:t>
            </a:r>
          </a:p>
        </p:txBody>
      </p:sp>
      <p:sp>
        <p:nvSpPr>
          <p:cNvPr id="3" name="Rectangle 2">
            <a:extLst>
              <a:ext uri="{FF2B5EF4-FFF2-40B4-BE49-F238E27FC236}">
                <a16:creationId xmlns:a16="http://schemas.microsoft.com/office/drawing/2014/main" id="{07C3544E-5F7B-4C8E-8653-449AE46146F0}"/>
              </a:ext>
            </a:extLst>
          </p:cNvPr>
          <p:cNvSpPr/>
          <p:nvPr/>
        </p:nvSpPr>
        <p:spPr>
          <a:xfrm>
            <a:off x="3718148" y="2090195"/>
            <a:ext cx="1656184" cy="38884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All </a:t>
            </a:r>
            <a:r>
              <a:rPr lang="en-IN" dirty="0" err="1"/>
              <a:t>TimeSheets</a:t>
            </a:r>
            <a:endParaRPr lang="en-IN" dirty="0"/>
          </a:p>
          <a:p>
            <a:pPr algn="ctr"/>
            <a:r>
              <a:rPr lang="en-IN" dirty="0" err="1"/>
              <a:t>Labeled</a:t>
            </a:r>
            <a:r>
              <a:rPr lang="en-IN" dirty="0"/>
              <a:t> by:</a:t>
            </a:r>
          </a:p>
          <a:p>
            <a:pPr algn="ctr"/>
            <a:r>
              <a:rPr lang="en-IN" dirty="0"/>
              <a:t>Approved</a:t>
            </a:r>
          </a:p>
          <a:p>
            <a:pPr algn="ctr"/>
            <a:r>
              <a:rPr lang="en-IN" dirty="0"/>
              <a:t>Unapproved</a:t>
            </a:r>
          </a:p>
          <a:p>
            <a:pPr algn="ctr"/>
            <a:r>
              <a:rPr lang="en-IN" dirty="0"/>
              <a:t>Pending</a:t>
            </a:r>
          </a:p>
        </p:txBody>
      </p:sp>
      <p:cxnSp>
        <p:nvCxnSpPr>
          <p:cNvPr id="13" name="Straight Arrow Connector 12">
            <a:extLst>
              <a:ext uri="{FF2B5EF4-FFF2-40B4-BE49-F238E27FC236}">
                <a16:creationId xmlns:a16="http://schemas.microsoft.com/office/drawing/2014/main" id="{B38E57EA-BD53-4C22-B5C7-879507CEE621}"/>
              </a:ext>
            </a:extLst>
          </p:cNvPr>
          <p:cNvCxnSpPr>
            <a:cxnSpLocks/>
            <a:endCxn id="3" idx="1"/>
          </p:cNvCxnSpPr>
          <p:nvPr/>
        </p:nvCxnSpPr>
        <p:spPr>
          <a:xfrm>
            <a:off x="3251876" y="4034411"/>
            <a:ext cx="466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B28BB60-6A61-4063-9A74-A9A7D2285913}"/>
              </a:ext>
            </a:extLst>
          </p:cNvPr>
          <p:cNvSpPr/>
          <p:nvPr/>
        </p:nvSpPr>
        <p:spPr>
          <a:xfrm>
            <a:off x="6306875" y="2449495"/>
            <a:ext cx="1584176" cy="1044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Approval</a:t>
            </a:r>
          </a:p>
        </p:txBody>
      </p:sp>
      <p:sp>
        <p:nvSpPr>
          <p:cNvPr id="16" name="Oval 15">
            <a:extLst>
              <a:ext uri="{FF2B5EF4-FFF2-40B4-BE49-F238E27FC236}">
                <a16:creationId xmlns:a16="http://schemas.microsoft.com/office/drawing/2014/main" id="{4C845840-53AF-41D0-B72B-74F2E42018DA}"/>
              </a:ext>
            </a:extLst>
          </p:cNvPr>
          <p:cNvSpPr/>
          <p:nvPr/>
        </p:nvSpPr>
        <p:spPr>
          <a:xfrm>
            <a:off x="6162859" y="4191246"/>
            <a:ext cx="1872208"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Notification for Pending</a:t>
            </a:r>
          </a:p>
        </p:txBody>
      </p:sp>
      <p:cxnSp>
        <p:nvCxnSpPr>
          <p:cNvPr id="18" name="Straight Arrow Connector 17">
            <a:extLst>
              <a:ext uri="{FF2B5EF4-FFF2-40B4-BE49-F238E27FC236}">
                <a16:creationId xmlns:a16="http://schemas.microsoft.com/office/drawing/2014/main" id="{FAA9897A-B518-4656-BBAD-DB09BCD89C03}"/>
              </a:ext>
            </a:extLst>
          </p:cNvPr>
          <p:cNvCxnSpPr>
            <a:stCxn id="3" idx="3"/>
            <a:endCxn id="15" idx="2"/>
          </p:cNvCxnSpPr>
          <p:nvPr/>
        </p:nvCxnSpPr>
        <p:spPr>
          <a:xfrm flipV="1">
            <a:off x="5374332" y="2971923"/>
            <a:ext cx="932543" cy="106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94CAD54-D978-49E4-9361-33D0332584BA}"/>
              </a:ext>
            </a:extLst>
          </p:cNvPr>
          <p:cNvCxnSpPr>
            <a:stCxn id="3" idx="3"/>
            <a:endCxn id="16" idx="2"/>
          </p:cNvCxnSpPr>
          <p:nvPr/>
        </p:nvCxnSpPr>
        <p:spPr>
          <a:xfrm>
            <a:off x="5374332" y="4034411"/>
            <a:ext cx="788527" cy="84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ylinder 21">
            <a:extLst>
              <a:ext uri="{FF2B5EF4-FFF2-40B4-BE49-F238E27FC236}">
                <a16:creationId xmlns:a16="http://schemas.microsoft.com/office/drawing/2014/main" id="{F41E89CC-1F41-4143-BDAB-1B7D9AC276BA}"/>
              </a:ext>
            </a:extLst>
          </p:cNvPr>
          <p:cNvSpPr/>
          <p:nvPr/>
        </p:nvSpPr>
        <p:spPr>
          <a:xfrm>
            <a:off x="8542684" y="2060848"/>
            <a:ext cx="2376264" cy="34433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cxnSp>
        <p:nvCxnSpPr>
          <p:cNvPr id="24" name="Straight Arrow Connector 23">
            <a:extLst>
              <a:ext uri="{FF2B5EF4-FFF2-40B4-BE49-F238E27FC236}">
                <a16:creationId xmlns:a16="http://schemas.microsoft.com/office/drawing/2014/main" id="{CA99C8C2-0EB4-48FA-B0FC-3FFE23B303A5}"/>
              </a:ext>
            </a:extLst>
          </p:cNvPr>
          <p:cNvCxnSpPr>
            <a:stCxn id="15" idx="6"/>
            <a:endCxn id="22" idx="2"/>
          </p:cNvCxnSpPr>
          <p:nvPr/>
        </p:nvCxnSpPr>
        <p:spPr>
          <a:xfrm>
            <a:off x="7891051" y="2971923"/>
            <a:ext cx="651633" cy="81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AB923C-485B-4824-B1B4-B0846C021594}"/>
              </a:ext>
            </a:extLst>
          </p:cNvPr>
          <p:cNvCxnSpPr>
            <a:stCxn id="16" idx="6"/>
            <a:endCxn id="22" idx="2"/>
          </p:cNvCxnSpPr>
          <p:nvPr/>
        </p:nvCxnSpPr>
        <p:spPr>
          <a:xfrm flipV="1">
            <a:off x="8035067" y="3782500"/>
            <a:ext cx="507617" cy="109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F20A56BB-7ABF-4A0D-898F-EDE46A6C3ADD}"/>
              </a:ext>
            </a:extLst>
          </p:cNvPr>
          <p:cNvSpPr/>
          <p:nvPr/>
        </p:nvSpPr>
        <p:spPr>
          <a:xfrm>
            <a:off x="1129421" y="2646164"/>
            <a:ext cx="2156679" cy="285798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a:t>TimeSheet</a:t>
            </a:r>
            <a:endParaRPr lang="en-IN"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939-60A7-411A-828A-0B4B7E5B18B7}"/>
              </a:ext>
            </a:extLst>
          </p:cNvPr>
          <p:cNvSpPr>
            <a:spLocks noGrp="1"/>
          </p:cNvSpPr>
          <p:nvPr>
            <p:ph type="title"/>
          </p:nvPr>
        </p:nvSpPr>
        <p:spPr/>
        <p:txBody>
          <a:bodyPr/>
          <a:lstStyle/>
          <a:p>
            <a:r>
              <a:rPr lang="en-IN" dirty="0"/>
              <a:t>S8: Assignment/Deadline Creation System</a:t>
            </a:r>
          </a:p>
        </p:txBody>
      </p:sp>
      <p:sp>
        <p:nvSpPr>
          <p:cNvPr id="3" name="Rectangle 2">
            <a:extLst>
              <a:ext uri="{FF2B5EF4-FFF2-40B4-BE49-F238E27FC236}">
                <a16:creationId xmlns:a16="http://schemas.microsoft.com/office/drawing/2014/main" id="{277DACED-11CC-429B-8CF0-0431E3D3C64B}"/>
              </a:ext>
            </a:extLst>
          </p:cNvPr>
          <p:cNvSpPr/>
          <p:nvPr/>
        </p:nvSpPr>
        <p:spPr>
          <a:xfrm>
            <a:off x="405780" y="2420888"/>
            <a:ext cx="2232248" cy="36004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Assignment/Deadline Creation Page</a:t>
            </a:r>
          </a:p>
          <a:p>
            <a:pPr algn="ctr"/>
            <a:r>
              <a:rPr lang="en-IN" dirty="0"/>
              <a:t>Set Assignment Name</a:t>
            </a:r>
          </a:p>
          <a:p>
            <a:pPr algn="ctr"/>
            <a:r>
              <a:rPr lang="en-IN" dirty="0"/>
              <a:t>Deadline</a:t>
            </a:r>
          </a:p>
          <a:p>
            <a:pPr algn="ctr"/>
            <a:r>
              <a:rPr lang="en-IN" dirty="0"/>
              <a:t>Optional: Client</a:t>
            </a:r>
          </a:p>
        </p:txBody>
      </p:sp>
      <p:cxnSp>
        <p:nvCxnSpPr>
          <p:cNvPr id="14" name="Straight Arrow Connector 13">
            <a:extLst>
              <a:ext uri="{FF2B5EF4-FFF2-40B4-BE49-F238E27FC236}">
                <a16:creationId xmlns:a16="http://schemas.microsoft.com/office/drawing/2014/main" id="{0B12270C-FA92-4573-A270-8F9A7FFB9634}"/>
              </a:ext>
            </a:extLst>
          </p:cNvPr>
          <p:cNvCxnSpPr>
            <a:cxnSpLocks/>
            <a:stCxn id="3" idx="3"/>
          </p:cNvCxnSpPr>
          <p:nvPr/>
        </p:nvCxnSpPr>
        <p:spPr>
          <a:xfrm>
            <a:off x="2638028" y="4221088"/>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715D370-6A60-448F-AFC5-7BD16C8C7476}"/>
              </a:ext>
            </a:extLst>
          </p:cNvPr>
          <p:cNvSpPr/>
          <p:nvPr/>
        </p:nvSpPr>
        <p:spPr>
          <a:xfrm>
            <a:off x="9910330"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S1</a:t>
            </a:r>
          </a:p>
        </p:txBody>
      </p:sp>
      <p:sp>
        <p:nvSpPr>
          <p:cNvPr id="17" name="Oval 16">
            <a:extLst>
              <a:ext uri="{FF2B5EF4-FFF2-40B4-BE49-F238E27FC236}">
                <a16:creationId xmlns:a16="http://schemas.microsoft.com/office/drawing/2014/main" id="{AF703C44-6C94-4BF5-9A56-01201166441C}"/>
              </a:ext>
            </a:extLst>
          </p:cNvPr>
          <p:cNvSpPr/>
          <p:nvPr/>
        </p:nvSpPr>
        <p:spPr>
          <a:xfrm>
            <a:off x="6346706" y="3205579"/>
            <a:ext cx="22322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Edits Specific Days in the Calendar to add Assignments/Deadlines</a:t>
            </a:r>
          </a:p>
        </p:txBody>
      </p:sp>
      <p:cxnSp>
        <p:nvCxnSpPr>
          <p:cNvPr id="19" name="Straight Arrow Connector 18">
            <a:extLst>
              <a:ext uri="{FF2B5EF4-FFF2-40B4-BE49-F238E27FC236}">
                <a16:creationId xmlns:a16="http://schemas.microsoft.com/office/drawing/2014/main" id="{EEF01B9C-5B44-4DC1-8D7E-DCEE80F56016}"/>
              </a:ext>
            </a:extLst>
          </p:cNvPr>
          <p:cNvCxnSpPr>
            <a:stCxn id="17" idx="6"/>
            <a:endCxn id="16" idx="1"/>
          </p:cNvCxnSpPr>
          <p:nvPr/>
        </p:nvCxnSpPr>
        <p:spPr>
          <a:xfrm>
            <a:off x="8578954" y="4213691"/>
            <a:ext cx="133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27FD1E7-5D5E-4AC3-A475-49532C018684}"/>
              </a:ext>
            </a:extLst>
          </p:cNvPr>
          <p:cNvSpPr/>
          <p:nvPr/>
        </p:nvSpPr>
        <p:spPr>
          <a:xfrm>
            <a:off x="3736283" y="3277587"/>
            <a:ext cx="1512168" cy="18722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S2</a:t>
            </a:r>
          </a:p>
        </p:txBody>
      </p:sp>
      <p:cxnSp>
        <p:nvCxnSpPr>
          <p:cNvPr id="33" name="Straight Arrow Connector 32">
            <a:extLst>
              <a:ext uri="{FF2B5EF4-FFF2-40B4-BE49-F238E27FC236}">
                <a16:creationId xmlns:a16="http://schemas.microsoft.com/office/drawing/2014/main" id="{55E8E7B2-14E3-458B-9494-B4BF2A97A540}"/>
              </a:ext>
            </a:extLst>
          </p:cNvPr>
          <p:cNvCxnSpPr>
            <a:stCxn id="28" idx="3"/>
            <a:endCxn id="17" idx="2"/>
          </p:cNvCxnSpPr>
          <p:nvPr/>
        </p:nvCxnSpPr>
        <p:spPr>
          <a:xfrm>
            <a:off x="5248451" y="4213691"/>
            <a:ext cx="10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54</TotalTime>
  <Words>213</Words>
  <Application>Microsoft Office PowerPoint</Application>
  <PresentationFormat>Custom</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Digital Blue Tunnel 16x9</vt:lpstr>
      <vt:lpstr>TimeSheet Viewer</vt:lpstr>
      <vt:lpstr>Description</vt:lpstr>
      <vt:lpstr>S1 – Accessing the Calendar</vt:lpstr>
      <vt:lpstr>S2 : Search Bar</vt:lpstr>
      <vt:lpstr>S3: List of LLUs</vt:lpstr>
      <vt:lpstr>S4: Attendance Report</vt:lpstr>
      <vt:lpstr>S5/S6: Progress/TimeTracker Report</vt:lpstr>
      <vt:lpstr>S7: Approval System</vt:lpstr>
      <vt:lpstr>S8: Assignment/Deadline Creation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 Viewer</dc:title>
  <dc:creator>Arny Boy</dc:creator>
  <cp:lastModifiedBy>Arny Boy</cp:lastModifiedBy>
  <cp:revision>7</cp:revision>
  <dcterms:created xsi:type="dcterms:W3CDTF">2020-05-19T12:08:45Z</dcterms:created>
  <dcterms:modified xsi:type="dcterms:W3CDTF">2020-05-19T13:03:40Z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