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45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Graphical Representations of Attendance, </a:t>
            </a:r>
            <a:r>
              <a:rPr lang="en-US" dirty="0" err="1"/>
              <a:t>TimeSheet</a:t>
            </a:r>
            <a:r>
              <a:rPr lang="en-US" dirty="0"/>
              <a:t> and Activity Reports. Predict LLU/Peer </a:t>
            </a:r>
            <a:r>
              <a:rPr lang="en-US" dirty="0" err="1"/>
              <a:t>Behaviour</a:t>
            </a:r>
            <a:r>
              <a:rPr lang="en-US" dirty="0"/>
              <a:t> during Meeting Scheduling.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S1: AI-Enabled 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31090-1213-4C62-B801-32D1E3A256F5}"/>
              </a:ext>
            </a:extLst>
          </p:cNvPr>
          <p:cNvSpPr/>
          <p:nvPr/>
        </p:nvSpPr>
        <p:spPr>
          <a:xfrm>
            <a:off x="428174" y="2600908"/>
            <a:ext cx="2016224" cy="33123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GUI from Third-Party with Suggestions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5C6A8C-0D2A-4B53-AE88-B29D556ED4C8}"/>
              </a:ext>
            </a:extLst>
          </p:cNvPr>
          <p:cNvSpPr/>
          <p:nvPr/>
        </p:nvSpPr>
        <p:spPr>
          <a:xfrm>
            <a:off x="7915867" y="3320988"/>
            <a:ext cx="1800200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Third-Party Search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FADA9AF4-9768-4CC7-832F-8D6CF5DCC359}"/>
              </a:ext>
            </a:extLst>
          </p:cNvPr>
          <p:cNvSpPr/>
          <p:nvPr/>
        </p:nvSpPr>
        <p:spPr>
          <a:xfrm>
            <a:off x="5158308" y="2492896"/>
            <a:ext cx="2304256" cy="352839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TimeSheet</a:t>
            </a:r>
            <a:r>
              <a:rPr lang="en-IN" dirty="0"/>
              <a:t> DB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60FEE0-9270-492A-8BBF-0136ADD35ED9}"/>
              </a:ext>
            </a:extLst>
          </p:cNvPr>
          <p:cNvSpPr/>
          <p:nvPr/>
        </p:nvSpPr>
        <p:spPr>
          <a:xfrm>
            <a:off x="2901253" y="3320988"/>
            <a:ext cx="1800200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Third-Party Search API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90787-9DFD-4050-89FE-F6C218581BC2}"/>
              </a:ext>
            </a:extLst>
          </p:cNvPr>
          <p:cNvCxnSpPr>
            <a:stCxn id="2" idx="3"/>
            <a:endCxn id="23" idx="2"/>
          </p:cNvCxnSpPr>
          <p:nvPr/>
        </p:nvCxnSpPr>
        <p:spPr>
          <a:xfrm>
            <a:off x="2444398" y="4257092"/>
            <a:ext cx="456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013157-3B81-4CEB-A693-C347BB7908AB}"/>
              </a:ext>
            </a:extLst>
          </p:cNvPr>
          <p:cNvCxnSpPr>
            <a:stCxn id="23" idx="6"/>
            <a:endCxn id="14" idx="2"/>
          </p:cNvCxnSpPr>
          <p:nvPr/>
        </p:nvCxnSpPr>
        <p:spPr>
          <a:xfrm>
            <a:off x="4701453" y="4257092"/>
            <a:ext cx="456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1B657928-6344-41F7-814A-3F78A8372FA9}"/>
              </a:ext>
            </a:extLst>
          </p:cNvPr>
          <p:cNvSpPr/>
          <p:nvPr/>
        </p:nvSpPr>
        <p:spPr>
          <a:xfrm>
            <a:off x="10272849" y="3392996"/>
            <a:ext cx="1296144" cy="172819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Locally Stored Result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4707FA-017A-4C7B-B155-28AC4A388D2A}"/>
              </a:ext>
            </a:extLst>
          </p:cNvPr>
          <p:cNvCxnSpPr>
            <a:stCxn id="14" idx="4"/>
            <a:endCxn id="3" idx="2"/>
          </p:cNvCxnSpPr>
          <p:nvPr/>
        </p:nvCxnSpPr>
        <p:spPr>
          <a:xfrm>
            <a:off x="7462564" y="4257092"/>
            <a:ext cx="45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A77F60-8C90-4A84-B025-3B6FA6921316}"/>
              </a:ext>
            </a:extLst>
          </p:cNvPr>
          <p:cNvCxnSpPr>
            <a:stCxn id="3" idx="6"/>
            <a:endCxn id="28" idx="2"/>
          </p:cNvCxnSpPr>
          <p:nvPr/>
        </p:nvCxnSpPr>
        <p:spPr>
          <a:xfrm>
            <a:off x="9716067" y="4257092"/>
            <a:ext cx="556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S2: Processing Graphs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20F15-6B2E-4E73-9394-63F69A52A496}"/>
              </a:ext>
            </a:extLst>
          </p:cNvPr>
          <p:cNvSpPr/>
          <p:nvPr/>
        </p:nvSpPr>
        <p:spPr>
          <a:xfrm>
            <a:off x="1522413" y="3284984"/>
            <a:ext cx="1152128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2CF34-B92F-4B43-9C8C-724BC712AB21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2674541" y="3825044"/>
            <a:ext cx="154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845ACCC-2647-41B9-9CD4-D2DEBB2EB7B2}"/>
              </a:ext>
            </a:extLst>
          </p:cNvPr>
          <p:cNvSpPr/>
          <p:nvPr/>
        </p:nvSpPr>
        <p:spPr>
          <a:xfrm>
            <a:off x="4222204" y="3068963"/>
            <a:ext cx="1672573" cy="151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Seaborn-Enabled Graphics Created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DBA8E-98D4-4437-B248-F618BC70DEA0}"/>
              </a:ext>
            </a:extLst>
          </p:cNvPr>
          <p:cNvSpPr/>
          <p:nvPr/>
        </p:nvSpPr>
        <p:spPr>
          <a:xfrm>
            <a:off x="7822604" y="2096852"/>
            <a:ext cx="2232248" cy="345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Resulting Graph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7D144-695E-4FF0-8CB4-054656D77E3A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5894777" y="3825044"/>
            <a:ext cx="1927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 Choose Reason from Drop-Down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852DA-3324-495F-9ADD-0ECE7CD101CF}"/>
              </a:ext>
            </a:extLst>
          </p:cNvPr>
          <p:cNvSpPr/>
          <p:nvPr/>
        </p:nvSpPr>
        <p:spPr>
          <a:xfrm>
            <a:off x="2782044" y="2204864"/>
            <a:ext cx="2304256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Drop-down List with Reasons Specified by HLU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Other (</a:t>
            </a:r>
            <a:r>
              <a:rPr lang="en-IN" dirty="0" err="1"/>
              <a:t>CharField</a:t>
            </a:r>
            <a:r>
              <a:rPr lang="en-IN" dirty="0"/>
              <a:t>):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6D9AD89-F750-452E-8BA3-94680F21EC68}"/>
              </a:ext>
            </a:extLst>
          </p:cNvPr>
          <p:cNvSpPr/>
          <p:nvPr/>
        </p:nvSpPr>
        <p:spPr>
          <a:xfrm>
            <a:off x="9087294" y="2672916"/>
            <a:ext cx="1872208" cy="2304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DB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3C8B88-56B6-4B3D-BA48-1836FFFDB08B}"/>
              </a:ext>
            </a:extLst>
          </p:cNvPr>
          <p:cNvSpPr/>
          <p:nvPr/>
        </p:nvSpPr>
        <p:spPr>
          <a:xfrm>
            <a:off x="230309" y="3109772"/>
            <a:ext cx="1903663" cy="1430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Reasons Specified by HLU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67E56-3FDB-4C57-92DD-EF327C6CDEC4}"/>
              </a:ext>
            </a:extLst>
          </p:cNvPr>
          <p:cNvSpPr/>
          <p:nvPr/>
        </p:nvSpPr>
        <p:spPr>
          <a:xfrm>
            <a:off x="5878388" y="3109772"/>
            <a:ext cx="1903663" cy="1430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Extracts Data from Drop Down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8B3233-413E-4AC7-A85F-D31627DED13F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133972" y="382504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754E-2EF7-4C9C-8E20-1473D2131992}"/>
              </a:ext>
            </a:extLst>
          </p:cNvPr>
          <p:cNvCxnSpPr>
            <a:stCxn id="6" idx="3"/>
            <a:endCxn id="11" idx="2"/>
          </p:cNvCxnSpPr>
          <p:nvPr/>
        </p:nvCxnSpPr>
        <p:spPr>
          <a:xfrm>
            <a:off x="5086300" y="382504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CAC6C7-0CF0-47DC-B598-D310C770BA4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7782051" y="3825044"/>
            <a:ext cx="1305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389755"/>
            <a:ext cx="10657184" cy="896888"/>
          </a:xfrm>
        </p:spPr>
        <p:txBody>
          <a:bodyPr>
            <a:normAutofit/>
          </a:bodyPr>
          <a:lstStyle/>
          <a:p>
            <a:r>
              <a:rPr lang="en-US" dirty="0"/>
              <a:t>S4: Prediction Algorithm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2CAE6E07-78B4-48A7-ABEE-C7327B5A3251}"/>
              </a:ext>
            </a:extLst>
          </p:cNvPr>
          <p:cNvSpPr/>
          <p:nvPr/>
        </p:nvSpPr>
        <p:spPr>
          <a:xfrm>
            <a:off x="185876" y="2001417"/>
            <a:ext cx="2304256" cy="352839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TimeSheet</a:t>
            </a:r>
            <a:r>
              <a:rPr lang="en-IN" dirty="0"/>
              <a:t> DB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EA57EE-C2D9-4233-9AFB-0D25484B83C2}"/>
              </a:ext>
            </a:extLst>
          </p:cNvPr>
          <p:cNvSpPr/>
          <p:nvPr/>
        </p:nvSpPr>
        <p:spPr>
          <a:xfrm>
            <a:off x="2888474" y="2937521"/>
            <a:ext cx="2304256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Attendance Data </a:t>
            </a:r>
            <a:r>
              <a:rPr lang="en-IN" dirty="0" err="1"/>
              <a:t>Preprocessing</a:t>
            </a:r>
            <a:endParaRPr lang="en-IN" dirty="0"/>
          </a:p>
          <a:p>
            <a:pPr algn="ctr"/>
            <a:r>
              <a:rPr lang="en-IN" dirty="0"/>
              <a:t> API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6C01228-6852-47F8-B9C0-612F17629620}"/>
              </a:ext>
            </a:extLst>
          </p:cNvPr>
          <p:cNvSpPr/>
          <p:nvPr/>
        </p:nvSpPr>
        <p:spPr>
          <a:xfrm>
            <a:off x="5513752" y="2973525"/>
            <a:ext cx="1656184" cy="1584176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Neural Net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7C87D-8EB1-4F76-AA24-C75039572580}"/>
              </a:ext>
            </a:extLst>
          </p:cNvPr>
          <p:cNvSpPr/>
          <p:nvPr/>
        </p:nvSpPr>
        <p:spPr>
          <a:xfrm>
            <a:off x="7568278" y="2991527"/>
            <a:ext cx="1944216" cy="154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</a:p>
          <a:p>
            <a:pPr algn="ctr"/>
            <a:r>
              <a:rPr lang="en-IN" dirty="0"/>
              <a:t>Cleaning</a:t>
            </a:r>
          </a:p>
          <a:p>
            <a:pPr algn="ctr"/>
            <a:r>
              <a:rPr lang="en-IN" dirty="0"/>
              <a:t>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698119-E634-4DFE-AE88-D72F69EF88A3}"/>
              </a:ext>
            </a:extLst>
          </p:cNvPr>
          <p:cNvSpPr/>
          <p:nvPr/>
        </p:nvSpPr>
        <p:spPr>
          <a:xfrm>
            <a:off x="9993109" y="2037421"/>
            <a:ext cx="1872208" cy="345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Attendance Predictions Displayed Locally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95A74-5FAA-4AFA-9FA7-F87FCDE3B135}"/>
              </a:ext>
            </a:extLst>
          </p:cNvPr>
          <p:cNvCxnSpPr>
            <a:stCxn id="13" idx="4"/>
            <a:endCxn id="3" idx="2"/>
          </p:cNvCxnSpPr>
          <p:nvPr/>
        </p:nvCxnSpPr>
        <p:spPr>
          <a:xfrm>
            <a:off x="2490132" y="3765613"/>
            <a:ext cx="398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0701CC-2CBB-4F7E-8D20-E87036B79370}"/>
              </a:ext>
            </a:extLst>
          </p:cNvPr>
          <p:cNvCxnSpPr>
            <a:stCxn id="3" idx="6"/>
            <a:endCxn id="4" idx="3"/>
          </p:cNvCxnSpPr>
          <p:nvPr/>
        </p:nvCxnSpPr>
        <p:spPr>
          <a:xfrm>
            <a:off x="5192730" y="3765613"/>
            <a:ext cx="32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CD64CD-4053-47B1-88D0-F1F8B01DDD4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>
            <a:off x="7169936" y="3765613"/>
            <a:ext cx="398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574272-FD55-4AB4-B439-D9878A00505F}"/>
              </a:ext>
            </a:extLst>
          </p:cNvPr>
          <p:cNvCxnSpPr>
            <a:stCxn id="10" idx="6"/>
            <a:endCxn id="15" idx="1"/>
          </p:cNvCxnSpPr>
          <p:nvPr/>
        </p:nvCxnSpPr>
        <p:spPr>
          <a:xfrm>
            <a:off x="9512494" y="3765613"/>
            <a:ext cx="48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3" y="237222"/>
            <a:ext cx="9144001" cy="1371600"/>
          </a:xfrm>
        </p:spPr>
        <p:txBody>
          <a:bodyPr/>
          <a:lstStyle/>
          <a:p>
            <a:r>
              <a:rPr lang="en-US" dirty="0"/>
              <a:t>S5: Deadline Prediction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47A49FE-E707-4762-8385-2712A6E1594C}"/>
              </a:ext>
            </a:extLst>
          </p:cNvPr>
          <p:cNvSpPr/>
          <p:nvPr/>
        </p:nvSpPr>
        <p:spPr>
          <a:xfrm>
            <a:off x="185876" y="2001417"/>
            <a:ext cx="2304256" cy="352839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TimeSheet</a:t>
            </a:r>
            <a:r>
              <a:rPr lang="en-IN" dirty="0"/>
              <a:t> DB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ABF581-5CB1-4D0F-AE5D-E22F1B7707BD}"/>
              </a:ext>
            </a:extLst>
          </p:cNvPr>
          <p:cNvSpPr/>
          <p:nvPr/>
        </p:nvSpPr>
        <p:spPr>
          <a:xfrm>
            <a:off x="2888474" y="2937521"/>
            <a:ext cx="2304256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Deadline Data </a:t>
            </a:r>
            <a:r>
              <a:rPr lang="en-IN" dirty="0" err="1"/>
              <a:t>Preprocessing</a:t>
            </a:r>
            <a:endParaRPr lang="en-IN" dirty="0"/>
          </a:p>
          <a:p>
            <a:pPr algn="ctr"/>
            <a:r>
              <a:rPr lang="en-IN" dirty="0"/>
              <a:t> API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6FB75B60-C802-434C-8CE2-4E801AA5A84E}"/>
              </a:ext>
            </a:extLst>
          </p:cNvPr>
          <p:cNvSpPr/>
          <p:nvPr/>
        </p:nvSpPr>
        <p:spPr>
          <a:xfrm>
            <a:off x="5513752" y="2973525"/>
            <a:ext cx="1656184" cy="1584176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Neural Net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9B8A12-D693-4C65-BB10-AE228230B54D}"/>
              </a:ext>
            </a:extLst>
          </p:cNvPr>
          <p:cNvSpPr/>
          <p:nvPr/>
        </p:nvSpPr>
        <p:spPr>
          <a:xfrm>
            <a:off x="7568278" y="2991527"/>
            <a:ext cx="1944216" cy="154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</a:p>
          <a:p>
            <a:pPr algn="ctr"/>
            <a:r>
              <a:rPr lang="en-IN" dirty="0"/>
              <a:t>Cleaning</a:t>
            </a:r>
          </a:p>
          <a:p>
            <a:pPr algn="ctr"/>
            <a:r>
              <a:rPr lang="en-IN" dirty="0"/>
              <a:t>API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CE3861-098F-4448-98A9-5D02E83026DA}"/>
              </a:ext>
            </a:extLst>
          </p:cNvPr>
          <p:cNvSpPr/>
          <p:nvPr/>
        </p:nvSpPr>
        <p:spPr>
          <a:xfrm>
            <a:off x="9993109" y="2037421"/>
            <a:ext cx="1872208" cy="345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Deadline Predictions Displayed Locally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6EE1C0-4084-4E0E-A89A-6E4D4BDAB872}"/>
              </a:ext>
            </a:extLst>
          </p:cNvPr>
          <p:cNvCxnSpPr>
            <a:stCxn id="28" idx="4"/>
            <a:endCxn id="29" idx="2"/>
          </p:cNvCxnSpPr>
          <p:nvPr/>
        </p:nvCxnSpPr>
        <p:spPr>
          <a:xfrm>
            <a:off x="2490132" y="3765613"/>
            <a:ext cx="398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582A91-FDAC-4D7A-A2E3-47F64BB5873F}"/>
              </a:ext>
            </a:extLst>
          </p:cNvPr>
          <p:cNvCxnSpPr>
            <a:stCxn id="29" idx="6"/>
            <a:endCxn id="30" idx="3"/>
          </p:cNvCxnSpPr>
          <p:nvPr/>
        </p:nvCxnSpPr>
        <p:spPr>
          <a:xfrm>
            <a:off x="5192730" y="3765613"/>
            <a:ext cx="32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A0B094-35D2-4B53-BA54-0EBAEB15D880}"/>
              </a:ext>
            </a:extLst>
          </p:cNvPr>
          <p:cNvCxnSpPr>
            <a:stCxn id="30" idx="0"/>
            <a:endCxn id="31" idx="2"/>
          </p:cNvCxnSpPr>
          <p:nvPr/>
        </p:nvCxnSpPr>
        <p:spPr>
          <a:xfrm>
            <a:off x="7169936" y="3765613"/>
            <a:ext cx="398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2840E2-202B-4377-B56B-6BC8A9998AF0}"/>
              </a:ext>
            </a:extLst>
          </p:cNvPr>
          <p:cNvCxnSpPr>
            <a:stCxn id="31" idx="6"/>
            <a:endCxn id="32" idx="1"/>
          </p:cNvCxnSpPr>
          <p:nvPr/>
        </p:nvCxnSpPr>
        <p:spPr>
          <a:xfrm>
            <a:off x="9512494" y="3765613"/>
            <a:ext cx="48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Leave System</Template>
  <TotalTime>15</TotalTime>
  <Words>126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Data Analysis</vt:lpstr>
      <vt:lpstr>Description </vt:lpstr>
      <vt:lpstr>S1: AI-Enabled Search</vt:lpstr>
      <vt:lpstr>S2: Processing Graphs</vt:lpstr>
      <vt:lpstr>S3: Choose Reason from Drop-Down</vt:lpstr>
      <vt:lpstr>S4: Prediction Algorithm</vt:lpstr>
      <vt:lpstr>S5: Deadline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Arny Boy</dc:creator>
  <cp:lastModifiedBy>Arny Boy</cp:lastModifiedBy>
  <cp:revision>2</cp:revision>
  <dcterms:created xsi:type="dcterms:W3CDTF">2020-05-20T15:43:45Z</dcterms:created>
  <dcterms:modified xsi:type="dcterms:W3CDTF">2020-05-20T15:59:44Z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