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261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91" r:id="rId28"/>
    <p:sldId id="292" r:id="rId29"/>
    <p:sldId id="264" r:id="rId30"/>
    <p:sldId id="286" r:id="rId31"/>
    <p:sldId id="288" r:id="rId32"/>
    <p:sldId id="295" r:id="rId33"/>
    <p:sldId id="296" r:id="rId34"/>
    <p:sldId id="294" r:id="rId35"/>
    <p:sldId id="297" r:id="rId36"/>
    <p:sldId id="298" r:id="rId37"/>
    <p:sldId id="299" r:id="rId38"/>
    <p:sldId id="300" r:id="rId39"/>
    <p:sldId id="301" r:id="rId40"/>
    <p:sldId id="262" r:id="rId4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65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3746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3558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9263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3212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2473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621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1494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4931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276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9898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9862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7371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7326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94240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576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8735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47553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4079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48180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6698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06671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87400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06861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24390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2037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7260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947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8800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2959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7502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106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5469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release/python-386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설치가 진행됩니다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6146" name="Picture 2" descr="https://blog.kakaocdn.net/dn/bo3cow/btqDVwmDKz6/52y1xIkOZu1kmy7pJp1rg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38" y="2158612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2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설치가 완료되면 </a:t>
            </a:r>
            <a:r>
              <a:rPr lang="en-US" altLang="ko-KR" dirty="0"/>
              <a:t>'Close' </a:t>
            </a:r>
            <a:r>
              <a:rPr lang="ko-KR" altLang="en-US" dirty="0"/>
              <a:t>버튼을 눌러서 설치 프로그램을 종료합니다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9218" name="Picture 2" descr="https://blog.kakaocdn.net/dn/pzSLq/btqDUFkeM6G/DTRjohrfc8gxXglkV6DHJ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5" y="2060485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ko-KR" altLang="en-US" dirty="0"/>
              <a:t>스튜디오 코드 설치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공식 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https://code.visualstudio.com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 </a:t>
            </a:r>
          </a:p>
          <a:p>
            <a:r>
              <a:rPr lang="en-US" altLang="ko-KR" dirty="0" smtClean="0"/>
              <a:t>2. Download for Windows </a:t>
            </a:r>
            <a:r>
              <a:rPr lang="ko-KR" altLang="en-US" dirty="0" smtClean="0"/>
              <a:t>를 클릭하여 파일을 다운로드 받고 실행합니다</a:t>
            </a:r>
            <a:r>
              <a:rPr lang="en-US" altLang="ko-KR" dirty="0" smtClean="0"/>
              <a:t>.</a:t>
            </a:r>
          </a:p>
          <a:p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85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42" name="Picture 2" descr="https://blog.kakaocdn.net/dn/qIpND/btqDWU79avf/MKxbVCaKU7RjGNudaVZQ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53" y="1293946"/>
            <a:ext cx="6546494" cy="50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설치 화면에서 </a:t>
            </a:r>
            <a:r>
              <a:rPr lang="en-US" altLang="ko-KR" dirty="0"/>
              <a:t>'</a:t>
            </a:r>
            <a:r>
              <a:rPr lang="ko-KR" altLang="en-US" dirty="0"/>
              <a:t>계약에 동의함</a:t>
            </a:r>
            <a:r>
              <a:rPr lang="en-US" altLang="ko-KR" dirty="0"/>
              <a:t>(A)' </a:t>
            </a:r>
            <a:r>
              <a:rPr lang="ko-KR" altLang="en-US" dirty="0"/>
              <a:t>를 선택하고 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1266" name="Picture 2" descr="https://blog.kakaocdn.net/dn/b7BHn1/btqDVezIUez/tDo4MjSXH3bJACxsYFGWL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3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6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4. </a:t>
            </a:r>
            <a:r>
              <a:rPr lang="ko-KR" altLang="en-US" dirty="0"/>
              <a:t>이 화면은 변경 없이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5362" name="Picture 2" descr="https://blog.kakaocdn.net/dn/cGN6IX/btqDVWSToH3/Tb4qzdymnitnCDXP3wyP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38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1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5. </a:t>
            </a:r>
            <a:r>
              <a:rPr lang="ko-KR" altLang="en-US" dirty="0"/>
              <a:t>이 화면은 변경 없이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2290" name="Picture 2" descr="https://blog.kakaocdn.net/dn/b5YbME/btqDTkOshyF/Jmltkiry3x8rP3KbGwU9o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1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8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/>
              <a:t>. '</a:t>
            </a:r>
            <a:r>
              <a:rPr lang="ko-KR" altLang="en-US" dirty="0"/>
              <a:t>바탕 화면 바로 가기 만들기</a:t>
            </a:r>
            <a:r>
              <a:rPr lang="en-US" altLang="ko-KR" dirty="0"/>
              <a:t>(D)' </a:t>
            </a:r>
            <a:r>
              <a:rPr lang="ko-KR" altLang="en-US" dirty="0"/>
              <a:t>옵션을 체크하고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3314" name="Picture 2" descr="https://blog.kakaocdn.net/dn/YvK2T/btqDVUOk8K9/RIpSmqnjk4Biyl9UpWUV2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1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7. '</a:t>
            </a:r>
            <a:r>
              <a:rPr lang="ko-KR" altLang="en-US" dirty="0"/>
              <a:t>설치</a:t>
            </a:r>
            <a:r>
              <a:rPr lang="en-US" altLang="ko-KR" dirty="0"/>
              <a:t>(I)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4338" name="Picture 2" descr="https://blog.kakaocdn.net/dn/lqgXd/btqDUEyU4IO/OhmnkMYWmIGcWE0qhpJNg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30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1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8. </a:t>
            </a:r>
            <a:r>
              <a:rPr lang="ko-KR" altLang="en-US" dirty="0"/>
              <a:t>설치가 진행됩니다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7410" name="Picture 2" descr="https://blog.kakaocdn.net/dn/UY1j5/btqDUTig5Ud/Jp2f9kD72V91bWHoWfVmS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0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6934200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리스트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모듈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함수</a:t>
            </a:r>
            <a:endParaRPr lang="ko-KR" altLang="en-US" noProof="1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설치가 완료되면 </a:t>
            </a:r>
            <a:r>
              <a:rPr lang="en-US" altLang="ko-KR" dirty="0"/>
              <a:t>'</a:t>
            </a:r>
            <a:r>
              <a:rPr lang="ko-KR" altLang="en-US" dirty="0"/>
              <a:t>마침</a:t>
            </a:r>
            <a:r>
              <a:rPr lang="en-US" altLang="ko-KR" dirty="0"/>
              <a:t>(F)' </a:t>
            </a:r>
            <a:r>
              <a:rPr lang="ko-KR" altLang="en-US" dirty="0"/>
              <a:t>버튼을 눌러서 설치 프로그램을 종료합니다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6386" name="Picture 2" descr="https://blog.kakaocdn.net/dn/bkGiav/btqDUR5Q6k5/T5AOiF1nKmRFpztXAdi6y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ko-KR" altLang="en-US" noProof="1" smtClean="0"/>
              <a:t>실행</a:t>
            </a:r>
            <a:endParaRPr lang="en-US" altLang="ko-KR" noProof="1" smtClean="0"/>
          </a:p>
          <a:p>
            <a:endParaRPr lang="en-US" altLang="ko-KR" noProof="1"/>
          </a:p>
          <a:p>
            <a:r>
              <a:rPr lang="en-US" altLang="ko-KR" noProof="1" smtClean="0"/>
              <a:t>Extension </a:t>
            </a:r>
            <a:r>
              <a:rPr lang="ko-KR" altLang="en-US" noProof="1" smtClean="0"/>
              <a:t>설치 </a:t>
            </a:r>
            <a:r>
              <a:rPr lang="en-US" altLang="ko-KR" noProof="1" smtClean="0"/>
              <a:t>&gt;</a:t>
            </a:r>
          </a:p>
          <a:p>
            <a:r>
              <a:rPr lang="en-US" altLang="ko-KR" noProof="1" smtClean="0"/>
              <a:t>1. </a:t>
            </a:r>
            <a:r>
              <a:rPr lang="ko-KR" altLang="en-US" noProof="1" smtClean="0"/>
              <a:t>한국어 팩 설치</a:t>
            </a:r>
            <a:endParaRPr lang="en-US" altLang="ko-KR" noProof="1" smtClean="0"/>
          </a:p>
          <a:p>
            <a:r>
              <a:rPr lang="en-US" altLang="ko-KR" noProof="1" smtClean="0"/>
              <a:t>   (</a:t>
            </a:r>
            <a:r>
              <a:rPr lang="ko-KR" altLang="en-US" noProof="1" smtClean="0"/>
              <a:t>설치후 재실행</a:t>
            </a:r>
            <a:r>
              <a:rPr lang="en-US" altLang="ko-KR" noProof="1" smtClean="0"/>
              <a:t>)</a:t>
            </a:r>
          </a:p>
          <a:p>
            <a:r>
              <a:rPr lang="en-US" altLang="ko-KR" noProof="1" smtClean="0"/>
              <a:t>2. Python </a:t>
            </a:r>
            <a:r>
              <a:rPr lang="ko-KR" altLang="en-US" noProof="1" smtClean="0"/>
              <a:t>확장설치</a:t>
            </a:r>
            <a:endParaRPr lang="en-US" altLang="ko-KR" noProof="1" smtClean="0"/>
          </a:p>
          <a:p>
            <a:r>
              <a:rPr lang="en-US" altLang="ko-KR" noProof="1" smtClean="0"/>
              <a:t>   (Microsoft)</a:t>
            </a:r>
          </a:p>
          <a:p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90" y="1303170"/>
            <a:ext cx="9130987" cy="49060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95154" y="2589071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24526" y="1679523"/>
            <a:ext cx="1779983" cy="751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5454" y="23501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590" y="1435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noProof="1" smtClean="0"/>
              <a:t>탐색아이콘을 </a:t>
            </a:r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  </a:t>
            </a:r>
            <a:r>
              <a:rPr lang="ko-KR" altLang="en-US" noProof="1" smtClean="0"/>
              <a:t>클릭합니다</a:t>
            </a:r>
            <a:r>
              <a:rPr lang="en-US" altLang="ko-KR" noProof="1" smtClean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noProof="1" smtClean="0"/>
              <a:t>폴더열기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C:\python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폴더가</a:t>
            </a:r>
            <a:endParaRPr lang="en-US" altLang="ko-KR" noProof="1" smtClean="0"/>
          </a:p>
          <a:p>
            <a:r>
              <a:rPr lang="ko-KR" altLang="en-US" noProof="1" smtClean="0"/>
              <a:t>    없으면 새폴더</a:t>
            </a:r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  </a:t>
            </a:r>
            <a:r>
              <a:rPr lang="ko-KR" altLang="en-US" noProof="1" smtClean="0"/>
              <a:t>를 만듭니다</a:t>
            </a:r>
            <a:r>
              <a:rPr lang="en-US" altLang="ko-KR" noProof="1" smtClean="0"/>
              <a:t>.</a:t>
            </a:r>
          </a:p>
          <a:p>
            <a:r>
              <a:rPr lang="en-US" altLang="ko-KR" noProof="1" smtClean="0"/>
              <a:t>4. </a:t>
            </a:r>
            <a:r>
              <a:rPr lang="ko-KR" altLang="en-US" noProof="1" smtClean="0"/>
              <a:t>폴더선택</a:t>
            </a:r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27" y="1193137"/>
            <a:ext cx="9145277" cy="51442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28903" y="1309257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9203" y="111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6959" y="1917796"/>
            <a:ext cx="177998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27023" y="1674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5434" y="2209653"/>
            <a:ext cx="673651" cy="26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57719" y="18717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08688" y="4325936"/>
            <a:ext cx="673651" cy="26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90973" y="3987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2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noProof="1" smtClean="0"/>
              <a:t>파이썬 파일을</a:t>
            </a:r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   </a:t>
            </a:r>
            <a:r>
              <a:rPr lang="ko-KR" altLang="en-US" noProof="1" smtClean="0"/>
              <a:t>만듭니다</a:t>
            </a:r>
            <a:r>
              <a:rPr lang="en-US" altLang="ko-KR" noProof="1" smtClean="0"/>
              <a:t>.</a:t>
            </a:r>
          </a:p>
          <a:p>
            <a:endParaRPr lang="en-US" altLang="ko-KR" noProof="1" smtClean="0"/>
          </a:p>
          <a:p>
            <a:r>
              <a:rPr lang="en-US" altLang="ko-KR" b="1" noProof="1" smtClean="0">
                <a:solidFill>
                  <a:srgbClr val="0B0585"/>
                </a:solidFill>
              </a:rPr>
              <a:t>※ </a:t>
            </a:r>
            <a:r>
              <a:rPr lang="ko-KR" altLang="en-US" b="1" noProof="1" smtClean="0">
                <a:solidFill>
                  <a:srgbClr val="0B0585"/>
                </a:solidFill>
              </a:rPr>
              <a:t>폴더위치 확인</a:t>
            </a:r>
            <a:endParaRPr lang="en-US" altLang="ko-KR" b="1" noProof="1" smtClean="0">
              <a:solidFill>
                <a:srgbClr val="0B0585"/>
              </a:solidFill>
            </a:endParaRPr>
          </a:p>
          <a:p>
            <a:r>
              <a:rPr lang="en-US" altLang="ko-KR" b="1" noProof="1">
                <a:solidFill>
                  <a:srgbClr val="0B0585"/>
                </a:solidFill>
              </a:rPr>
              <a:t>C:\python</a:t>
            </a:r>
          </a:p>
          <a:p>
            <a:endParaRPr lang="en-US" altLang="ko-KR" noProof="1" smtClean="0"/>
          </a:p>
          <a:p>
            <a:r>
              <a:rPr lang="en-US" altLang="ko-KR" noProof="1"/>
              <a:t> </a:t>
            </a:r>
            <a:r>
              <a:rPr lang="en-US" altLang="ko-KR" noProof="1" smtClean="0"/>
              <a:t>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37" y="1393730"/>
            <a:ext cx="9140513" cy="490606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855026" y="1700389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45326" y="14615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1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noProof="1" smtClean="0"/>
              <a:t>코드입력 후</a:t>
            </a:r>
            <a:endParaRPr lang="en-US" altLang="ko-KR" noProof="1" smtClean="0"/>
          </a:p>
          <a:p>
            <a:pPr marL="342900" indent="-342900">
              <a:buAutoNum type="arabicPeriod"/>
            </a:pPr>
            <a:r>
              <a:rPr lang="ko-KR" altLang="en-US" noProof="1" smtClean="0"/>
              <a:t>실행합니다</a:t>
            </a:r>
            <a:endParaRPr lang="en-US" altLang="ko-KR" noProof="1" smtClean="0"/>
          </a:p>
          <a:p>
            <a:pPr marL="342900" indent="-342900">
              <a:buAutoNum type="arabicPeriod"/>
            </a:pPr>
            <a:r>
              <a:rPr lang="ko-KR" altLang="en-US" noProof="1" smtClean="0"/>
              <a:t>결과확인</a:t>
            </a:r>
            <a:endParaRPr lang="en-US" altLang="ko-KR" noProof="1" smtClean="0"/>
          </a:p>
          <a:p>
            <a:endParaRPr lang="en-US" altLang="ko-KR" noProof="1"/>
          </a:p>
          <a:p>
            <a:endParaRPr lang="en-US" altLang="ko-KR" noProof="1" smtClean="0"/>
          </a:p>
          <a:p>
            <a:r>
              <a:rPr lang="ko-KR" altLang="en-US" b="1" noProof="1" smtClean="0">
                <a:solidFill>
                  <a:srgbClr val="0B0585"/>
                </a:solidFill>
              </a:rPr>
              <a:t>쉘변경</a:t>
            </a:r>
            <a:r>
              <a:rPr lang="en-US" altLang="ko-KR" b="1" noProof="1" smtClean="0">
                <a:solidFill>
                  <a:srgbClr val="0B0585"/>
                </a:solidFill>
              </a:rPr>
              <a:t>:</a:t>
            </a:r>
          </a:p>
          <a:p>
            <a:r>
              <a:rPr lang="ko-KR" altLang="en-US" b="1" noProof="1" smtClean="0">
                <a:solidFill>
                  <a:srgbClr val="0B0585"/>
                </a:solidFill>
              </a:rPr>
              <a:t>기본프로필선택 </a:t>
            </a:r>
            <a:r>
              <a:rPr lang="en-US" altLang="ko-KR" b="1" noProof="1" smtClean="0">
                <a:solidFill>
                  <a:srgbClr val="0B0585"/>
                </a:solidFill>
              </a:rPr>
              <a:t>&gt;</a:t>
            </a:r>
          </a:p>
          <a:p>
            <a:r>
              <a:rPr lang="en-US" altLang="ko-KR" b="1" noProof="1" smtClean="0">
                <a:solidFill>
                  <a:srgbClr val="0B0585"/>
                </a:solidFill>
              </a:rPr>
              <a:t>Command </a:t>
            </a:r>
            <a:r>
              <a:rPr lang="ko-KR" altLang="en-US" b="1" noProof="1" smtClean="0">
                <a:solidFill>
                  <a:srgbClr val="0B0585"/>
                </a:solidFill>
              </a:rPr>
              <a:t>선택 </a:t>
            </a:r>
            <a:endParaRPr lang="en-US" altLang="ko-KR" b="1" noProof="1" smtClean="0">
              <a:solidFill>
                <a:srgbClr val="0B0585"/>
              </a:solidFill>
            </a:endParaRPr>
          </a:p>
          <a:p>
            <a:r>
              <a:rPr lang="en-US" altLang="ko-KR" b="1" noProof="1" smtClean="0">
                <a:solidFill>
                  <a:srgbClr val="0B0585"/>
                </a:solidFill>
              </a:rPr>
              <a:t>Vs code </a:t>
            </a:r>
            <a:r>
              <a:rPr lang="ko-KR" altLang="en-US" b="1" noProof="1" smtClean="0">
                <a:solidFill>
                  <a:srgbClr val="0B0585"/>
                </a:solidFill>
              </a:rPr>
              <a:t>재실행</a:t>
            </a:r>
            <a:endParaRPr lang="en-US" altLang="ko-KR" b="1" noProof="1" smtClean="0">
              <a:solidFill>
                <a:srgbClr val="0B0585"/>
              </a:solidFill>
            </a:endParaRPr>
          </a:p>
          <a:p>
            <a:r>
              <a:rPr lang="en-US" altLang="ko-KR" noProof="1"/>
              <a:t> </a:t>
            </a:r>
            <a:r>
              <a:rPr lang="en-US" altLang="ko-KR" noProof="1" smtClean="0"/>
              <a:t>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3" y="1303170"/>
            <a:ext cx="9140513" cy="49060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08418" y="1624463"/>
            <a:ext cx="3293918" cy="713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98718" y="1385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63286" y="1419717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953586" y="11808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336" y="4703361"/>
            <a:ext cx="4520046" cy="731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3636" y="44644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727627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가상환경 및 개발 툴 </a:t>
            </a:r>
            <a:r>
              <a:rPr lang="ko-KR" altLang="en-US" noProof="1" smtClean="0"/>
              <a:t>이해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noProof="1" smtClean="0"/>
              <a:t>파이썬 가상환경을 </a:t>
            </a:r>
            <a:r>
              <a:rPr lang="en-US" altLang="ko-KR" noProof="1" smtClean="0"/>
              <a:t>venv32</a:t>
            </a:r>
            <a:r>
              <a:rPr lang="ko-KR" altLang="en-US" noProof="1" smtClean="0"/>
              <a:t>라는 이름으로 생성합니다</a:t>
            </a:r>
            <a:r>
              <a:rPr lang="en-US" altLang="ko-KR" noProof="1" smtClean="0"/>
              <a:t>.     C</a:t>
            </a:r>
            <a:r>
              <a:rPr lang="en-US" altLang="ko-KR" dirty="0" smtClean="0"/>
              <a:t>:\</a:t>
            </a:r>
            <a:r>
              <a:rPr lang="en-US" altLang="ko-KR" dirty="0"/>
              <a:t>python&gt;python -</a:t>
            </a:r>
            <a:r>
              <a:rPr lang="en-US" altLang="ko-KR" dirty="0" smtClean="0"/>
              <a:t>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smtClean="0"/>
              <a:t>venv32</a:t>
            </a:r>
          </a:p>
          <a:p>
            <a:pPr marL="342900" indent="-342900">
              <a:buAutoNum type="arabicPeriod"/>
            </a:pPr>
            <a:r>
              <a:rPr lang="en-US" altLang="ko-KR" noProof="1" smtClean="0"/>
              <a:t>Venv32 </a:t>
            </a:r>
            <a:r>
              <a:rPr lang="ko-KR" altLang="en-US" noProof="1" smtClean="0"/>
              <a:t>폴더가 생성되었음을 확인합니다</a:t>
            </a:r>
            <a:r>
              <a:rPr lang="en-US" altLang="ko-KR" noProof="1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가상 환경에 </a:t>
            </a:r>
            <a:r>
              <a:rPr lang="ko-KR" altLang="en-US" dirty="0"/>
              <a:t>진입 </a:t>
            </a:r>
            <a:r>
              <a:rPr lang="en-US" altLang="ko-KR" dirty="0" smtClean="0"/>
              <a:t>C:\python&gt;venv32\Scripts\activate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(venv32</a:t>
            </a:r>
            <a:r>
              <a:rPr lang="en-US" altLang="ko-KR" dirty="0" smtClean="0"/>
              <a:t>) C:\python&gt; </a:t>
            </a:r>
            <a:r>
              <a:rPr lang="ko-KR" altLang="en-US" dirty="0" smtClean="0"/>
              <a:t>커서 앞에 </a:t>
            </a:r>
            <a:r>
              <a:rPr lang="en-US" altLang="ko-KR" dirty="0"/>
              <a:t>(venv32) </a:t>
            </a:r>
            <a:r>
              <a:rPr lang="ko-KR" altLang="en-US" dirty="0" smtClean="0"/>
              <a:t>가 표시되어 가상 환경 임을 알 수 있습니다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(venv32) </a:t>
            </a:r>
            <a:r>
              <a:rPr lang="en-US" altLang="ko-KR" dirty="0" smtClean="0"/>
              <a:t>C:\</a:t>
            </a:r>
            <a:r>
              <a:rPr lang="en-US" altLang="ko-KR" dirty="0"/>
              <a:t>python&gt;python </a:t>
            </a:r>
            <a:r>
              <a:rPr lang="en-US" altLang="ko-KR" dirty="0" smtClean="0"/>
              <a:t>--version   </a:t>
            </a:r>
            <a:r>
              <a:rPr lang="ko-KR" altLang="en-US" dirty="0" smtClean="0"/>
              <a:t>가상 환경의 버전을 알아봅니다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</a:t>
            </a:r>
            <a:r>
              <a:rPr lang="ko-KR" altLang="en-US" dirty="0" smtClean="0"/>
              <a:t>업그레이드 해봅니다</a:t>
            </a:r>
            <a:r>
              <a:rPr lang="en-US" altLang="ko-KR" dirty="0" smtClean="0"/>
              <a:t>.  python </a:t>
            </a:r>
            <a:r>
              <a:rPr lang="en-US" altLang="ko-KR" dirty="0"/>
              <a:t>-</a:t>
            </a:r>
            <a:r>
              <a:rPr lang="en-US" altLang="ko-KR" dirty="0" smtClean="0"/>
              <a:t>m </a:t>
            </a:r>
            <a:r>
              <a:rPr lang="en-US" altLang="ko-KR" dirty="0"/>
              <a:t>pip install </a:t>
            </a:r>
            <a:r>
              <a:rPr lang="en-US" altLang="ko-KR" dirty="0" smtClean="0"/>
              <a:t>--upgrade </a:t>
            </a:r>
            <a:r>
              <a:rPr lang="en-US" altLang="ko-KR" dirty="0"/>
              <a:t>pip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가상 환경을 종료 할 때는 </a:t>
            </a:r>
            <a:r>
              <a:rPr lang="en-US" altLang="ko-KR" dirty="0" smtClean="0"/>
              <a:t>deactivate 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noProof="1" smtClean="0"/>
              <a:t>파이썬에서 가상환경을 사용하는 이유는 파이썬은 </a:t>
            </a:r>
            <a:r>
              <a:rPr lang="en-US" altLang="ko-KR" noProof="1" smtClean="0"/>
              <a:t>pip </a:t>
            </a:r>
            <a:r>
              <a:rPr lang="ko-KR" altLang="en-US" noProof="1" smtClean="0"/>
              <a:t>명령어를 통해 자유롭게 패키지를 추가 할 수 있기 때문에 </a:t>
            </a:r>
            <a:r>
              <a:rPr lang="ko-KR" altLang="en-US" b="1" u="sng" noProof="1" smtClean="0">
                <a:solidFill>
                  <a:srgbClr val="0B0585"/>
                </a:solidFill>
              </a:rPr>
              <a:t>가상환경에서 자유롭게 설치하고</a:t>
            </a:r>
            <a:r>
              <a:rPr lang="en-US" altLang="ko-KR" b="1" u="sng" noProof="1" smtClean="0">
                <a:solidFill>
                  <a:srgbClr val="0B0585"/>
                </a:solidFill>
              </a:rPr>
              <a:t>, </a:t>
            </a:r>
            <a:r>
              <a:rPr lang="ko-KR" altLang="en-US" b="1" u="sng" noProof="1" smtClean="0">
                <a:solidFill>
                  <a:srgbClr val="0B0585"/>
                </a:solidFill>
              </a:rPr>
              <a:t>차후 삭제하면 초기 환경은 깨끗하게 보전 할 수 있기 때문이다</a:t>
            </a:r>
            <a:r>
              <a:rPr lang="en-US" altLang="ko-KR" noProof="1" smtClean="0"/>
              <a:t>.</a:t>
            </a:r>
          </a:p>
          <a:p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58668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 smtClean="0"/>
              <a:t>자료형과 변수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 fontScale="92500" lnSpcReduction="10000"/>
          </a:bodyPr>
          <a:lstStyle/>
          <a:p>
            <a:r>
              <a:rPr lang="ko-KR" altLang="en-US" noProof="1" smtClean="0"/>
              <a:t>숫자 자료형</a:t>
            </a:r>
            <a:endParaRPr lang="en-US" altLang="ko-KR" noProof="1" smtClean="0"/>
          </a:p>
          <a:p>
            <a:endParaRPr lang="en-US" altLang="ko-KR" noProof="1" smtClean="0"/>
          </a:p>
          <a:p>
            <a:r>
              <a:rPr lang="en-US" altLang="ko-KR" noProof="1"/>
              <a:t>print(5)</a:t>
            </a:r>
          </a:p>
          <a:p>
            <a:r>
              <a:rPr lang="en-US" altLang="ko-KR" noProof="1"/>
              <a:t>print(-10)</a:t>
            </a:r>
          </a:p>
          <a:p>
            <a:r>
              <a:rPr lang="en-US" altLang="ko-KR" noProof="1"/>
              <a:t>print(3.14)</a:t>
            </a:r>
          </a:p>
          <a:p>
            <a:r>
              <a:rPr lang="en-US" altLang="ko-KR" noProof="1"/>
              <a:t>print(1000</a:t>
            </a:r>
            <a:r>
              <a:rPr lang="en-US" altLang="ko-KR" noProof="1" smtClean="0"/>
              <a:t>)</a:t>
            </a:r>
          </a:p>
          <a:p>
            <a:r>
              <a:rPr lang="en-US" altLang="ko-KR" noProof="1"/>
              <a:t>print(5 + 3) </a:t>
            </a:r>
          </a:p>
          <a:p>
            <a:r>
              <a:rPr lang="en-US" altLang="ko-KR" noProof="1"/>
              <a:t>print(2 * 8) </a:t>
            </a:r>
          </a:p>
          <a:p>
            <a:r>
              <a:rPr lang="en-US" altLang="ko-KR" noProof="1"/>
              <a:t>print(6 / 3)</a:t>
            </a:r>
          </a:p>
          <a:p>
            <a:r>
              <a:rPr lang="en-US" altLang="ko-KR" noProof="1"/>
              <a:t>print(3 * (3 + 1)) </a:t>
            </a:r>
          </a:p>
        </p:txBody>
      </p:sp>
    </p:spTree>
    <p:extLst>
      <p:ext uri="{BB962C8B-B14F-4D97-AF65-F5344CB8AC3E}">
        <p14:creationId xmlns:p14="http://schemas.microsoft.com/office/powerpoint/2010/main" val="158100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 smtClean="0"/>
              <a:t>문자열 자료형</a:t>
            </a:r>
            <a:endParaRPr lang="en-US" altLang="ko-KR" noProof="1" smtClean="0"/>
          </a:p>
          <a:p>
            <a:endParaRPr lang="en-US" altLang="ko-KR" noProof="1" smtClean="0"/>
          </a:p>
          <a:p>
            <a:r>
              <a:rPr lang="en-US" altLang="ko-KR" noProof="1"/>
              <a:t>print('</a:t>
            </a:r>
            <a:r>
              <a:rPr lang="ko-KR" altLang="en-US" noProof="1"/>
              <a:t>풍선</a:t>
            </a:r>
            <a:r>
              <a:rPr lang="en-US" altLang="ko-KR" noProof="1"/>
              <a:t>')</a:t>
            </a:r>
          </a:p>
          <a:p>
            <a:r>
              <a:rPr lang="en-US" altLang="ko-KR" noProof="1"/>
              <a:t>print("</a:t>
            </a:r>
            <a:r>
              <a:rPr lang="ko-KR" altLang="en-US" noProof="1"/>
              <a:t>나비</a:t>
            </a:r>
            <a:r>
              <a:rPr lang="en-US" altLang="ko-KR" noProof="1"/>
              <a:t>")</a:t>
            </a:r>
          </a:p>
          <a:p>
            <a:r>
              <a:rPr lang="en-US" altLang="ko-KR" noProof="1"/>
              <a:t>print("abcdefg")</a:t>
            </a:r>
          </a:p>
          <a:p>
            <a:r>
              <a:rPr lang="en-US" altLang="ko-KR" noProof="1"/>
              <a:t>print("10")</a:t>
            </a:r>
          </a:p>
          <a:p>
            <a:r>
              <a:rPr lang="en-US" altLang="ko-KR" noProof="1"/>
              <a:t>print("</a:t>
            </a:r>
            <a:r>
              <a:rPr lang="ko-KR" altLang="en-US" noProof="1"/>
              <a:t>파이썬</a:t>
            </a:r>
            <a:r>
              <a:rPr lang="en-US" altLang="ko-KR" noProof="1"/>
              <a:t>" * 3)  </a:t>
            </a:r>
            <a:endParaRPr lang="en-US" altLang="ko-KR" noProof="1" smtClean="0"/>
          </a:p>
          <a:p>
            <a:r>
              <a:rPr lang="en-US" altLang="ko-KR" noProof="1"/>
              <a:t>print("I don't want to go to school") # </a:t>
            </a:r>
            <a:r>
              <a:rPr lang="ko-KR" altLang="en-US" noProof="1"/>
              <a:t>정상 </a:t>
            </a:r>
            <a:r>
              <a:rPr lang="ko-KR" altLang="en-US" noProof="1" smtClean="0"/>
              <a:t>출력 따옴표쌍이 잘 맞음</a:t>
            </a:r>
            <a:endParaRPr lang="ko-KR" altLang="en-US" noProof="1"/>
          </a:p>
          <a:p>
            <a:r>
              <a:rPr lang="en-US" altLang="ko-KR" noProof="1" smtClean="0"/>
              <a:t># print</a:t>
            </a:r>
            <a:r>
              <a:rPr lang="en-US" altLang="ko-KR" noProof="1"/>
              <a:t>('I don't want to go to school') # </a:t>
            </a:r>
            <a:r>
              <a:rPr lang="ko-KR" altLang="en-US" noProof="1"/>
              <a:t>오류 </a:t>
            </a:r>
            <a:r>
              <a:rPr lang="ko-KR" altLang="en-US" noProof="1" smtClean="0"/>
              <a:t>발생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18891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 smtClean="0"/>
              <a:t>boolean</a:t>
            </a:r>
            <a:r>
              <a:rPr lang="ko-KR" altLang="en-US" noProof="1" smtClean="0"/>
              <a:t> 자료형</a:t>
            </a:r>
            <a:endParaRPr lang="en-US" altLang="ko-KR" noProof="1" smtClean="0"/>
          </a:p>
          <a:p>
            <a:endParaRPr lang="en-US" altLang="ko-KR" noProof="1" smtClean="0"/>
          </a:p>
          <a:p>
            <a:r>
              <a:rPr lang="en-US" altLang="ko-KR" noProof="1"/>
              <a:t>print(5 &gt; 10)</a:t>
            </a:r>
          </a:p>
          <a:p>
            <a:r>
              <a:rPr lang="en-US" altLang="ko-KR" noProof="1"/>
              <a:t>print(5 &lt; 10</a:t>
            </a:r>
            <a:r>
              <a:rPr lang="en-US" altLang="ko-KR" noProof="1" smtClean="0"/>
              <a:t>)</a:t>
            </a:r>
          </a:p>
          <a:p>
            <a:r>
              <a:rPr lang="en-US" altLang="ko-KR" noProof="1"/>
              <a:t>print(True)</a:t>
            </a:r>
          </a:p>
          <a:p>
            <a:r>
              <a:rPr lang="en-US" altLang="ko-KR" noProof="1"/>
              <a:t>print(False</a:t>
            </a:r>
            <a:r>
              <a:rPr lang="en-US" altLang="ko-KR" noProof="1" smtClean="0"/>
              <a:t>)</a:t>
            </a:r>
          </a:p>
          <a:p>
            <a:r>
              <a:rPr lang="en-US" altLang="ko-KR" noProof="1"/>
              <a:t>print(not True)</a:t>
            </a:r>
          </a:p>
          <a:p>
            <a:r>
              <a:rPr lang="en-US" altLang="ko-KR" noProof="1"/>
              <a:t>print(not False)</a:t>
            </a:r>
          </a:p>
          <a:p>
            <a:r>
              <a:rPr lang="en-US" altLang="ko-KR" noProof="1"/>
              <a:t>print(not (5 &gt; 10))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8432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변수명 </a:t>
            </a:r>
            <a:r>
              <a:rPr lang="ko-KR" altLang="en-US" noProof="1" smtClean="0"/>
              <a:t>규칙 </a:t>
            </a:r>
            <a:r>
              <a:rPr lang="en-US" altLang="ko-KR" noProof="1" smtClean="0"/>
              <a:t>(</a:t>
            </a:r>
            <a:r>
              <a:rPr lang="en-US" altLang="ko-KR" noProof="1"/>
              <a:t>naming convention)</a:t>
            </a:r>
          </a:p>
          <a:p>
            <a:endParaRPr lang="en-US" altLang="ko-KR" noProof="1" smtClean="0"/>
          </a:p>
          <a:p>
            <a:r>
              <a:rPr lang="ko-KR" altLang="en-US" noProof="1" smtClean="0"/>
              <a:t>변수명을 </a:t>
            </a:r>
            <a:r>
              <a:rPr lang="ko-KR" altLang="en-US" noProof="1"/>
              <a:t>지을 때는 다음과 같은 규칙이 있습니다</a:t>
            </a:r>
            <a:r>
              <a:rPr lang="en-US" altLang="ko-KR" noProof="1"/>
              <a:t>.</a:t>
            </a:r>
          </a:p>
          <a:p>
            <a:r>
              <a:rPr lang="en-US" altLang="ko-KR" noProof="1" smtClean="0"/>
              <a:t>• </a:t>
            </a:r>
            <a:r>
              <a:rPr lang="ko-KR" altLang="en-US" noProof="1"/>
              <a:t>변수명에는 소문자</a:t>
            </a:r>
            <a:r>
              <a:rPr lang="en-US" altLang="ko-KR" noProof="1"/>
              <a:t>(a - z), </a:t>
            </a:r>
            <a:r>
              <a:rPr lang="ko-KR" altLang="en-US" noProof="1"/>
              <a:t>대문자</a:t>
            </a:r>
            <a:r>
              <a:rPr lang="en-US" altLang="ko-KR" noProof="1"/>
              <a:t>(A - Z), </a:t>
            </a:r>
            <a:r>
              <a:rPr lang="ko-KR" altLang="en-US" noProof="1"/>
              <a:t>숫자</a:t>
            </a:r>
            <a:r>
              <a:rPr lang="en-US" altLang="ko-KR" noProof="1"/>
              <a:t>(0 - 9), </a:t>
            </a:r>
            <a:r>
              <a:rPr lang="ko-KR" altLang="en-US" noProof="1"/>
              <a:t>언더바</a:t>
            </a:r>
            <a:r>
              <a:rPr lang="en-US" altLang="ko-KR" noProof="1"/>
              <a:t>(_)</a:t>
            </a:r>
            <a:r>
              <a:rPr lang="ko-KR" altLang="en-US" noProof="1"/>
              <a:t>를 사용합니다</a:t>
            </a:r>
            <a:r>
              <a:rPr lang="en-US" altLang="ko-KR" noProof="1"/>
              <a:t>.</a:t>
            </a:r>
          </a:p>
          <a:p>
            <a:r>
              <a:rPr lang="en-US" altLang="ko-KR" noProof="1" smtClean="0"/>
              <a:t>• </a:t>
            </a:r>
            <a:r>
              <a:rPr lang="ko-KR" altLang="en-US" noProof="1"/>
              <a:t>변수명은 대소문자를 구분합니다</a:t>
            </a:r>
            <a:r>
              <a:rPr lang="en-US" altLang="ko-KR" noProof="1"/>
              <a:t>. </a:t>
            </a:r>
            <a:r>
              <a:rPr lang="ko-KR" altLang="en-US" noProof="1"/>
              <a:t>예를 들어</a:t>
            </a:r>
            <a:r>
              <a:rPr lang="en-US" altLang="ko-KR" noProof="1"/>
              <a:t>, apple, Apple, aPPle</a:t>
            </a:r>
            <a:r>
              <a:rPr lang="ko-KR" altLang="en-US" noProof="1"/>
              <a:t>은 모두 다른 변수입니다</a:t>
            </a:r>
            <a:r>
              <a:rPr lang="en-US" altLang="ko-KR" noProof="1"/>
              <a:t>.</a:t>
            </a:r>
          </a:p>
          <a:p>
            <a:r>
              <a:rPr lang="en-US" altLang="ko-KR" noProof="1" smtClean="0"/>
              <a:t>• </a:t>
            </a:r>
            <a:r>
              <a:rPr lang="ko-KR" altLang="en-US" noProof="1"/>
              <a:t>변수명은 숫자로 시작할 수 없고</a:t>
            </a:r>
            <a:r>
              <a:rPr lang="en-US" altLang="ko-KR" noProof="1"/>
              <a:t>, </a:t>
            </a:r>
            <a:r>
              <a:rPr lang="ko-KR" altLang="en-US" noProof="1"/>
              <a:t>소문자</a:t>
            </a:r>
            <a:r>
              <a:rPr lang="en-US" altLang="ko-KR" noProof="1"/>
              <a:t>, </a:t>
            </a:r>
            <a:r>
              <a:rPr lang="ko-KR" altLang="en-US" noProof="1"/>
              <a:t>대문자</a:t>
            </a:r>
            <a:r>
              <a:rPr lang="en-US" altLang="ko-KR" noProof="1"/>
              <a:t>, </a:t>
            </a:r>
            <a:r>
              <a:rPr lang="ko-KR" altLang="en-US" noProof="1"/>
              <a:t>언더바로 시작할 수 있습니다</a:t>
            </a:r>
            <a:r>
              <a:rPr lang="en-US" altLang="ko-KR" noProof="1"/>
              <a:t>.</a:t>
            </a:r>
          </a:p>
          <a:p>
            <a:r>
              <a:rPr lang="en-US" altLang="ko-KR" noProof="1" smtClean="0"/>
              <a:t>• </a:t>
            </a:r>
            <a:r>
              <a:rPr lang="ko-KR" altLang="en-US" noProof="1"/>
              <a:t>키워드</a:t>
            </a:r>
            <a:r>
              <a:rPr lang="en-US" altLang="ko-KR" noProof="1"/>
              <a:t>(</a:t>
            </a:r>
            <a:r>
              <a:rPr lang="ko-KR" altLang="en-US" noProof="1"/>
              <a:t>파이썬에서 사용이 예약된 문자열</a:t>
            </a:r>
            <a:r>
              <a:rPr lang="en-US" altLang="ko-KR" noProof="1"/>
              <a:t>)</a:t>
            </a:r>
            <a:r>
              <a:rPr lang="ko-KR" altLang="en-US" noProof="1"/>
              <a:t>는 변수명으로 사용할 수 없습니다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502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7173189" cy="4419071"/>
          </a:xfrm>
        </p:spPr>
        <p:txBody>
          <a:bodyPr rtlCol="0">
            <a:norm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설치 공식 </a:t>
            </a: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python </a:t>
            </a:r>
            <a:r>
              <a:rPr lang="en-US" altLang="ko-KR" dirty="0"/>
              <a:t>3.8.6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://www.python.org/downloads/release/python-386/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최신 버전에서는 아직 패키지 호환성 문제가 있어서 </a:t>
            </a:r>
            <a:r>
              <a:rPr lang="en-US" altLang="ko-KR" dirty="0"/>
              <a:t>3.8.6 </a:t>
            </a:r>
            <a:r>
              <a:rPr lang="ko-KR" altLang="en-US" dirty="0"/>
              <a:t>설치를 권해드립니다</a:t>
            </a:r>
            <a:r>
              <a:rPr lang="en-US" altLang="ko-KR" dirty="0"/>
              <a:t>.)</a:t>
            </a:r>
          </a:p>
          <a:p>
            <a:pPr rtl="0"/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noProof="1"/>
              <a:t>기초 교재소개와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 smtClean="0"/>
              <a:t>변수 지정 </a:t>
            </a:r>
            <a:endParaRPr lang="en-US" altLang="ko-KR" noProof="1" smtClean="0"/>
          </a:p>
          <a:p>
            <a:r>
              <a:rPr lang="ko-KR" altLang="en-US" noProof="1"/>
              <a:t>변수명 </a:t>
            </a:r>
            <a:r>
              <a:rPr lang="en-US" altLang="ko-KR" noProof="1"/>
              <a:t>= </a:t>
            </a:r>
            <a:r>
              <a:rPr lang="ko-KR" altLang="en-US" noProof="1"/>
              <a:t>값</a:t>
            </a:r>
          </a:p>
          <a:p>
            <a:endParaRPr lang="ko-KR" altLang="en-US" noProof="1"/>
          </a:p>
          <a:p>
            <a:r>
              <a:rPr lang="en-US" altLang="ko-KR" noProof="1"/>
              <a:t>name = "</a:t>
            </a:r>
            <a:r>
              <a:rPr lang="ko-KR" altLang="en-US" noProof="1"/>
              <a:t>연탄이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animal 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age = 4</a:t>
            </a:r>
          </a:p>
          <a:p>
            <a:r>
              <a:rPr lang="en-US" altLang="ko-KR" noProof="1"/>
              <a:t>hobby 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is_male = True</a:t>
            </a:r>
          </a:p>
        </p:txBody>
      </p:sp>
    </p:spTree>
    <p:extLst>
      <p:ext uri="{BB962C8B-B14F-4D97-AF65-F5344CB8AC3E}">
        <p14:creationId xmlns:p14="http://schemas.microsoft.com/office/powerpoint/2010/main" val="375871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변수의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animal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예요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animal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이고</a:t>
            </a:r>
            <a:r>
              <a:rPr lang="en-US" altLang="ko-KR" dirty="0"/>
              <a:t>, 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(age) +"</a:t>
            </a:r>
            <a:r>
              <a:rPr lang="ko-KR" altLang="en-US" dirty="0" smtClean="0"/>
              <a:t>살 이예요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", animal, 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", name, "</a:t>
            </a:r>
            <a:r>
              <a:rPr lang="ko-KR" altLang="en-US" dirty="0"/>
              <a:t>이고</a:t>
            </a:r>
            <a:r>
              <a:rPr lang="en-US" altLang="ko-KR" dirty="0"/>
              <a:t>, ", </a:t>
            </a:r>
            <a:r>
              <a:rPr lang="en-US" altLang="ko-KR" dirty="0" err="1"/>
              <a:t>str</a:t>
            </a:r>
            <a:r>
              <a:rPr lang="en-US" altLang="ko-KR" dirty="0"/>
              <a:t>(age), "</a:t>
            </a:r>
            <a:r>
              <a:rPr lang="ko-KR" altLang="en-US" dirty="0" smtClean="0"/>
              <a:t>살 이예요</a:t>
            </a:r>
            <a:r>
              <a:rPr lang="en-US" altLang="ko-KR" dirty="0" smtClean="0"/>
              <a:t>.")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숫자 변수는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사용하여 문자로 형 변환 해야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쉼표도 사용 가능하나 공백이 하나씩 추가되어 출력된다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3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형 변환</a:t>
            </a:r>
            <a:endParaRPr lang="en-US" altLang="ko-KR" dirty="0" smtClean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("3"))</a:t>
            </a:r>
          </a:p>
          <a:p>
            <a:r>
              <a:rPr lang="en-US" altLang="ko-KR" dirty="0" smtClean="0"/>
              <a:t># print(</a:t>
            </a:r>
            <a:r>
              <a:rPr lang="en-US" altLang="ko-KR" dirty="0" err="1" smtClean="0"/>
              <a:t>int</a:t>
            </a:r>
            <a:r>
              <a:rPr lang="en-US" altLang="ko-KR" dirty="0"/>
              <a:t>("3") + "</a:t>
            </a:r>
            <a:r>
              <a:rPr lang="ko-KR" altLang="en-US" dirty="0"/>
              <a:t>입니다</a:t>
            </a:r>
            <a:r>
              <a:rPr lang="en-US" altLang="ko-KR" dirty="0"/>
              <a:t>.")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(3.5))</a:t>
            </a:r>
          </a:p>
          <a:p>
            <a:r>
              <a:rPr lang="en-US" altLang="ko-KR" dirty="0" smtClean="0"/>
              <a:t># print(</a:t>
            </a:r>
            <a:r>
              <a:rPr lang="en-US" altLang="ko-KR" dirty="0" err="1" smtClean="0"/>
              <a:t>int</a:t>
            </a:r>
            <a:r>
              <a:rPr lang="en-US" altLang="ko-KR" dirty="0"/>
              <a:t>("</a:t>
            </a:r>
            <a:r>
              <a:rPr lang="ko-KR" altLang="en-US" dirty="0"/>
              <a:t>삼</a:t>
            </a:r>
            <a:r>
              <a:rPr lang="en-US" altLang="ko-KR" dirty="0"/>
              <a:t>"))               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print(float("3.5"))</a:t>
            </a:r>
          </a:p>
          <a:p>
            <a:r>
              <a:rPr lang="en-US" altLang="ko-KR" dirty="0"/>
              <a:t>print(float(3))</a:t>
            </a:r>
          </a:p>
          <a:p>
            <a:r>
              <a:rPr lang="en-US" altLang="ko-KR" dirty="0" smtClean="0"/>
              <a:t># print(float</a:t>
            </a:r>
            <a:r>
              <a:rPr lang="en-US" altLang="ko-KR" dirty="0"/>
              <a:t>("</a:t>
            </a:r>
            <a:r>
              <a:rPr lang="ko-KR" altLang="en-US" dirty="0"/>
              <a:t>오</a:t>
            </a:r>
            <a:r>
              <a:rPr lang="en-US" altLang="ko-KR" dirty="0"/>
              <a:t>"))            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(3) +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(3.5) + "</a:t>
            </a:r>
            <a:r>
              <a:rPr lang="ko-KR" altLang="en-US" dirty="0"/>
              <a:t>입니다</a:t>
            </a:r>
            <a:r>
              <a:rPr lang="en-US" altLang="ko-KR" dirty="0" smtClean="0"/>
              <a:t>.")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77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type()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print(type(3)) #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print(type("3")) #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print(type(3.5)) # </a:t>
            </a:r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str</a:t>
            </a:r>
            <a:r>
              <a:rPr lang="en-US" altLang="ko-KR" dirty="0"/>
              <a:t>(3))) #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문자열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56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변수의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• </a:t>
            </a:r>
            <a:r>
              <a:rPr lang="ko-KR" altLang="en-US" dirty="0"/>
              <a:t>변수는 사용하기 전에 정의한다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print(hobby)</a:t>
            </a:r>
          </a:p>
          <a:p>
            <a:r>
              <a:rPr lang="en-US" altLang="ko-KR" noProof="1"/>
              <a:t>hobby 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변수는 사용하기 전에 마지막으로 저장한 값을 사용한다</a:t>
            </a:r>
            <a:r>
              <a:rPr lang="en-US" altLang="ko-KR" dirty="0"/>
              <a:t>.</a:t>
            </a:r>
          </a:p>
          <a:p>
            <a:r>
              <a:rPr lang="en-US" altLang="ko-KR" noProof="1"/>
              <a:t>name = "</a:t>
            </a:r>
            <a:r>
              <a:rPr lang="ko-KR" altLang="en-US" noProof="1"/>
              <a:t>연탄이</a:t>
            </a:r>
            <a:r>
              <a:rPr lang="en-US" altLang="ko-KR" noProof="1"/>
              <a:t>"</a:t>
            </a:r>
          </a:p>
          <a:p>
            <a:r>
              <a:rPr lang="en-US" altLang="ko-KR" noProof="1" smtClean="0"/>
              <a:t>name </a:t>
            </a:r>
            <a:r>
              <a:rPr lang="en-US" altLang="ko-KR" noProof="1"/>
              <a:t>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dirty="0" smtClean="0"/>
              <a:t>print(name)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101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677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주석    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VSCode</a:t>
            </a:r>
            <a:r>
              <a:rPr lang="ko-KR" altLang="en-US" dirty="0" smtClean="0"/>
              <a:t>에서 단축키 </a:t>
            </a:r>
            <a:r>
              <a:rPr lang="en-US" altLang="ko-KR" dirty="0" smtClean="0"/>
              <a:t>: Ctrl + /    </a:t>
            </a:r>
            <a:r>
              <a:rPr lang="ko-KR" altLang="en-US" dirty="0" smtClean="0"/>
              <a:t>또는 지정 시 </a:t>
            </a:r>
            <a:r>
              <a:rPr lang="en-US" altLang="ko-KR" dirty="0" smtClean="0"/>
              <a:t>Ctrl + K + C </a:t>
            </a:r>
            <a:r>
              <a:rPr lang="ko-KR" altLang="en-US" dirty="0" smtClean="0"/>
              <a:t>해제 시</a:t>
            </a:r>
            <a:r>
              <a:rPr lang="en-US" altLang="ko-KR" dirty="0" smtClean="0"/>
              <a:t> </a:t>
            </a:r>
            <a:r>
              <a:rPr lang="en-US" altLang="ko-KR" dirty="0"/>
              <a:t>Ctrl </a:t>
            </a:r>
            <a:r>
              <a:rPr lang="en-US" altLang="ko-KR" dirty="0" smtClean="0"/>
              <a:t>+ K + U )</a:t>
            </a:r>
          </a:p>
          <a:p>
            <a:endParaRPr lang="en-US" altLang="ko-KR" dirty="0" smtClean="0"/>
          </a:p>
          <a:p>
            <a:r>
              <a:rPr lang="en-US" altLang="ko-KR" dirty="0"/>
              <a:t>• </a:t>
            </a:r>
            <a:r>
              <a:rPr lang="ko-KR" altLang="en-US" dirty="0" err="1" smtClean="0"/>
              <a:t>한줄주석</a:t>
            </a:r>
            <a:endParaRPr lang="en-US" altLang="ko-KR" dirty="0" smtClean="0"/>
          </a:p>
          <a:p>
            <a:r>
              <a:rPr lang="en-US" altLang="ko-KR" dirty="0" smtClean="0"/>
              <a:t># print(hobby)</a:t>
            </a:r>
          </a:p>
          <a:p>
            <a:r>
              <a:rPr lang="en-US" altLang="ko-KR" noProof="1" smtClean="0"/>
              <a:t>#hobby </a:t>
            </a:r>
            <a:r>
              <a:rPr lang="en-US" altLang="ko-KR" noProof="1"/>
              <a:t>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주석</a:t>
            </a:r>
            <a:endParaRPr lang="en-US" altLang="ko-KR" dirty="0"/>
          </a:p>
          <a:p>
            <a:r>
              <a:rPr lang="en-US" altLang="ko-KR" noProof="1" smtClean="0"/>
              <a:t>‘’'</a:t>
            </a:r>
            <a:endParaRPr lang="en-US" altLang="ko-KR" noProof="1"/>
          </a:p>
          <a:p>
            <a:r>
              <a:rPr lang="en-US" altLang="ko-KR" noProof="1" smtClean="0"/>
              <a:t>name </a:t>
            </a:r>
            <a:r>
              <a:rPr lang="en-US" altLang="ko-KR" noProof="1"/>
              <a:t>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dirty="0" smtClean="0"/>
              <a:t>print(name)</a:t>
            </a:r>
          </a:p>
          <a:p>
            <a:r>
              <a:rPr lang="en-US" altLang="ko-KR" noProof="1" smtClean="0"/>
              <a:t>‘’'</a:t>
            </a:r>
            <a:endParaRPr lang="en-US" altLang="ko-KR" noProof="1"/>
          </a:p>
        </p:txBody>
      </p:sp>
    </p:spTree>
    <p:extLst>
      <p:ext uri="{BB962C8B-B14F-4D97-AF65-F5344CB8AC3E}">
        <p14:creationId xmlns:p14="http://schemas.microsoft.com/office/powerpoint/2010/main" val="2011626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1026" name="Picture 2" descr="https://blog.kakaocdn.net/dn/dH4MQ5/btqQDFjRBa5/lq0hrzdNg2D7DTLVnL9j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" y="1193137"/>
            <a:ext cx="114490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2050" name="Picture 2" descr="https://blog.kakaocdn.net/dn/RbZKE/btqQptMz1sU/XMLKAdtVo9TLEY8ztyYPd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7" y="1443903"/>
            <a:ext cx="1119187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된 파일을 실행하신 후 설치 화면에서 가장 아래에 있는 </a:t>
            </a:r>
            <a:r>
              <a:rPr lang="en-US" altLang="ko-KR" dirty="0"/>
              <a:t>'Add Python 3.x to PATH' </a:t>
            </a:r>
            <a:r>
              <a:rPr lang="ko-KR" altLang="en-US" dirty="0"/>
              <a:t>옵션을 </a:t>
            </a:r>
            <a:r>
              <a:rPr lang="en-US" altLang="ko-KR" b="1" dirty="0"/>
              <a:t>"</a:t>
            </a:r>
            <a:r>
              <a:rPr lang="ko-KR" altLang="en-US" b="1" dirty="0"/>
              <a:t>반드시</a:t>
            </a:r>
            <a:r>
              <a:rPr lang="en-US" altLang="ko-KR" b="1" dirty="0"/>
              <a:t>"</a:t>
            </a:r>
            <a:r>
              <a:rPr lang="ko-KR" altLang="en-US" dirty="0"/>
              <a:t> 체크합니다</a:t>
            </a:r>
            <a:r>
              <a:rPr lang="en-US" altLang="ko-KR" dirty="0"/>
              <a:t>. 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074" name="Picture 2" descr="https://blog.kakaocdn.net/dn/bp7Jze/btqDTjhGTZl/w7d6QhlR3qsTKKXtAMgX1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5" y="2465053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1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'Customize installation' </a:t>
            </a:r>
            <a:r>
              <a:rPr lang="ko-KR" altLang="en-US" dirty="0"/>
              <a:t>메뉴를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098" name="Picture 2" descr="https://blog.kakaocdn.net/dn/RrDs1/btqDWU1nxAD/JK5heMAeXrp4EtfzmgBs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84" y="2060485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8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이 화면은 변경 없이 </a:t>
            </a:r>
            <a:r>
              <a:rPr lang="en-US" altLang="ko-KR" dirty="0"/>
              <a:t>'Next'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5122" name="Picture 2" descr="https://blog.kakaocdn.net/dn/FvXfl/btqDVdt2X3n/1PAsRnu2TWiWkktky8kG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1" y="2158612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6. Customize install location </a:t>
            </a:r>
            <a:r>
              <a:rPr lang="ko-KR" altLang="en-US" dirty="0"/>
              <a:t>입력란에 설치 경로를 </a:t>
            </a:r>
            <a:r>
              <a:rPr lang="en-US" altLang="ko-KR" dirty="0"/>
              <a:t>'C:\Python38' </a:t>
            </a:r>
            <a:r>
              <a:rPr lang="ko-KR" altLang="en-US" dirty="0"/>
              <a:t>로 입력 후 </a:t>
            </a:r>
            <a:r>
              <a:rPr lang="en-US" altLang="ko-KR" dirty="0"/>
              <a:t>'Install' </a:t>
            </a:r>
            <a:r>
              <a:rPr lang="ko-KR" altLang="en-US" dirty="0"/>
              <a:t>버튼을 클릭합니다</a:t>
            </a:r>
            <a:r>
              <a:rPr lang="en-US" altLang="ko-KR" dirty="0"/>
              <a:t>. </a:t>
            </a:r>
            <a:r>
              <a:rPr lang="ko-KR" altLang="en-US" dirty="0"/>
              <a:t>만약 사용자 계정 컨트롤 팝업이 나타나면 </a:t>
            </a:r>
            <a:r>
              <a:rPr lang="en-US" altLang="ko-KR" dirty="0"/>
              <a:t>'</a:t>
            </a:r>
            <a:r>
              <a:rPr lang="ko-KR" altLang="en-US" dirty="0"/>
              <a:t>예</a:t>
            </a:r>
            <a:r>
              <a:rPr lang="en-US" altLang="ko-KR" dirty="0"/>
              <a:t>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170" name="Picture 2" descr="https://blog.kakaocdn.net/dn/rEl5F/btqDSA41k1m/hw3tI91Y9igBmqr6je5w0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65053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71af3243-3dd4-4a8d-8c0d-dd76da1f02a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1093</Words>
  <Application>Microsoft Office PowerPoint</Application>
  <PresentationFormat>와이드스크린</PresentationFormat>
  <Paragraphs>277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Python 기초 교재소개와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가상환경 및 개발 툴 이해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2024-07-07T10:09:13Z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