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73" r:id="rId5"/>
    <p:sldId id="256" r:id="rId6"/>
    <p:sldId id="259" r:id="rId7"/>
    <p:sldId id="260" r:id="rId8"/>
    <p:sldId id="261" r:id="rId9"/>
    <p:sldId id="262" r:id="rId10"/>
    <p:sldId id="263" r:id="rId11"/>
    <p:sldId id="264" r:id="rId12"/>
    <p:sldId id="272" r:id="rId13"/>
    <p:sldId id="283" r:id="rId14"/>
    <p:sldId id="267" r:id="rId15"/>
    <p:sldId id="268" r:id="rId16"/>
    <p:sldId id="266" r:id="rId17"/>
    <p:sldId id="269" r:id="rId18"/>
    <p:sldId id="270" r:id="rId19"/>
    <p:sldId id="275" r:id="rId20"/>
    <p:sldId id="271" r:id="rId21"/>
    <p:sldId id="281" r:id="rId22"/>
    <p:sldId id="278" r:id="rId23"/>
    <p:sldId id="276" r:id="rId24"/>
    <p:sldId id="282" r:id="rId25"/>
    <p:sldId id="285" r:id="rId26"/>
    <p:sldId id="280" r:id="rId27"/>
    <p:sldId id="279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1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8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95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8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6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1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6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1740" y="318631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6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9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7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5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E1FE-7412-4C35-930A-3FC3E431D4D8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ko-KR" altLang="en-US" sz="5400" dirty="0" smtClean="0"/>
              <a:t>흑백 </a:t>
            </a:r>
            <a:r>
              <a:rPr lang="ko-KR" altLang="en-US" sz="5400" dirty="0" err="1" smtClean="0"/>
              <a:t>데이터셋을</a:t>
            </a:r>
            <a:r>
              <a:rPr lang="ko-KR" altLang="en-US" sz="5400" dirty="0" smtClean="0"/>
              <a:t> 이용한 </a:t>
            </a:r>
            <a:r>
              <a:rPr lang="ko-KR" altLang="en-US" sz="5400" dirty="0" err="1" smtClean="0"/>
              <a:t>불량검출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2811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8" y="1690688"/>
            <a:ext cx="83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Pin-hole</a:t>
            </a:r>
            <a:r>
              <a:rPr lang="en-US" altLang="ko-KR" dirty="0" smtClean="0"/>
              <a:t>(</a:t>
            </a:r>
            <a:r>
              <a:rPr lang="ko-KR" altLang="en-US" dirty="0" smtClean="0"/>
              <a:t>핀 홀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금속층에</a:t>
            </a:r>
            <a:r>
              <a:rPr lang="ko-KR" altLang="en-US" dirty="0" smtClean="0"/>
              <a:t> 미세한 구멍이 생기는 것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5" y="2367123"/>
            <a:ext cx="3240000" cy="3240000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3827759" y="2398873"/>
            <a:ext cx="335311" cy="33531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4192239" y="2373473"/>
            <a:ext cx="335311" cy="33531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2865554" y="3890216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946419" y="2398873"/>
            <a:ext cx="2917425" cy="2806271"/>
            <a:chOff x="6946419" y="2398873"/>
            <a:chExt cx="2917425" cy="280627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9304" y="4100244"/>
              <a:ext cx="1147972" cy="89976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944" y="4100244"/>
              <a:ext cx="1104900" cy="11049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419" y="2578439"/>
              <a:ext cx="1230857" cy="108166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944" y="2398873"/>
              <a:ext cx="1003300" cy="1003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06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7" y="1690688"/>
            <a:ext cx="103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Spur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스퍼</a:t>
            </a:r>
            <a:r>
              <a:rPr lang="en-US" altLang="ko-KR" dirty="0" smtClean="0"/>
              <a:t>) : PCB</a:t>
            </a:r>
            <a:r>
              <a:rPr lang="ko-KR" altLang="en-US" dirty="0" smtClean="0"/>
              <a:t>에서 구리 패턴이 의도하지 않은 방향으로 돌출되거나 불필요하게 확장되는 것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5" y="2367123"/>
            <a:ext cx="3240000" cy="3240000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3277034" y="3450372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894533" y="2153070"/>
            <a:ext cx="3265466" cy="3189409"/>
            <a:chOff x="7518648" y="2367123"/>
            <a:chExt cx="3265466" cy="318940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648" y="2367123"/>
              <a:ext cx="1376363" cy="1459779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818" y="2879053"/>
              <a:ext cx="1428296" cy="114263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689" y="4134005"/>
              <a:ext cx="1448254" cy="117239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6749" y="4213661"/>
              <a:ext cx="1277365" cy="1342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50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증강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910876" y="2224068"/>
            <a:ext cx="2158160" cy="2898110"/>
            <a:chOff x="910876" y="2224068"/>
            <a:chExt cx="2158160" cy="289811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876" y="2224069"/>
              <a:ext cx="1003192" cy="144905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10876" y="3673123"/>
              <a:ext cx="1003192" cy="144905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65844" y="2224068"/>
              <a:ext cx="1003192" cy="1449055"/>
            </a:xfrm>
            <a:prstGeom prst="rect">
              <a:avLst/>
            </a:prstGeom>
          </p:spPr>
        </p:pic>
        <p:sp>
          <p:nvSpPr>
            <p:cNvPr id="18" name="오른쪽 화살표 17"/>
            <p:cNvSpPr/>
            <p:nvPr/>
          </p:nvSpPr>
          <p:spPr>
            <a:xfrm>
              <a:off x="1815165" y="2869771"/>
              <a:ext cx="402672" cy="15764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른쪽 화살표 18"/>
            <p:cNvSpPr/>
            <p:nvPr/>
          </p:nvSpPr>
          <p:spPr>
            <a:xfrm rot="5400000">
              <a:off x="1211136" y="3624001"/>
              <a:ext cx="402672" cy="15764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38814" y="2438934"/>
            <a:ext cx="3678286" cy="1873968"/>
            <a:chOff x="4138814" y="2438934"/>
            <a:chExt cx="3678286" cy="18739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590977" y="2863848"/>
              <a:ext cx="1003192" cy="144905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361746" y="3021496"/>
              <a:ext cx="1003192" cy="144905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6362" y="2863847"/>
              <a:ext cx="1003192" cy="1449055"/>
            </a:xfrm>
            <a:prstGeom prst="rect">
              <a:avLst/>
            </a:prstGeom>
          </p:spPr>
        </p:pic>
        <p:sp>
          <p:nvSpPr>
            <p:cNvPr id="20" name="원형 화살표 19"/>
            <p:cNvSpPr/>
            <p:nvPr/>
          </p:nvSpPr>
          <p:spPr>
            <a:xfrm>
              <a:off x="5977958" y="2438934"/>
              <a:ext cx="1216404" cy="1216404"/>
            </a:xfrm>
            <a:prstGeom prst="circular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원형 화살표 20"/>
            <p:cNvSpPr/>
            <p:nvPr/>
          </p:nvSpPr>
          <p:spPr>
            <a:xfrm flipH="1">
              <a:off x="4607747" y="2438934"/>
              <a:ext cx="1216404" cy="1216404"/>
            </a:xfrm>
            <a:prstGeom prst="circular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93970" y="5593185"/>
            <a:ext cx="221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좌우 대칭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88724" y="5593185"/>
                <a:ext cx="2214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90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회전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724" y="5593185"/>
                <a:ext cx="2214552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9083478" y="5593185"/>
            <a:ext cx="221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크기 조절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8468188" y="2151495"/>
            <a:ext cx="2922121" cy="2427900"/>
            <a:chOff x="8127438" y="2151495"/>
            <a:chExt cx="2922121" cy="242790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438" y="2151495"/>
              <a:ext cx="1680854" cy="24279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252" y="2640917"/>
              <a:ext cx="1003192" cy="1449055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3176" y="2920278"/>
              <a:ext cx="616383" cy="890331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893969" y="1459528"/>
            <a:ext cx="229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Augmentation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2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증강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02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History(VGG16)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64534" y="1618794"/>
            <a:ext cx="10524765" cy="4206248"/>
            <a:chOff x="764534" y="1821176"/>
            <a:chExt cx="10524765" cy="420624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534" y="1821176"/>
              <a:ext cx="5303531" cy="420624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8065" y="1821176"/>
              <a:ext cx="5221234" cy="420624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115877" y="5850442"/>
            <a:ext cx="103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학습 횟수에 따른 </a:t>
            </a:r>
            <a:r>
              <a:rPr lang="en-US" altLang="ko-KR" dirty="0" smtClean="0"/>
              <a:t>accuracy(</a:t>
            </a:r>
            <a:r>
              <a:rPr lang="ko-KR" altLang="en-US" dirty="0" smtClean="0"/>
              <a:t>예측</a:t>
            </a:r>
            <a:r>
              <a:rPr lang="en-US" altLang="ko-KR" dirty="0" smtClean="0"/>
              <a:t>), loss(</a:t>
            </a:r>
            <a:r>
              <a:rPr lang="ko-KR" altLang="en-US" dirty="0" smtClean="0"/>
              <a:t>손실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37417" y="3519108"/>
            <a:ext cx="328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/>
              <a:t>Max_val_accuracy</a:t>
            </a:r>
            <a:r>
              <a:rPr lang="en-US" altLang="ko-KR" sz="2800" b="1" dirty="0" smtClean="0"/>
              <a:t> :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0.9940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23245" y="3531204"/>
            <a:ext cx="3202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/>
              <a:t>Min_val_loss</a:t>
            </a:r>
            <a:r>
              <a:rPr lang="en-US" altLang="ko-KR" sz="2800" b="1" dirty="0" smtClean="0"/>
              <a:t> : </a:t>
            </a:r>
            <a:r>
              <a:rPr lang="en-US" altLang="ko-KR" sz="2800" b="1" dirty="0">
                <a:solidFill>
                  <a:srgbClr val="FF0000"/>
                </a:solidFill>
              </a:rPr>
              <a:t>0.0359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2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혼동 행렬 </a:t>
            </a:r>
            <a:r>
              <a:rPr lang="en-US" altLang="ko-KR" b="0" dirty="0"/>
              <a:t>(Confusion matrix)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3" y="1504494"/>
            <a:ext cx="6572254" cy="49291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2026" y="2210708"/>
            <a:ext cx="4312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지도학습으로 훈련된 </a:t>
            </a:r>
            <a:endParaRPr lang="en-US" altLang="ko-KR" sz="2000" dirty="0" smtClean="0"/>
          </a:p>
          <a:p>
            <a:r>
              <a:rPr lang="ko-KR" altLang="en-US" sz="2000" dirty="0" smtClean="0"/>
              <a:t>모델의 성능을 시각화</a:t>
            </a:r>
            <a:endParaRPr lang="ko-KR" altLang="en-US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312027" y="3567241"/>
            <a:ext cx="4651373" cy="795014"/>
            <a:chOff x="7312027" y="3624985"/>
            <a:chExt cx="4651373" cy="795014"/>
          </a:xfrm>
        </p:grpSpPr>
        <p:sp>
          <p:nvSpPr>
            <p:cNvPr id="5" name="TextBox 4"/>
            <p:cNvSpPr txBox="1"/>
            <p:nvPr/>
          </p:nvSpPr>
          <p:spPr>
            <a:xfrm>
              <a:off x="7312027" y="3624985"/>
              <a:ext cx="4651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382 + 291 + 389 + 318 + 293 + 298</a:t>
              </a:r>
              <a:endParaRPr lang="ko-KR" alt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12027" y="4019889"/>
              <a:ext cx="4651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= 1971</a:t>
              </a:r>
              <a:endParaRPr lang="ko-KR" alt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312027" y="5010903"/>
            <a:ext cx="4651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1971 / 2001 = </a:t>
            </a:r>
            <a:r>
              <a:rPr lang="en-US" altLang="ko-KR" b="1" dirty="0">
                <a:solidFill>
                  <a:srgbClr val="FF0000"/>
                </a:solidFill>
              </a:rPr>
              <a:t>0.9850074962518741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7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테스트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8809" y="1644194"/>
            <a:ext cx="431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Opencv</a:t>
            </a:r>
            <a:r>
              <a:rPr lang="ko-KR" altLang="en-US" sz="2000" dirty="0" smtClean="0"/>
              <a:t>를 활용한 모델 테스트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" r="837"/>
          <a:stretch/>
        </p:blipFill>
        <p:spPr>
          <a:xfrm>
            <a:off x="5618674" y="453004"/>
            <a:ext cx="5849874" cy="59430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809" y="2261871"/>
            <a:ext cx="5181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drag </a:t>
            </a:r>
            <a:r>
              <a:rPr lang="en-US" altLang="ko-KR" sz="2000" dirty="0"/>
              <a:t>and </a:t>
            </a:r>
            <a:r>
              <a:rPr lang="en-US" altLang="ko-KR" sz="2000" dirty="0" smtClean="0"/>
              <a:t>drop</a:t>
            </a:r>
            <a:r>
              <a:rPr lang="ko-KR" altLang="en-US" sz="2000" dirty="0" smtClean="0"/>
              <a:t>을 </a:t>
            </a:r>
            <a:r>
              <a:rPr lang="ko-KR" altLang="en-US" sz="2000" dirty="0" smtClean="0"/>
              <a:t>통해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영역을 지정</a:t>
            </a:r>
            <a:endParaRPr lang="en-US" altLang="ko-KR" sz="2000" dirty="0" smtClean="0"/>
          </a:p>
          <a:p>
            <a:r>
              <a:rPr lang="ko-KR" altLang="en-US" sz="2000" dirty="0" smtClean="0"/>
              <a:t>지정한 영역에 대한 결함 예측 후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시각화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626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ko-KR" altLang="en-US" sz="5400" dirty="0" smtClean="0"/>
              <a:t>실물 </a:t>
            </a:r>
            <a:r>
              <a:rPr lang="ko-KR" altLang="en-US" sz="5400" dirty="0" err="1" smtClean="0"/>
              <a:t>데이터셋을</a:t>
            </a:r>
            <a:r>
              <a:rPr lang="ko-KR" altLang="en-US" sz="5400" dirty="0" smtClean="0"/>
              <a:t> 이용한 </a:t>
            </a:r>
            <a:r>
              <a:rPr lang="ko-KR" altLang="en-US" sz="5400" dirty="0" err="1" smtClean="0"/>
              <a:t>불량검출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3659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1740" y="6400800"/>
            <a:ext cx="867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https://github.com/Ixiaohuihuihui/Tiny-Defect-Detection-for-PCB?tab=readme-ov-file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8809" y="1644194"/>
            <a:ext cx="968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12</a:t>
            </a:r>
            <a:r>
              <a:rPr lang="ko-KR" altLang="en-US" sz="2000" dirty="0" smtClean="0"/>
              <a:t>개의 정상 </a:t>
            </a:r>
            <a:r>
              <a:rPr lang="en-US" altLang="ko-KR" sz="2000" dirty="0" smtClean="0"/>
              <a:t>PCB</a:t>
            </a:r>
            <a:r>
              <a:rPr lang="ko-KR" altLang="en-US" sz="2000" dirty="0" smtClean="0"/>
              <a:t>와 총 </a:t>
            </a:r>
            <a:r>
              <a:rPr lang="en-US" altLang="ko-KR" sz="2000" dirty="0" smtClean="0"/>
              <a:t>1386</a:t>
            </a:r>
            <a:r>
              <a:rPr lang="ko-KR" altLang="en-US" sz="2000" dirty="0" smtClean="0"/>
              <a:t>개의 합성된 불량 </a:t>
            </a:r>
            <a:r>
              <a:rPr lang="en-US" altLang="ko-KR" sz="2000" dirty="0" smtClean="0"/>
              <a:t>PCB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180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48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1740" y="6400800"/>
            <a:ext cx="867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https://github.com/Charmve/Surface-Defect-Detection/tree/master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0" y="1644194"/>
            <a:ext cx="2160000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75" y="1644194"/>
            <a:ext cx="2160000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0" y="3869757"/>
            <a:ext cx="2160000" cy="21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75" y="3869757"/>
            <a:ext cx="2160000" cy="21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7176" y="4240800"/>
            <a:ext cx="424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정상 </a:t>
            </a:r>
            <a:r>
              <a:rPr lang="en-US" altLang="ko-KR" sz="3200" dirty="0" smtClean="0"/>
              <a:t>PCB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160791" y="4240800"/>
            <a:ext cx="424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불량 </a:t>
            </a:r>
            <a:r>
              <a:rPr lang="en-US" altLang="ko-KR" sz="3600" dirty="0" smtClean="0"/>
              <a:t>PCB</a:t>
            </a:r>
            <a:endParaRPr lang="ko-KR" altLang="en-US" sz="3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96" y="1644194"/>
            <a:ext cx="2160000" cy="216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11" y="1644194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0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3969" y="1845421"/>
            <a:ext cx="516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3969" y="3204546"/>
            <a:ext cx="61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결함 검출을 위한</a:t>
            </a:r>
            <a:r>
              <a:rPr lang="ko-KR" altLang="en-US" dirty="0" smtClean="0"/>
              <a:t> 데이터 전처리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3969" y="2524983"/>
            <a:ext cx="516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분류할 결함의 종류 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3969" y="3884108"/>
            <a:ext cx="61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더 효율적인 알고리즘 및 향상된 모델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0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전처리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2249" y="1459528"/>
            <a:ext cx="443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회전 및 크기 변환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데이터 증강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3429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전처리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9"/>
          <a:stretch/>
        </p:blipFill>
        <p:spPr>
          <a:xfrm>
            <a:off x="8222847" y="872407"/>
            <a:ext cx="2774493" cy="5750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36" b="63503"/>
          <a:stretch/>
        </p:blipFill>
        <p:spPr>
          <a:xfrm>
            <a:off x="892249" y="3004349"/>
            <a:ext cx="3716827" cy="20986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6" t="36871" r="43508" b="24971"/>
          <a:stretch/>
        </p:blipFill>
        <p:spPr>
          <a:xfrm>
            <a:off x="5327009" y="2956611"/>
            <a:ext cx="1957500" cy="2194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2249" y="1459528"/>
            <a:ext cx="443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회전 및 크기 변환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데이터 증강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93969" y="5416709"/>
                <a:ext cx="30069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45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en-US" altLang="ko-KR" dirty="0"/>
                  <a:t>90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ko-KR" altLang="en-US" dirty="0" smtClean="0"/>
                  <a:t>회전</a:t>
                </a:r>
                <a:endParaRPr lang="en-US" altLang="ko-KR" dirty="0" smtClean="0"/>
              </a:p>
              <a:p>
                <a:r>
                  <a:rPr lang="en-US" altLang="ko-KR" dirty="0"/>
                  <a:t>s</a:t>
                </a:r>
                <a:r>
                  <a:rPr lang="en-US" altLang="ko-KR" dirty="0" smtClean="0"/>
                  <a:t>cale 0.5</a:t>
                </a:r>
                <a:r>
                  <a:rPr lang="ko-KR" altLang="en-US" dirty="0" smtClean="0"/>
                  <a:t>배</a:t>
                </a:r>
                <a:r>
                  <a:rPr lang="en-US" altLang="ko-KR" dirty="0" smtClean="0"/>
                  <a:t>, 2</a:t>
                </a:r>
                <a:r>
                  <a:rPr lang="ko-KR" altLang="en-US" dirty="0" smtClean="0"/>
                  <a:t>배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69" y="5416709"/>
                <a:ext cx="3006911" cy="646331"/>
              </a:xfrm>
              <a:prstGeom prst="rect">
                <a:avLst/>
              </a:prstGeom>
              <a:blipFill>
                <a:blip r:embed="rId3"/>
                <a:stretch>
                  <a:fillRect l="-1826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567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전처리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90"/>
          <a:stretch/>
        </p:blipFill>
        <p:spPr>
          <a:xfrm>
            <a:off x="5085814" y="3883193"/>
            <a:ext cx="3993870" cy="2243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5" b="33707"/>
          <a:stretch/>
        </p:blipFill>
        <p:spPr>
          <a:xfrm>
            <a:off x="5085814" y="1644194"/>
            <a:ext cx="3993870" cy="2238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95"/>
          <a:stretch/>
        </p:blipFill>
        <p:spPr>
          <a:xfrm>
            <a:off x="870732" y="2841868"/>
            <a:ext cx="3993870" cy="2256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2249" y="1459528"/>
            <a:ext cx="443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히스토그램 분석</a:t>
            </a:r>
            <a:endParaRPr lang="ko-KR" altLang="en-US" sz="2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9159922" y="2087863"/>
            <a:ext cx="2718889" cy="1351659"/>
            <a:chOff x="9327702" y="1873699"/>
            <a:chExt cx="2718889" cy="1351659"/>
          </a:xfrm>
        </p:grpSpPr>
        <p:sp>
          <p:nvSpPr>
            <p:cNvPr id="8" name="TextBox 7"/>
            <p:cNvSpPr txBox="1"/>
            <p:nvPr/>
          </p:nvSpPr>
          <p:spPr>
            <a:xfrm>
              <a:off x="9327702" y="2302028"/>
              <a:ext cx="27188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이미지의 히스토그램을 </a:t>
              </a:r>
              <a:r>
                <a:rPr lang="ko-KR" altLang="en-US" dirty="0" err="1"/>
                <a:t>평활화하여</a:t>
              </a:r>
              <a:r>
                <a:rPr lang="ko-KR" altLang="en-US" dirty="0"/>
                <a:t> 이미지의 대비를 향상시키는 데 사용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327702" y="1873699"/>
              <a:ext cx="2718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equalizeHist</a:t>
              </a:r>
              <a:endParaRPr lang="ko-KR" altLang="en-US" b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159922" y="4328998"/>
            <a:ext cx="2718889" cy="1351659"/>
            <a:chOff x="9327702" y="1873699"/>
            <a:chExt cx="2718889" cy="1351659"/>
          </a:xfrm>
        </p:grpSpPr>
        <p:sp>
          <p:nvSpPr>
            <p:cNvPr id="14" name="TextBox 13"/>
            <p:cNvSpPr txBox="1"/>
            <p:nvPr/>
          </p:nvSpPr>
          <p:spPr>
            <a:xfrm>
              <a:off x="9327702" y="2302028"/>
              <a:ext cx="27188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히스토그램 </a:t>
              </a:r>
              <a:r>
                <a:rPr lang="ko-KR" altLang="en-US" dirty="0" err="1"/>
                <a:t>평활화의</a:t>
              </a:r>
              <a:r>
                <a:rPr lang="ko-KR" altLang="en-US" dirty="0"/>
                <a:t> 변형된 방법으로</a:t>
              </a:r>
              <a:r>
                <a:rPr lang="en-US" altLang="ko-KR" dirty="0"/>
                <a:t>, </a:t>
              </a:r>
              <a:r>
                <a:rPr lang="ko-KR" altLang="en-US" dirty="0"/>
                <a:t>이미지의 대비를 개선하는 데 사용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27702" y="1873699"/>
              <a:ext cx="2718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CLAHE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0432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전처리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2249" y="1459528"/>
            <a:ext cx="443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Hsv_color_mask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" b="66728"/>
          <a:stretch/>
        </p:blipFill>
        <p:spPr>
          <a:xfrm>
            <a:off x="892249" y="3062090"/>
            <a:ext cx="4026049" cy="2248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33884" r="-208" b="33333"/>
          <a:stretch/>
        </p:blipFill>
        <p:spPr>
          <a:xfrm>
            <a:off x="5080047" y="1794986"/>
            <a:ext cx="4026049" cy="2248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67279" r="209" b="-62"/>
          <a:stretch/>
        </p:blipFill>
        <p:spPr>
          <a:xfrm>
            <a:off x="5080048" y="4269786"/>
            <a:ext cx="4026049" cy="2248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85089" y="3724550"/>
            <a:ext cx="2651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색상</a:t>
            </a:r>
            <a:r>
              <a:rPr lang="en-US" altLang="ko-KR" dirty="0"/>
              <a:t>(Hue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채도</a:t>
            </a:r>
            <a:r>
              <a:rPr lang="en-US" altLang="ko-KR" dirty="0"/>
              <a:t>(Saturation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명도</a:t>
            </a:r>
            <a:r>
              <a:rPr lang="en-US" altLang="ko-KR" dirty="0"/>
              <a:t>(Value)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096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전처리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2249" y="1459528"/>
            <a:ext cx="443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absdiff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49" y="2346587"/>
            <a:ext cx="8383817" cy="32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4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전처리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2" b="33333"/>
          <a:stretch/>
        </p:blipFill>
        <p:spPr>
          <a:xfrm>
            <a:off x="892249" y="3070479"/>
            <a:ext cx="4061298" cy="22901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" t="66544" r="413" b="-61"/>
          <a:stretch/>
        </p:blipFill>
        <p:spPr>
          <a:xfrm>
            <a:off x="4953547" y="3062090"/>
            <a:ext cx="4061298" cy="2298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2249" y="1459528"/>
            <a:ext cx="443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Sobel Edge </a:t>
            </a:r>
            <a:r>
              <a:rPr lang="en-US" altLang="ko-KR" sz="2400" dirty="0" smtClean="0"/>
              <a:t>Detection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85089" y="3815387"/>
            <a:ext cx="2651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이미지에서 가장자리를 감지하는 데 사용되는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243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전처리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49" y="2102744"/>
            <a:ext cx="8011450" cy="43486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2249" y="1459528"/>
            <a:ext cx="443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Canny Edge Detection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85089" y="3815387"/>
            <a:ext cx="2651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이미지에서 가장자리를 감지하는 데 사용되는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197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08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60290" y="5812065"/>
            <a:ext cx="787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정상 </a:t>
            </a:r>
            <a:r>
              <a:rPr lang="en-US" altLang="ko-KR" sz="3200" dirty="0" smtClean="0"/>
              <a:t>PCB</a:t>
            </a:r>
            <a:r>
              <a:rPr lang="ko-KR" altLang="en-US" sz="3200" dirty="0" smtClean="0"/>
              <a:t>와 불량 </a:t>
            </a:r>
            <a:r>
              <a:rPr lang="en-US" altLang="ko-KR" sz="3200" dirty="0" smtClean="0"/>
              <a:t>PCB</a:t>
            </a:r>
            <a:r>
              <a:rPr lang="ko-KR" altLang="en-US" sz="3200" dirty="0" smtClean="0"/>
              <a:t>와의 차이를 시각화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77" y="1774474"/>
            <a:ext cx="3557023" cy="35570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00" y="1932985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5" y="2367123"/>
            <a:ext cx="3240000" cy="32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970" y="1459528"/>
            <a:ext cx="221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ata</a:t>
            </a:r>
            <a:r>
              <a:rPr lang="ko-KR" altLang="en-US" dirty="0" smtClean="0"/>
              <a:t> </a:t>
            </a:r>
            <a:r>
              <a:rPr lang="en-US" altLang="ko-KR" dirty="0"/>
              <a:t>S</a:t>
            </a:r>
            <a:r>
              <a:rPr lang="en-US" altLang="ko-KR" dirty="0" smtClean="0"/>
              <a:t>licing</a:t>
            </a:r>
            <a:endParaRPr lang="ko-KR" altLang="en-US" dirty="0"/>
          </a:p>
        </p:txBody>
      </p:sp>
      <p:sp>
        <p:nvSpPr>
          <p:cNvPr id="5" name="액자 4"/>
          <p:cNvSpPr/>
          <p:nvPr/>
        </p:nvSpPr>
        <p:spPr>
          <a:xfrm>
            <a:off x="3277034" y="3450372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3827759" y="2398873"/>
            <a:ext cx="335311" cy="33531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4192239" y="2373473"/>
            <a:ext cx="335311" cy="33531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2865554" y="3890216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3926141" y="4424183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2344085" y="2934040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2061195" y="4539784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4361569" y="3582354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3913894" y="3782379"/>
            <a:ext cx="534281" cy="75152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5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8" y="1690688"/>
            <a:ext cx="83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Open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회로 개방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특정 지점에서 회로가 끊어져 전류가 흐르지 않는 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878" y="2311396"/>
            <a:ext cx="923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</a:t>
            </a:r>
            <a:r>
              <a:rPr lang="en-US" altLang="ko-KR" b="1" dirty="0" smtClean="0">
                <a:solidFill>
                  <a:srgbClr val="FF0000"/>
                </a:solidFill>
              </a:rPr>
              <a:t>hort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회로 단락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두 개 이상의 회로 경로 간에 의도하지 않은 연결이 발생하는 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878" y="2932104"/>
            <a:ext cx="923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Copper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구리</a:t>
            </a:r>
            <a:r>
              <a:rPr lang="en-US" altLang="ko-KR" dirty="0"/>
              <a:t> </a:t>
            </a:r>
            <a:r>
              <a:rPr lang="ko-KR" altLang="en-US" dirty="0" smtClean="0"/>
              <a:t>결함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불필요한 구리가 남아있는 경우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877" y="3552812"/>
            <a:ext cx="1091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Mousebit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마우스 바이트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구리 패턴의 일부가 불완전하게 제거되어 </a:t>
            </a:r>
            <a:endParaRPr lang="en-US" altLang="ko-KR" dirty="0" smtClean="0"/>
          </a:p>
          <a:p>
            <a:r>
              <a:rPr lang="en-US" altLang="ko-KR" dirty="0" smtClean="0"/>
              <a:t>			 </a:t>
            </a:r>
            <a:r>
              <a:rPr lang="ko-KR" altLang="en-US" dirty="0" smtClean="0"/>
              <a:t>패턴이 불완전하게 남아 있는 경우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878" y="4450519"/>
            <a:ext cx="923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Pin-hole</a:t>
            </a:r>
            <a:r>
              <a:rPr lang="en-US" altLang="ko-KR" dirty="0" smtClean="0"/>
              <a:t>(</a:t>
            </a:r>
            <a:r>
              <a:rPr lang="ko-KR" altLang="en-US" dirty="0" smtClean="0"/>
              <a:t>핀 홀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금속층에</a:t>
            </a:r>
            <a:r>
              <a:rPr lang="ko-KR" altLang="en-US" dirty="0" smtClean="0"/>
              <a:t> 미세한 구멍이 생기는 것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5877" y="5071228"/>
            <a:ext cx="1091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Spur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스퍼</a:t>
            </a:r>
            <a:r>
              <a:rPr lang="en-US" altLang="ko-KR" dirty="0" smtClean="0"/>
              <a:t>) : PCB</a:t>
            </a:r>
            <a:r>
              <a:rPr lang="ko-KR" altLang="en-US" dirty="0" smtClean="0"/>
              <a:t>에서 구리 패턴이 의도하지 않은 방향으로 돌출되거나 불필요하게 확장되는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24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8" y="1690688"/>
            <a:ext cx="83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Open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회로 개방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특정 지점에서 회로가 끊어져 전류가 흐르지 않는 것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111535" y="2367123"/>
            <a:ext cx="3405358" cy="3145373"/>
            <a:chOff x="7591982" y="2320629"/>
            <a:chExt cx="3405358" cy="314537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987" y="2320629"/>
              <a:ext cx="1422725" cy="153010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625" y="2320629"/>
              <a:ext cx="1123715" cy="160044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1982" y="4350825"/>
              <a:ext cx="1596730" cy="111517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145" y="4347052"/>
              <a:ext cx="1438195" cy="1096928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5" y="2367123"/>
            <a:ext cx="3240000" cy="3240000"/>
          </a:xfrm>
          <a:prstGeom prst="rect">
            <a:avLst/>
          </a:prstGeom>
        </p:spPr>
      </p:pic>
      <p:sp>
        <p:nvSpPr>
          <p:cNvPr id="10" name="액자 9"/>
          <p:cNvSpPr/>
          <p:nvPr/>
        </p:nvSpPr>
        <p:spPr>
          <a:xfrm>
            <a:off x="4361569" y="3582354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6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7" y="1690688"/>
            <a:ext cx="1003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Short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회로 단락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개 이상의 회로 경로 간에 의도하지 않은 연결이 발생하는 것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5" y="2367123"/>
            <a:ext cx="3240000" cy="3240000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3913894" y="3782379"/>
            <a:ext cx="534281" cy="75152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016670" y="2621144"/>
            <a:ext cx="3386469" cy="2731957"/>
            <a:chOff x="7335984" y="2596635"/>
            <a:chExt cx="3386469" cy="273195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984" y="4288556"/>
              <a:ext cx="1604055" cy="100037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632" y="2621010"/>
              <a:ext cx="677379" cy="153712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0185" y="3904252"/>
              <a:ext cx="1452268" cy="142434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4377" y="2596635"/>
              <a:ext cx="1678076" cy="917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8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8" y="1690688"/>
            <a:ext cx="83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Copper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불필요한 구리가 남아있는 경우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5" y="2367123"/>
            <a:ext cx="3240000" cy="3240000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2344085" y="2934040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838224" y="2313674"/>
            <a:ext cx="3980221" cy="3074110"/>
            <a:chOff x="7128509" y="2118076"/>
            <a:chExt cx="3980221" cy="307411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128" y="3607361"/>
              <a:ext cx="1251178" cy="158482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20" y="2313298"/>
              <a:ext cx="2664410" cy="104078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509" y="2118076"/>
              <a:ext cx="1557797" cy="147359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639" y="3582354"/>
              <a:ext cx="1227772" cy="1227772"/>
            </a:xfrm>
            <a:prstGeom prst="rect">
              <a:avLst/>
            </a:prstGeom>
          </p:spPr>
        </p:pic>
      </p:grpSp>
      <p:sp>
        <p:nvSpPr>
          <p:cNvPr id="13" name="액자 12"/>
          <p:cNvSpPr/>
          <p:nvPr/>
        </p:nvSpPr>
        <p:spPr>
          <a:xfrm>
            <a:off x="2061195" y="4539784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4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8" y="1690688"/>
            <a:ext cx="833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Mousebit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마우스 바이트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구리 패턴의 일부가 불완전하게 제거되어 </a:t>
            </a:r>
            <a:endParaRPr lang="en-US" altLang="ko-KR" dirty="0" smtClean="0"/>
          </a:p>
          <a:p>
            <a:r>
              <a:rPr lang="en-US" altLang="ko-KR" dirty="0" smtClean="0"/>
              <a:t>			 </a:t>
            </a:r>
            <a:r>
              <a:rPr lang="ko-KR" altLang="en-US" dirty="0" smtClean="0"/>
              <a:t>패턴이 불완전하게 남아 있는 경우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5" y="2367123"/>
            <a:ext cx="3240000" cy="3240000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3926141" y="4424183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166141" y="2494183"/>
            <a:ext cx="3069384" cy="2869424"/>
            <a:chOff x="7185821" y="2494183"/>
            <a:chExt cx="3069384" cy="286942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821" y="2514847"/>
              <a:ext cx="1217779" cy="129634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408" y="4079567"/>
              <a:ext cx="1251116" cy="128404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0060" y="3881089"/>
              <a:ext cx="1216422" cy="118441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0060" y="2494183"/>
              <a:ext cx="1245145" cy="1106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319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467</Words>
  <Application>Microsoft Office PowerPoint</Application>
  <PresentationFormat>와이드스크린</PresentationFormat>
  <Paragraphs>86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Cambria Math</vt:lpstr>
      <vt:lpstr>Office 테마</vt:lpstr>
      <vt:lpstr>흑백 데이터셋을 이용한 불량검출</vt:lpstr>
      <vt:lpstr>사용한 데이터셋</vt:lpstr>
      <vt:lpstr>사용한 데이터셋</vt:lpstr>
      <vt:lpstr>데이터 전처리</vt:lpstr>
      <vt:lpstr>학습시킨 PCB 결함 종류</vt:lpstr>
      <vt:lpstr>학습시킨 PCB 결함 종류</vt:lpstr>
      <vt:lpstr>학습시킨 PCB 결함 종류</vt:lpstr>
      <vt:lpstr>학습시킨 PCB 결함 종류</vt:lpstr>
      <vt:lpstr>학습시킨 PCB 결함 종류</vt:lpstr>
      <vt:lpstr>학습시킨 PCB 결함 종류</vt:lpstr>
      <vt:lpstr>학습시킨 PCB 결함 종류</vt:lpstr>
      <vt:lpstr>데이터 증강</vt:lpstr>
      <vt:lpstr>데이터 증강</vt:lpstr>
      <vt:lpstr>Model History(VGG16)</vt:lpstr>
      <vt:lpstr>혼동 행렬 (Confusion matrix)</vt:lpstr>
      <vt:lpstr>모델 테스트</vt:lpstr>
      <vt:lpstr>실물 데이터셋을 이용한 불량검출</vt:lpstr>
      <vt:lpstr>사용한 데이터셋</vt:lpstr>
      <vt:lpstr>결과</vt:lpstr>
      <vt:lpstr>향후 계획</vt:lpstr>
      <vt:lpstr>향후 계획(데이터 전처리)</vt:lpstr>
      <vt:lpstr>향후 계획(데이터 전처리)</vt:lpstr>
      <vt:lpstr>향후 계획(데이터 전처리)</vt:lpstr>
      <vt:lpstr>향후 계획(데이터 전처리)</vt:lpstr>
      <vt:lpstr>향후 계획(데이터 전처리)</vt:lpstr>
      <vt:lpstr>향후 계획(데이터 전처리)</vt:lpstr>
      <vt:lpstr>향후 계획(데이터 전처리)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ysj</dc:creator>
  <cp:lastModifiedBy>ysj</cp:lastModifiedBy>
  <cp:revision>116</cp:revision>
  <dcterms:created xsi:type="dcterms:W3CDTF">2024-09-02T00:53:22Z</dcterms:created>
  <dcterms:modified xsi:type="dcterms:W3CDTF">2024-09-04T08:41:08Z</dcterms:modified>
</cp:coreProperties>
</file>