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9" r:id="rId10"/>
    <p:sldId id="268" r:id="rId11"/>
    <p:sldId id="271" r:id="rId12"/>
    <p:sldId id="272" r:id="rId13"/>
    <p:sldId id="273" r:id="rId14"/>
    <p:sldId id="275" r:id="rId15"/>
    <p:sldId id="276" r:id="rId16"/>
    <p:sldId id="277" r:id="rId17"/>
    <p:sldId id="286" r:id="rId18"/>
    <p:sldId id="278" r:id="rId19"/>
    <p:sldId id="287" r:id="rId20"/>
    <p:sldId id="288" r:id="rId21"/>
    <p:sldId id="283" r:id="rId22"/>
    <p:sldId id="284" r:id="rId23"/>
    <p:sldId id="285" r:id="rId24"/>
    <p:sldId id="289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995AE-3A36-48FD-83A4-1E9875A1B71C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86FEE-E68B-45EE-80B8-C76975E2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C893-E158-4A99-BB8E-E9A0C8D90BBB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6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4509-8920-47A8-96BF-C61FB3361448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+mj-ea"/>
                <a:ea typeface="+mj-ea"/>
              </a:defRPr>
            </a:lvl1pPr>
          </a:lstStyle>
          <a:p>
            <a:fld id="{3CB4FF8F-4140-4D14-B41F-626D0431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5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5552-39FF-4784-AC3C-26776C34D8BF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77E5-40E7-4521-8887-5EA84E4B59D1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6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37D0-1AA1-47AC-963B-4FB2572849DE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7D3F-E5D2-48FB-9828-B3FEF107D3CA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CDD9-BACC-48FE-A816-D0356766126D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830E-0ACC-446A-9E39-7F1ED0BC8641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6FED-DC8F-4395-9BCD-C3DE4576885B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4E3-D565-4D7A-B206-3B506F1974F4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3CE7-1FBA-4F1B-84F7-98DC7DD9971A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19DC-C371-4DD2-954B-707278997522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FF8F-4140-4D14-B41F-626D04317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92" y="164286"/>
            <a:ext cx="12502392" cy="70866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17445" y="2634833"/>
            <a:ext cx="6235652" cy="797712"/>
          </a:xfrm>
          <a:prstGeom prst="roundRect">
            <a:avLst>
              <a:gd name="adj" fmla="val 27778"/>
            </a:avLst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CNN</a:t>
            </a:r>
            <a:r>
              <a:rPr lang="ko-KR" altLang="en-US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을 </a:t>
            </a:r>
            <a:r>
              <a:rPr lang="ko-KR" altLang="en-US" sz="2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활용한 </a:t>
            </a:r>
            <a:r>
              <a:rPr lang="ko-KR" altLang="en-US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불량 검출 스마트 </a:t>
            </a:r>
            <a:r>
              <a:rPr lang="ko-KR" altLang="en-US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팩토리</a:t>
            </a:r>
            <a:endParaRPr lang="ko-KR" alt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18656" y="3526226"/>
            <a:ext cx="1234441" cy="724836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ea typeface="HY신명조" panose="02030600000101010101" pitchFamily="18" charset="-127"/>
              </a:rPr>
              <a:t>세종교육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  <a:ea typeface="HY신명조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ea typeface="HY신명조" panose="02030600000101010101" pitchFamily="18" charset="-127"/>
              </a:rPr>
              <a:t>A</a:t>
            </a:r>
            <a:r>
              <a:rPr lang="ko-KR" altLang="en-US" sz="1600" b="1" dirty="0" smtClean="0">
                <a:solidFill>
                  <a:schemeClr val="tx1"/>
                </a:solidFill>
                <a:ea typeface="HY신명조" panose="02030600000101010101" pitchFamily="18" charset="-127"/>
              </a:rPr>
              <a:t>조</a:t>
            </a:r>
            <a:endParaRPr lang="ko-KR" altLang="en-US" sz="1600" b="1" dirty="0">
              <a:solidFill>
                <a:schemeClr val="tx1"/>
              </a:solidFill>
              <a:ea typeface="HY신명조" panose="02030600000101010101" pitchFamily="18" charset="-127"/>
            </a:endParaRPr>
          </a:p>
        </p:txBody>
      </p:sp>
      <p:sp>
        <p:nvSpPr>
          <p:cNvPr id="27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/>
        </p:nvSpPr>
        <p:spPr>
          <a:xfrm>
            <a:off x="117445" y="3526226"/>
            <a:ext cx="4913928" cy="72483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180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불량 검출과 분류 프로세스</a:t>
            </a:r>
            <a:endParaRPr lang="ko-KR" altLang="en-US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5512" y="6130037"/>
            <a:ext cx="2047874" cy="50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최종 보고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리포트 </a:t>
            </a:r>
            <a:r>
              <a:rPr lang="en-US" altLang="ko-KR" sz="1400" dirty="0" smtClean="0">
                <a:solidFill>
                  <a:schemeClr val="tx1"/>
                </a:solidFill>
              </a:rPr>
              <a:t>Rev.01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2024.08.21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" y="6130037"/>
            <a:ext cx="1168430" cy="50712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>
                <a:latin typeface="+mj-ea"/>
              </a:rPr>
              <a:t>국내 스마트팩토리 </a:t>
            </a:r>
            <a:r>
              <a:rPr lang="ko-KR" altLang="en-US" sz="2400" b="1" dirty="0" err="1">
                <a:latin typeface="+mj-ea"/>
              </a:rPr>
              <a:t>올웨어</a:t>
            </a:r>
            <a:r>
              <a:rPr lang="ko-KR" altLang="en-US" sz="2400" b="1" dirty="0">
                <a:latin typeface="+mj-ea"/>
              </a:rPr>
              <a:t> 기업별 비중</a:t>
            </a:r>
            <a:r>
              <a:rPr lang="en-US" altLang="ko-KR" sz="2400" b="1" dirty="0">
                <a:latin typeface="+mj-ea"/>
              </a:rPr>
              <a:t>(2024)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05008" y="3126588"/>
          <a:ext cx="3687158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</a:rPr>
                        <a:t>이노텍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6:4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05009" y="4472395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심텍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5:5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405009" y="1772051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7:3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80" y="1772050"/>
            <a:ext cx="7377458" cy="38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solidFill>
            <a:schemeClr val="bg1">
              <a:lumMod val="8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>
                <a:latin typeface="+mj-ea"/>
              </a:rPr>
              <a:t>개발 환경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405008" y="1783775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비용 절감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60630"/>
              </p:ext>
            </p:extLst>
          </p:nvPr>
        </p:nvGraphicFramePr>
        <p:xfrm>
          <a:off x="405008" y="3122834"/>
          <a:ext cx="3688022" cy="243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데이터 </a:t>
                      </a:r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소싱화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    필수 데이터  보안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 </a:t>
                      </a:r>
                      <a:r>
                        <a:rPr lang="ko-KR" altLang="en-US" sz="1800" baseline="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비주력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외주화 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244674" y="3122834"/>
          <a:ext cx="3688022" cy="243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우선 순위 확인  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         </a:t>
                      </a:r>
                      <a:r>
                        <a:rPr lang="ko-KR" altLang="en-US" sz="18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불량품 </a:t>
                      </a:r>
                      <a:r>
                        <a:rPr lang="ko-KR" altLang="en-US" sz="1800" b="1" kern="1200" baseline="0" dirty="0" err="1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검출률</a:t>
                      </a:r>
                      <a:endParaRPr lang="en-US" altLang="ko-KR" sz="1800" b="1" kern="1200" baseline="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       불량품 최소화</a:t>
                      </a:r>
                      <a:endParaRPr lang="ko-KR" altLang="en-US" sz="2800" b="1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60555"/>
              </p:ext>
            </p:extLst>
          </p:nvPr>
        </p:nvGraphicFramePr>
        <p:xfrm>
          <a:off x="8058115" y="3122833"/>
          <a:ext cx="3688022" cy="243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현장 상주 인원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             </a:t>
                      </a:r>
                      <a:r>
                        <a:rPr lang="ko-KR" altLang="en-US" sz="18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보고서 작성</a:t>
                      </a:r>
                      <a:endParaRPr lang="en-US" altLang="ko-KR" sz="1800" b="1" kern="1200" baseline="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        개선점 파악</a:t>
                      </a:r>
                      <a:endParaRPr lang="ko-KR" altLang="en-US" sz="2800" b="1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058115" y="1783775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품질 개선 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244674" y="1783775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목표 확인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solidFill>
            <a:schemeClr val="bg1">
              <a:lumMod val="8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>
                <a:latin typeface="+mj-ea"/>
              </a:rPr>
              <a:t>개발 환경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07196"/>
              </p:ext>
            </p:extLst>
          </p:nvPr>
        </p:nvGraphicFramePr>
        <p:xfrm>
          <a:off x="405007" y="1783775"/>
          <a:ext cx="11341129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29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CNN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활용한 불량 검출 스마트 </a:t>
                      </a:r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팩토리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시스템 개발을 위한 환경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0576"/>
              </p:ext>
            </p:extLst>
          </p:nvPr>
        </p:nvGraphicFramePr>
        <p:xfrm>
          <a:off x="4244674" y="3122834"/>
          <a:ext cx="3688022" cy="246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272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소프트웨어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  <a:tr h="1196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Python, </a:t>
                      </a:r>
                      <a:r>
                        <a:rPr lang="en-US" altLang="ko-KR" sz="28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TensorFlow</a:t>
                      </a:r>
                      <a:r>
                        <a:rPr lang="en-US" altLang="ko-KR" sz="2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外</a:t>
                      </a:r>
                      <a:endParaRPr lang="en-US" altLang="ko-KR" sz="24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3938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19300"/>
              </p:ext>
            </p:extLst>
          </p:nvPr>
        </p:nvGraphicFramePr>
        <p:xfrm>
          <a:off x="8058115" y="3122833"/>
          <a:ext cx="3688021" cy="253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1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307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kern="1200" dirty="0" err="1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2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및 </a:t>
                      </a:r>
                      <a:endParaRPr lang="en-US" altLang="ko-KR" sz="2800" b="1" kern="120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데이터 베이스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  <a:tr h="1162094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AWS, MySQL </a:t>
                      </a: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外</a:t>
                      </a:r>
                      <a:endParaRPr lang="ko-KR" altLang="en-US" sz="24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932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56105"/>
              </p:ext>
            </p:extLst>
          </p:nvPr>
        </p:nvGraphicFramePr>
        <p:xfrm>
          <a:off x="405007" y="3122834"/>
          <a:ext cx="3688023" cy="246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3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272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하드웨어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  <a:tr h="1196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카메라</a:t>
                      </a:r>
                      <a:r>
                        <a:rPr lang="en-US" altLang="ko-KR" sz="2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GPU, LOT </a:t>
                      </a: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外</a:t>
                      </a:r>
                      <a:endParaRPr lang="en-US" altLang="ko-KR" sz="24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en-US" altLang="ko-KR" sz="2400" b="1" dirty="0" smtClean="0">
                <a:latin typeface="+mj-ea"/>
              </a:rPr>
              <a:t>WBS(Work Breakdown Structure) </a:t>
            </a:r>
            <a:r>
              <a:rPr lang="ko-KR" altLang="en-US" sz="2400" b="1" dirty="0" smtClean="0">
                <a:latin typeface="+mj-ea"/>
              </a:rPr>
              <a:t>수립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2" y="1507809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51626"/>
              </p:ext>
            </p:extLst>
          </p:nvPr>
        </p:nvGraphicFramePr>
        <p:xfrm>
          <a:off x="405008" y="1783774"/>
          <a:ext cx="3688022" cy="188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88330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aseline="0" dirty="0" smtClean="0">
                          <a:solidFill>
                            <a:schemeClr val="bg1"/>
                          </a:solidFill>
                        </a:rPr>
                        <a:t>                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9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9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900" baseline="0" dirty="0" smtClean="0">
                          <a:solidFill>
                            <a:schemeClr val="bg1"/>
                          </a:solidFill>
                        </a:rPr>
                        <a:t>프로젝트 준비</a:t>
                      </a:r>
                      <a:endParaRPr lang="en-US" altLang="ko-KR" sz="19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프로젝트 정의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</a:rPr>
                        <a:t>1.2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자원 계획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5380"/>
              </p:ext>
            </p:extLst>
          </p:nvPr>
        </p:nvGraphicFramePr>
        <p:xfrm>
          <a:off x="8058115" y="1783775"/>
          <a:ext cx="3688022" cy="188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883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   3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시스템 설계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</a:rPr>
                        <a:t>     3.1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시스템 </a:t>
                      </a:r>
                      <a:r>
                        <a:rPr lang="ko-KR" altLang="en-US" sz="1400" b="0" baseline="0" dirty="0" err="1" smtClean="0">
                          <a:solidFill>
                            <a:schemeClr val="bg1"/>
                          </a:solidFill>
                        </a:rPr>
                        <a:t>아키텍쳐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 설계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</a:rPr>
                        <a:t>3.2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데이터베이스 설계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149"/>
              </p:ext>
            </p:extLst>
          </p:nvPr>
        </p:nvGraphicFramePr>
        <p:xfrm>
          <a:off x="4244674" y="1783773"/>
          <a:ext cx="3688022" cy="188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88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9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9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900" baseline="0" dirty="0" smtClean="0">
                          <a:solidFill>
                            <a:schemeClr val="bg1"/>
                          </a:solidFill>
                        </a:rPr>
                        <a:t>요구사항 분석</a:t>
                      </a:r>
                      <a:endParaRPr lang="en-US" altLang="ko-KR" sz="19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</a:rPr>
                        <a:t>2.1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사용자 요구사항 수집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2.2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기술 요구사항 분석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74463"/>
              </p:ext>
            </p:extLst>
          </p:nvPr>
        </p:nvGraphicFramePr>
        <p:xfrm>
          <a:off x="405008" y="3815563"/>
          <a:ext cx="3688022" cy="174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745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개발 및 테스트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44204"/>
              </p:ext>
            </p:extLst>
          </p:nvPr>
        </p:nvGraphicFramePr>
        <p:xfrm>
          <a:off x="4244674" y="3815562"/>
          <a:ext cx="3661798" cy="174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798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745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배포 및 운영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9787"/>
              </p:ext>
            </p:extLst>
          </p:nvPr>
        </p:nvGraphicFramePr>
        <p:xfrm>
          <a:off x="8071227" y="3815562"/>
          <a:ext cx="3674910" cy="174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910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745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이슈 관리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결함이 없는 상태          결함이 있는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2076"/>
            <a:ext cx="4582886" cy="4582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7" y="1738766"/>
            <a:ext cx="5023757" cy="50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7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Copper </a:t>
            </a:r>
            <a:r>
              <a:rPr lang="ko-KR" altLang="en-US" dirty="0" smtClean="0"/>
              <a:t>기판에 불필요한 구리 노출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50826"/>
            <a:ext cx="1481138" cy="2484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327" y="2350594"/>
            <a:ext cx="2111942" cy="2111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69" y="3870722"/>
            <a:ext cx="2449967" cy="2638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49"/>
            <a:ext cx="4857763" cy="4857763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1677776" y="2574002"/>
            <a:ext cx="783771" cy="6694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216509" y="5028730"/>
            <a:ext cx="783771" cy="6694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7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Mouse bite </a:t>
            </a:r>
            <a:r>
              <a:rPr lang="ko-KR" altLang="en-US" dirty="0" smtClean="0"/>
              <a:t>회로의 파손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55" y="1926985"/>
            <a:ext cx="1951945" cy="2096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38" y="4259816"/>
            <a:ext cx="1541689" cy="1438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34124" r="4482" b="12123"/>
          <a:stretch/>
        </p:blipFill>
        <p:spPr>
          <a:xfrm>
            <a:off x="681729" y="1388365"/>
            <a:ext cx="6694713" cy="5270307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4714887" y="4595550"/>
            <a:ext cx="1163399" cy="9235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4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ko-KR" altLang="en-US" dirty="0" smtClean="0"/>
              <a:t>단절된 결함 형태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3" y="1681149"/>
            <a:ext cx="4857763" cy="48577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55" y="1929765"/>
            <a:ext cx="1922690" cy="2050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1" y="4381659"/>
            <a:ext cx="2484738" cy="1573667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4714887" y="3458151"/>
            <a:ext cx="1163399" cy="9235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4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Pin-hole </a:t>
            </a:r>
            <a:r>
              <a:rPr lang="ko-KR" altLang="en-US" dirty="0" smtClean="0"/>
              <a:t>기판 회로에 </a:t>
            </a:r>
            <a:r>
              <a:rPr lang="ko-KR" altLang="en-US" dirty="0" err="1" smtClean="0"/>
              <a:t>홀모양</a:t>
            </a:r>
            <a:r>
              <a:rPr lang="ko-KR" altLang="en-US" dirty="0" smtClean="0"/>
              <a:t> 독립된 손상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3" y="1681149"/>
            <a:ext cx="4857763" cy="4857763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061744" y="1531379"/>
            <a:ext cx="1163399" cy="9235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2581287" y="3953450"/>
            <a:ext cx="962013" cy="716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86" y="2129316"/>
            <a:ext cx="1080435" cy="1080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7" y="4175658"/>
            <a:ext cx="1185863" cy="12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2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</a:t>
            </a:r>
            <a:r>
              <a:rPr lang="ko-KR" altLang="en-US" dirty="0" smtClean="0"/>
              <a:t>납땜이 </a:t>
            </a:r>
            <a:r>
              <a:rPr lang="ko-KR" altLang="en-US" dirty="0" err="1" smtClean="0"/>
              <a:t>이어붙은</a:t>
            </a:r>
            <a:r>
              <a:rPr lang="ko-KR" altLang="en-US" dirty="0" smtClean="0"/>
              <a:t> 결함 형태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3" y="1681149"/>
            <a:ext cx="4857763" cy="4857763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129093" y="3849956"/>
            <a:ext cx="1163399" cy="9235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37" y="4212770"/>
            <a:ext cx="788534" cy="1941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1893261"/>
            <a:ext cx="2106098" cy="5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err="1" smtClean="0"/>
              <a:t>인트로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7445" y="1476376"/>
            <a:ext cx="3816380" cy="12290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사업성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7445" y="4591002"/>
            <a:ext cx="3816380" cy="129544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차별적 역량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445" y="3029463"/>
            <a:ext cx="3816380" cy="129544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우위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구성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30208" y="1476376"/>
            <a:ext cx="3816380" cy="12290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소싱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30208" y="3062647"/>
            <a:ext cx="3816380" cy="12290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목표 확실성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0208" y="4656037"/>
            <a:ext cx="3816380" cy="12290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현장 </a:t>
            </a:r>
            <a:r>
              <a:rPr lang="en-US" altLang="ko-KR" sz="3200" dirty="0" smtClean="0">
                <a:solidFill>
                  <a:schemeClr val="tx1"/>
                </a:solidFill>
                <a:latin typeface="+mj-ea"/>
                <a:ea typeface="+mj-ea"/>
              </a:rPr>
              <a:t>CS</a:t>
            </a:r>
            <a:endParaRPr lang="ko-KR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5258623" y="1747204"/>
            <a:ext cx="1646787" cy="71638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5258622" y="3313870"/>
            <a:ext cx="1646787" cy="71638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>
            <a:off x="5258623" y="4880536"/>
            <a:ext cx="1646787" cy="71638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Spur </a:t>
            </a:r>
            <a:r>
              <a:rPr lang="ko-KR" altLang="en-US" dirty="0" smtClean="0"/>
              <a:t>튀어나온 형태의 결함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3" y="1681149"/>
            <a:ext cx="4857763" cy="4857763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2367649" y="3718361"/>
            <a:ext cx="930724" cy="70668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268444" y="3311262"/>
            <a:ext cx="930724" cy="70668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31" y="3664602"/>
            <a:ext cx="1503588" cy="18257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81" y="1347089"/>
            <a:ext cx="1370238" cy="11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가공한 이미지 불러오기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86" y="2323308"/>
            <a:ext cx="5991510" cy="30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6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테스트 데이터 나누기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03495" cy="49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6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942"/>
            <a:ext cx="591585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470"/>
            <a:ext cx="6754586" cy="4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7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을 이용한 모델 학습 결과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FF8F-4140-4D14-B41F-626D04317CD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291"/>
            <a:ext cx="4872520" cy="39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54" y="2191291"/>
            <a:ext cx="499304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/>
              <a:t>팀 소개   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4" y="1476376"/>
            <a:ext cx="3816380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총괄 프로젝트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err="1" smtClean="0">
                <a:solidFill>
                  <a:schemeClr val="tx1"/>
                </a:solidFill>
              </a:rPr>
              <a:t>윤선준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책임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육군 하사 만기제대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C+, </a:t>
            </a:r>
            <a:r>
              <a:rPr lang="ko-KR" altLang="en-US" dirty="0" smtClean="0">
                <a:solidFill>
                  <a:schemeClr val="tx1"/>
                </a:solidFill>
              </a:rPr>
              <a:t>자바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外 각종 언어 활용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아마추어 게임 개발 및 배포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㈜</a:t>
            </a:r>
            <a:r>
              <a:rPr lang="ko-KR" altLang="en-US" dirty="0" err="1" smtClean="0">
                <a:solidFill>
                  <a:schemeClr val="tx1"/>
                </a:solidFill>
              </a:rPr>
              <a:t>세종교육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부트캠프 재학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8127" y="1476377"/>
            <a:ext cx="3587780" cy="441007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데이터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김성일 프로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육군 수색대 만기제대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외식업 대표 역임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가구공장 운영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㈜</a:t>
            </a:r>
            <a:r>
              <a:rPr lang="ko-KR" altLang="en-US" dirty="0" err="1" smtClean="0">
                <a:solidFill>
                  <a:schemeClr val="tx1"/>
                </a:solidFill>
              </a:rPr>
              <a:t>세종교육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부트캠프 재학</a:t>
            </a:r>
          </a:p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30210" y="1476376"/>
            <a:ext cx="3816380" cy="441007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</a:rPr>
              <a:t>사업개발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안홍준 프로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육군 통신병 만기제대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인재 컨설팅 및 근로자 인력파견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en-US" altLang="ko-KR" dirty="0" smtClean="0">
                <a:solidFill>
                  <a:schemeClr val="tx1"/>
                </a:solidFill>
              </a:rPr>
              <a:t>) S</a:t>
            </a:r>
            <a:r>
              <a:rPr lang="ko-KR" altLang="en-US" dirty="0" smtClean="0">
                <a:solidFill>
                  <a:schemeClr val="tx1"/>
                </a:solidFill>
              </a:rPr>
              <a:t>사 건설그룹 </a:t>
            </a:r>
            <a:r>
              <a:rPr lang="ko-KR" altLang="en-US" dirty="0" err="1" smtClean="0">
                <a:solidFill>
                  <a:schemeClr val="tx1"/>
                </a:solidFill>
              </a:rPr>
              <a:t>감리단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고압팀장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㈜</a:t>
            </a:r>
            <a:r>
              <a:rPr lang="ko-KR" altLang="en-US" dirty="0" err="1" smtClean="0">
                <a:solidFill>
                  <a:schemeClr val="tx1"/>
                </a:solidFill>
              </a:rPr>
              <a:t>세종교육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부트캠프 재학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/>
              <a:t>사업 개요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98977"/>
              </p:ext>
            </p:extLst>
          </p:nvPr>
        </p:nvGraphicFramePr>
        <p:xfrm>
          <a:off x="405009" y="1772051"/>
          <a:ext cx="11341131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747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799638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vl="1" algn="l" latinLnBrk="1"/>
                      <a:r>
                        <a:rPr lang="en-US" altLang="ko-KR" sz="3200" baseline="0" dirty="0" smtClean="0"/>
                        <a:t>    </a:t>
                      </a:r>
                      <a:r>
                        <a:rPr lang="ko-KR" altLang="en-US" sz="3200" baseline="0" dirty="0" smtClean="0"/>
                        <a:t>프로젝트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ko-KR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활용한 불량 검출 스마트 </a:t>
                      </a:r>
                      <a:r>
                        <a:rPr lang="ko-KR" altLang="ko-K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팩토리</a:t>
                      </a:r>
                      <a:r>
                        <a:rPr lang="ko-KR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94762"/>
              </p:ext>
            </p:extLst>
          </p:nvPr>
        </p:nvGraphicFramePr>
        <p:xfrm>
          <a:off x="405008" y="3120217"/>
          <a:ext cx="11341131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747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799638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vl="1" algn="l" latinLnBrk="1"/>
                      <a:r>
                        <a:rPr lang="en-US" altLang="ko-KR" sz="3200" baseline="0" dirty="0" smtClean="0"/>
                        <a:t>        </a:t>
                      </a:r>
                      <a:r>
                        <a:rPr lang="ko-KR" altLang="en-US" sz="3200" baseline="0" dirty="0" smtClean="0"/>
                        <a:t>개요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200000"/>
                        </a:lnSpc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소프트웨어를 통한 실시간 불량 식별 및 검출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80547"/>
              </p:ext>
            </p:extLst>
          </p:nvPr>
        </p:nvGraphicFramePr>
        <p:xfrm>
          <a:off x="405008" y="4472395"/>
          <a:ext cx="11341131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747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799638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vl="1" algn="l" latinLnBrk="1"/>
                      <a:r>
                        <a:rPr lang="en-US" altLang="ko-KR" sz="3200" baseline="0" dirty="0" smtClean="0"/>
                        <a:t>        </a:t>
                      </a:r>
                      <a:r>
                        <a:rPr lang="ko-KR" altLang="en-US" sz="3200" baseline="0" dirty="0" smtClean="0"/>
                        <a:t>실행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제조장비 개발 및 공정 개선 비용 절감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6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>
                <a:latin typeface="+mj-ea"/>
              </a:rPr>
              <a:t>국내 </a:t>
            </a:r>
            <a:r>
              <a:rPr lang="en-US" altLang="ko-KR" sz="2400" b="1" dirty="0" smtClean="0">
                <a:latin typeface="+mj-ea"/>
              </a:rPr>
              <a:t>PCB </a:t>
            </a:r>
            <a:r>
              <a:rPr lang="ko-KR" altLang="en-US" sz="2400" b="1" dirty="0" smtClean="0">
                <a:latin typeface="+mj-ea"/>
              </a:rPr>
              <a:t>제조산업 스마트팩토리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올웨어</a:t>
            </a:r>
            <a:r>
              <a:rPr lang="ko-KR" altLang="en-US" sz="2400" b="1" dirty="0" smtClean="0"/>
              <a:t> 시장규모</a:t>
            </a:r>
            <a:r>
              <a:rPr lang="en-US" altLang="ko-KR" sz="2400" b="1" dirty="0" smtClean="0">
                <a:latin typeface="+mj-ea"/>
              </a:rPr>
              <a:t>(2020~2025)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9907"/>
              </p:ext>
            </p:extLst>
          </p:nvPr>
        </p:nvGraphicFramePr>
        <p:xfrm>
          <a:off x="405009" y="1772051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연도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2024</a:t>
                      </a:r>
                      <a:r>
                        <a:rPr lang="ko-KR" altLang="en-US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32" y="1772051"/>
            <a:ext cx="7366407" cy="382028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89060"/>
              </p:ext>
            </p:extLst>
          </p:nvPr>
        </p:nvGraphicFramePr>
        <p:xfrm>
          <a:off x="405009" y="4472395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성장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10.4%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84241"/>
              </p:ext>
            </p:extLst>
          </p:nvPr>
        </p:nvGraphicFramePr>
        <p:xfrm>
          <a:off x="405009" y="3126588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규모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740</a:t>
                      </a:r>
                      <a:r>
                        <a:rPr lang="ko-KR" altLang="en-US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억원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21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>
                <a:latin typeface="+mj-ea"/>
              </a:rPr>
              <a:t>국내 </a:t>
            </a:r>
            <a:r>
              <a:rPr lang="en-US" altLang="ko-KR" sz="2400" b="1" dirty="0" smtClean="0">
                <a:latin typeface="+mj-ea"/>
              </a:rPr>
              <a:t>PCB </a:t>
            </a:r>
            <a:r>
              <a:rPr lang="ko-KR" altLang="en-US" sz="2400" b="1" dirty="0" smtClean="0">
                <a:latin typeface="+mj-ea"/>
              </a:rPr>
              <a:t>제조산업 </a:t>
            </a:r>
            <a:r>
              <a:rPr lang="en-US" altLang="ko-KR" sz="2400" b="1" dirty="0" smtClean="0">
                <a:latin typeface="+mj-ea"/>
              </a:rPr>
              <a:t>AI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전환 비율</a:t>
            </a:r>
            <a:r>
              <a:rPr lang="en-US" altLang="ko-KR" sz="2400" b="1" dirty="0" smtClean="0">
                <a:latin typeface="+mj-ea"/>
              </a:rPr>
              <a:t>(2019~2023)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2459"/>
              </p:ext>
            </p:extLst>
          </p:nvPr>
        </p:nvGraphicFramePr>
        <p:xfrm>
          <a:off x="405009" y="1772051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연도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2023</a:t>
                      </a:r>
                      <a:r>
                        <a:rPr lang="ko-KR" altLang="en-US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3" y="1772052"/>
            <a:ext cx="7369205" cy="3827036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25244"/>
              </p:ext>
            </p:extLst>
          </p:nvPr>
        </p:nvGraphicFramePr>
        <p:xfrm>
          <a:off x="405008" y="3126588"/>
          <a:ext cx="3687158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비율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약</a:t>
                      </a:r>
                      <a:r>
                        <a:rPr lang="ko-KR" altLang="en-US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80%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12764"/>
              </p:ext>
            </p:extLst>
          </p:nvPr>
        </p:nvGraphicFramePr>
        <p:xfrm>
          <a:off x="405009" y="4472395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전망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6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블루오션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22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>
                <a:latin typeface="+mj-ea"/>
              </a:rPr>
              <a:t>국내 </a:t>
            </a:r>
            <a:r>
              <a:rPr lang="en-US" altLang="ko-KR" sz="2400" b="1" dirty="0" smtClean="0">
                <a:latin typeface="+mj-ea"/>
              </a:rPr>
              <a:t>PCB </a:t>
            </a:r>
            <a:r>
              <a:rPr lang="ko-KR" altLang="en-US" sz="2400" b="1" dirty="0" smtClean="0">
                <a:latin typeface="+mj-ea"/>
              </a:rPr>
              <a:t>제조산업</a:t>
            </a:r>
            <a:r>
              <a:rPr lang="en-US" altLang="ko-KR" sz="2400" b="1" dirty="0" smtClean="0">
                <a:latin typeface="+mj-ea"/>
              </a:rPr>
              <a:t> AI </a:t>
            </a:r>
            <a:r>
              <a:rPr lang="ko-KR" altLang="en-US" sz="2400" b="1" dirty="0" smtClean="0">
                <a:latin typeface="+mj-ea"/>
              </a:rPr>
              <a:t>하드웨어 기업별 점유율</a:t>
            </a:r>
            <a:r>
              <a:rPr lang="en-US" altLang="ko-KR" sz="2400" b="1" dirty="0" smtClean="0">
                <a:latin typeface="+mj-ea"/>
              </a:rPr>
              <a:t>(2024)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6450"/>
              </p:ext>
            </p:extLst>
          </p:nvPr>
        </p:nvGraphicFramePr>
        <p:xfrm>
          <a:off x="405008" y="3126588"/>
          <a:ext cx="3687158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</a:rPr>
                        <a:t>이노텍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25%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4344"/>
              </p:ext>
            </p:extLst>
          </p:nvPr>
        </p:nvGraphicFramePr>
        <p:xfrm>
          <a:off x="405009" y="4472395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심텍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20%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0220"/>
              </p:ext>
            </p:extLst>
          </p:nvPr>
        </p:nvGraphicFramePr>
        <p:xfrm>
          <a:off x="405009" y="1772051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45%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81" y="1767916"/>
            <a:ext cx="7377458" cy="38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 smtClean="0">
                <a:latin typeface="+mj-ea"/>
              </a:rPr>
              <a:t>국내 </a:t>
            </a:r>
            <a:r>
              <a:rPr lang="en-US" altLang="ko-KR" sz="2400" b="1" dirty="0" smtClean="0">
                <a:latin typeface="+mj-ea"/>
              </a:rPr>
              <a:t>PCB </a:t>
            </a:r>
            <a:r>
              <a:rPr lang="ko-KR" altLang="en-US" sz="2400" b="1" dirty="0" smtClean="0">
                <a:latin typeface="+mj-ea"/>
              </a:rPr>
              <a:t>제조산업 </a:t>
            </a:r>
            <a:r>
              <a:rPr lang="en-US" altLang="ko-KR" sz="2400" b="1" dirty="0" smtClean="0">
                <a:latin typeface="+mj-ea"/>
              </a:rPr>
              <a:t>AI </a:t>
            </a:r>
            <a:r>
              <a:rPr lang="ko-KR" altLang="en-US" sz="2400" b="1" dirty="0" smtClean="0">
                <a:latin typeface="+mj-ea"/>
              </a:rPr>
              <a:t>소프트웨어 기업별 점유율</a:t>
            </a:r>
            <a:r>
              <a:rPr lang="en-US" altLang="ko-KR" sz="2400" b="1" dirty="0" smtClean="0">
                <a:latin typeface="+mj-ea"/>
              </a:rPr>
              <a:t>(2024)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82096"/>
              </p:ext>
            </p:extLst>
          </p:nvPr>
        </p:nvGraphicFramePr>
        <p:xfrm>
          <a:off x="405008" y="3126588"/>
          <a:ext cx="3687158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4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</a:rPr>
                        <a:t>이노텍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30%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92154"/>
              </p:ext>
            </p:extLst>
          </p:nvPr>
        </p:nvGraphicFramePr>
        <p:xfrm>
          <a:off x="405009" y="4472395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심텍</a:t>
                      </a:r>
                      <a:r>
                        <a:rPr lang="en-US" altLang="ko-KR" sz="2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aseline="0" dirty="0" smtClean="0"/>
                        <a:t>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15%</a:t>
                      </a: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3" y="1772050"/>
            <a:ext cx="7369205" cy="3820281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0910"/>
              </p:ext>
            </p:extLst>
          </p:nvPr>
        </p:nvGraphicFramePr>
        <p:xfrm>
          <a:off x="405009" y="1772051"/>
          <a:ext cx="3687157" cy="111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04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3120645472"/>
                    </a:ext>
                  </a:extLst>
                </a:gridCol>
              </a:tblGrid>
              <a:tr h="1119937">
                <a:tc>
                  <a:txBody>
                    <a:bodyPr/>
                    <a:lstStyle/>
                    <a:p>
                      <a:pPr lvl="1" algn="l" latinLnBrk="1"/>
                      <a:endParaRPr lang="en-US" altLang="ko-KR" sz="1800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lvl="1" algn="l" latinLnBrk="1"/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삼성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3200" baseline="0" dirty="0" smtClean="0"/>
                        <a:t>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40%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446" y="142614"/>
            <a:ext cx="11929146" cy="809886"/>
          </a:xfrm>
          <a:ln w="19050"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sz="2400" b="1" dirty="0">
                <a:latin typeface="+mj-ea"/>
              </a:rPr>
              <a:t>경쟁사 </a:t>
            </a:r>
            <a:r>
              <a:rPr lang="en-US" altLang="ko-KR" sz="2400" b="1" dirty="0">
                <a:latin typeface="+mj-ea"/>
              </a:rPr>
              <a:t>AI </a:t>
            </a:r>
            <a:r>
              <a:rPr lang="ko-KR" altLang="en-US" sz="2400" b="1" dirty="0" smtClean="0">
                <a:latin typeface="+mj-ea"/>
              </a:rPr>
              <a:t>솔루션 </a:t>
            </a:r>
            <a:r>
              <a:rPr lang="en-US" altLang="ko-KR" sz="2400" b="1" dirty="0" smtClean="0">
                <a:latin typeface="+mj-ea"/>
              </a:rPr>
              <a:t>(2024)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17445" y="1097807"/>
            <a:ext cx="11929145" cy="5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3390" y="6285349"/>
            <a:ext cx="2743200" cy="365125"/>
          </a:xfrm>
        </p:spPr>
        <p:txBody>
          <a:bodyPr/>
          <a:lstStyle/>
          <a:p>
            <a:fld id="{3CB4FF8F-4140-4D14-B41F-626D04317CD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7443" y="1476376"/>
            <a:ext cx="11929146" cy="441007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17445" y="6216242"/>
            <a:ext cx="11929145" cy="50334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/>
          </a:p>
        </p:txBody>
      </p:sp>
      <p:sp>
        <p:nvSpPr>
          <p:cNvPr id="13" name="바닥글 개체 틀 6"/>
          <p:cNvSpPr txBox="1">
            <a:spLocks/>
          </p:cNvSpPr>
          <p:nvPr/>
        </p:nvSpPr>
        <p:spPr>
          <a:xfrm>
            <a:off x="117442" y="6242908"/>
            <a:ext cx="2822608" cy="43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</a:rPr>
              <a:t>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국내 </a:t>
            </a:r>
            <a:r>
              <a:rPr lang="ko-KR" altLang="en-US" b="1" dirty="0" err="1" smtClean="0">
                <a:latin typeface="+mj-ea"/>
                <a:ea typeface="+mj-ea"/>
              </a:rPr>
              <a:t>씽크탱크</a:t>
            </a:r>
            <a:r>
              <a:rPr lang="ko-KR" altLang="en-US" b="1" dirty="0" smtClean="0">
                <a:latin typeface="+mj-ea"/>
                <a:ea typeface="+mj-ea"/>
              </a:rPr>
              <a:t> 보고서 外 참조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216564" y="6248829"/>
            <a:ext cx="5730905" cy="438164"/>
          </a:xfrm>
        </p:spPr>
        <p:txBody>
          <a:bodyPr/>
          <a:lstStyle/>
          <a:p>
            <a:r>
              <a:rPr lang="ko-KR" altLang="en-US" dirty="0" smtClean="0"/>
              <a:t>* 해당 자료의 저작권은 </a:t>
            </a:r>
            <a:r>
              <a:rPr lang="ko-KR" altLang="en-US" dirty="0" err="1" smtClean="0"/>
              <a:t>세종교육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조에게 귀속되어 있으니 무단복제를 금지합니다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68704"/>
              </p:ext>
            </p:extLst>
          </p:nvPr>
        </p:nvGraphicFramePr>
        <p:xfrm>
          <a:off x="405008" y="1783775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삼성전기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57394"/>
              </p:ext>
            </p:extLst>
          </p:nvPr>
        </p:nvGraphicFramePr>
        <p:xfrm>
          <a:off x="8058115" y="1783775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심텍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29378"/>
              </p:ext>
            </p:extLst>
          </p:nvPr>
        </p:nvGraphicFramePr>
        <p:xfrm>
          <a:off x="4244674" y="1769991"/>
          <a:ext cx="3688022" cy="1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1096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LG</a:t>
                      </a:r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이노텍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40080"/>
              </p:ext>
            </p:extLst>
          </p:nvPr>
        </p:nvGraphicFramePr>
        <p:xfrm>
          <a:off x="431232" y="3122834"/>
          <a:ext cx="366179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798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Siemens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SAP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      IBM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54575"/>
              </p:ext>
            </p:extLst>
          </p:nvPr>
        </p:nvGraphicFramePr>
        <p:xfrm>
          <a:off x="4244674" y="3122834"/>
          <a:ext cx="3688022" cy="243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IBM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Microsoft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13153"/>
              </p:ext>
            </p:extLst>
          </p:nvPr>
        </p:nvGraphicFramePr>
        <p:xfrm>
          <a:off x="8058115" y="3122833"/>
          <a:ext cx="3688022" cy="243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22">
                  <a:extLst>
                    <a:ext uri="{9D8B030D-6E8A-4147-A177-3AD203B41FA5}">
                      <a16:colId xmlns:a16="http://schemas.microsoft.com/office/drawing/2014/main" val="1277843202"/>
                    </a:ext>
                  </a:extLst>
                </a:gridCol>
              </a:tblGrid>
              <a:tr h="2438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Honeywell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Rockwell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3672</TotalTime>
  <Words>700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HY신명조</vt:lpstr>
      <vt:lpstr>궁서</vt:lpstr>
      <vt:lpstr>맑은 고딕</vt:lpstr>
      <vt:lpstr>Arial</vt:lpstr>
      <vt:lpstr>Calibri</vt:lpstr>
      <vt:lpstr>Calibri Light</vt:lpstr>
      <vt:lpstr>Office Theme</vt:lpstr>
      <vt:lpstr>PowerPoint 프레젠테이션</vt:lpstr>
      <vt:lpstr> 인트로</vt:lpstr>
      <vt:lpstr> 팀 소개   </vt:lpstr>
      <vt:lpstr> 사업 개요</vt:lpstr>
      <vt:lpstr>국내 PCB 제조산업 스마트팩토리 올웨어 시장규모(2020~2025)</vt:lpstr>
      <vt:lpstr>국내 PCB 제조산업 AI 전환 비율(2019~2023)</vt:lpstr>
      <vt:lpstr> 국내 PCB 제조산업 AI 하드웨어 기업별 점유율(2024)</vt:lpstr>
      <vt:lpstr> 국내 PCB 제조산업 AI 소프트웨어 기업별 점유율(2024)</vt:lpstr>
      <vt:lpstr> 경쟁사 AI 솔루션 (2024)</vt:lpstr>
      <vt:lpstr> 국내 스마트팩토리 올웨어 기업별 비중(2024)</vt:lpstr>
      <vt:lpstr> 개발 환경</vt:lpstr>
      <vt:lpstr> 개발 환경</vt:lpstr>
      <vt:lpstr> WBS(Work Breakdown Structure) 수립</vt:lpstr>
      <vt:lpstr>결함이 없는 상태          결함이 있는 상태</vt:lpstr>
      <vt:lpstr>Copper 기판에 불필요한 구리 노출 결함</vt:lpstr>
      <vt:lpstr>Mouse bite 회로의 파손</vt:lpstr>
      <vt:lpstr>Open 단절된 결함 형태</vt:lpstr>
      <vt:lpstr>Pin-hole 기판 회로에 홀모양 독립된 손상</vt:lpstr>
      <vt:lpstr>Short 납땜이 이어붙은 결함 형태</vt:lpstr>
      <vt:lpstr>Spur 튀어나온 형태의 결함</vt:lpstr>
      <vt:lpstr>가공한 이미지 불러오기</vt:lpstr>
      <vt:lpstr>훈련 데이터,테스트 데이터 나누기</vt:lpstr>
      <vt:lpstr>모델 설계</vt:lpstr>
      <vt:lpstr>모델 학습</vt:lpstr>
      <vt:lpstr>CNN을 이용한 모델 학습 결과 그래프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CNN을 활용한 불량 검출 스마트 팩토리</dc:title>
  <dc:creator>anh</dc:creator>
  <cp:lastModifiedBy>김성일</cp:lastModifiedBy>
  <cp:revision>84</cp:revision>
  <dcterms:created xsi:type="dcterms:W3CDTF">2024-08-20T23:20:53Z</dcterms:created>
  <dcterms:modified xsi:type="dcterms:W3CDTF">2024-08-30T00:03:52Z</dcterms:modified>
</cp:coreProperties>
</file>