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0" r:id="rId14"/>
    <p:sldId id="262" r:id="rId15"/>
    <p:sldId id="263" r:id="rId16"/>
    <p:sldId id="26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5" r:id="rId28"/>
    <p:sldId id="286" r:id="rId29"/>
    <p:sldId id="287" r:id="rId30"/>
    <p:sldId id="288" r:id="rId31"/>
    <p:sldId id="290" r:id="rId32"/>
    <p:sldId id="289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00"/>
    <a:srgbClr val="FFA500"/>
    <a:srgbClr val="1F77B4"/>
    <a:srgbClr val="2CA02C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5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2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8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71" y="170572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9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2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EA38-E544-43FD-8860-D139666306A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9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371" y="1733786"/>
            <a:ext cx="1072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제가 운영하는 스포츠 센터는 트레이닝 붐 덕분에 지금까지 고객 수가 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그런데 최근 </a:t>
            </a:r>
            <a:r>
              <a:rPr lang="en-US" altLang="ko-KR" dirty="0"/>
              <a:t>1</a:t>
            </a:r>
            <a:r>
              <a:rPr lang="ko-KR" altLang="en-US" dirty="0"/>
              <a:t>년간 고객 수가 늘지 않는 것 같습니다</a:t>
            </a:r>
            <a:r>
              <a:rPr lang="en-US" altLang="ko-KR" dirty="0"/>
              <a:t>. </a:t>
            </a:r>
            <a:r>
              <a:rPr lang="ko-KR" altLang="en-US" dirty="0"/>
              <a:t>자주 이용하는 고객은 계속 </a:t>
            </a:r>
            <a:r>
              <a:rPr lang="ko-KR" altLang="en-US" dirty="0" smtClean="0"/>
              <a:t>오지만</a:t>
            </a:r>
            <a:endParaRPr lang="en-US" altLang="ko-KR" dirty="0" smtClean="0"/>
          </a:p>
          <a:p>
            <a:r>
              <a:rPr lang="ko-KR" altLang="en-US" dirty="0"/>
              <a:t>가끔 오는 고객은 어느새 오지 않는 경우도 생기는 것 같습니다</a:t>
            </a:r>
            <a:r>
              <a:rPr lang="en-US" altLang="ko-KR" dirty="0"/>
              <a:t>. </a:t>
            </a:r>
            <a:r>
              <a:rPr lang="ko-KR" altLang="en-US" dirty="0"/>
              <a:t>제대로 데이터를 분석한 적이 </a:t>
            </a:r>
            <a:r>
              <a:rPr lang="ko-KR" altLang="en-US" dirty="0" smtClean="0"/>
              <a:t>없어서</a:t>
            </a:r>
            <a:endParaRPr lang="en-US" altLang="ko-KR" dirty="0" smtClean="0"/>
          </a:p>
          <a:p>
            <a:r>
              <a:rPr lang="ko-KR" altLang="en-US" dirty="0"/>
              <a:t>어떤 고객이 계속 이용하고 있는지조차 모릅니다</a:t>
            </a:r>
            <a:r>
              <a:rPr lang="en-US" altLang="ko-KR" dirty="0"/>
              <a:t>. </a:t>
            </a:r>
            <a:r>
              <a:rPr lang="ko-KR" altLang="en-US" dirty="0"/>
              <a:t>데이터 분석을 하면 뭔가 알 수 있을 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6371" y="3171766"/>
            <a:ext cx="8724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회원의 </a:t>
            </a:r>
            <a:r>
              <a:rPr lang="ko-KR" altLang="en-US" b="1" dirty="0"/>
              <a:t>전체 모습 </a:t>
            </a:r>
            <a:r>
              <a:rPr lang="ko-KR" altLang="en-US" b="1" dirty="0" smtClean="0"/>
              <a:t>파악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최신</a:t>
            </a:r>
            <a:r>
              <a:rPr lang="en-US" altLang="ko-KR" dirty="0"/>
              <a:t>(2019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고객 데이터 </a:t>
            </a:r>
            <a:r>
              <a:rPr lang="ko-KR" altLang="en-US" dirty="0" smtClean="0"/>
              <a:t>집계</a:t>
            </a:r>
            <a:endParaRPr lang="en-US" altLang="ko-KR" dirty="0" smtClean="0"/>
          </a:p>
          <a:p>
            <a:r>
              <a:rPr lang="en-US" altLang="ko-KR" dirty="0"/>
              <a:t>2) </a:t>
            </a:r>
            <a:r>
              <a:rPr lang="ko-KR" altLang="en-US" dirty="0"/>
              <a:t>이용 이력 데이터 </a:t>
            </a:r>
            <a:r>
              <a:rPr lang="ko-KR" altLang="en-US" dirty="0" smtClean="0"/>
              <a:t>집계</a:t>
            </a:r>
            <a:endParaRPr lang="en-US" altLang="ko-KR" dirty="0" smtClean="0"/>
          </a:p>
          <a:p>
            <a:r>
              <a:rPr lang="en-US" altLang="ko-KR" dirty="0"/>
              <a:t>3) </a:t>
            </a:r>
            <a:r>
              <a:rPr lang="ko-KR" altLang="en-US" dirty="0"/>
              <a:t>이용 이력 데이터로부터 정기 이용 플래그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매주 </a:t>
            </a:r>
            <a:r>
              <a:rPr lang="ko-KR" altLang="en-US" dirty="0"/>
              <a:t>같은 요일에 왔는가</a:t>
            </a:r>
            <a:r>
              <a:rPr lang="en-US" altLang="ko-KR" dirty="0" smtClean="0"/>
              <a:t>?)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고객 데이터와 이용 이력 데이터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r>
              <a:rPr lang="en-US" altLang="ko-KR" dirty="0"/>
              <a:t>5) </a:t>
            </a:r>
            <a:r>
              <a:rPr lang="ko-KR" altLang="en-US" dirty="0"/>
              <a:t>회원 기간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/>
              <a:t>6) </a:t>
            </a:r>
            <a:r>
              <a:rPr lang="ko-KR" altLang="en-US" dirty="0"/>
              <a:t>고객 행동의 각종 통계량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r>
              <a:rPr lang="en-US" altLang="ko-KR" dirty="0"/>
              <a:t>7) </a:t>
            </a:r>
            <a:r>
              <a:rPr lang="ko-KR" altLang="en-US" dirty="0"/>
              <a:t>탈퇴 회원과 </a:t>
            </a:r>
            <a:r>
              <a:rPr lang="ko-KR" altLang="en-US" dirty="0" err="1"/>
              <a:t>지속회원의</a:t>
            </a:r>
            <a:r>
              <a:rPr lang="ko-KR" altLang="en-US" dirty="0"/>
              <a:t> 차이를 파악</a:t>
            </a:r>
          </a:p>
        </p:txBody>
      </p:sp>
    </p:spTree>
    <p:extLst>
      <p:ext uri="{BB962C8B-B14F-4D97-AF65-F5344CB8AC3E}">
        <p14:creationId xmlns:p14="http://schemas.microsoft.com/office/powerpoint/2010/main" val="22468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간 통계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2" r="534" b="67938"/>
          <a:stretch/>
        </p:blipFill>
        <p:spPr>
          <a:xfrm>
            <a:off x="6271098" y="3282345"/>
            <a:ext cx="5431277" cy="9603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2" y="1462439"/>
            <a:ext cx="3891347" cy="516931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897066" y="3463357"/>
            <a:ext cx="1186774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멤버십 기간 계산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3" r="68516"/>
          <a:stretch/>
        </p:blipFill>
        <p:spPr>
          <a:xfrm>
            <a:off x="2383277" y="2441369"/>
            <a:ext cx="2889114" cy="30066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8"/>
          <a:stretch/>
        </p:blipFill>
        <p:spPr>
          <a:xfrm>
            <a:off x="6721812" y="2441369"/>
            <a:ext cx="4134256" cy="3001257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8161505" y="2332069"/>
            <a:ext cx="2694563" cy="3219855"/>
          </a:xfrm>
          <a:prstGeom prst="frame">
            <a:avLst>
              <a:gd name="adj1" fmla="val 46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403714" y="3642850"/>
            <a:ext cx="1186774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 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8"/>
          <a:stretch/>
        </p:blipFill>
        <p:spPr>
          <a:xfrm>
            <a:off x="2222654" y="1565880"/>
            <a:ext cx="7003917" cy="19227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9"/>
          <a:stretch/>
        </p:blipFill>
        <p:spPr>
          <a:xfrm>
            <a:off x="1382949" y="4257120"/>
            <a:ext cx="9426102" cy="2024674"/>
          </a:xfrm>
          <a:prstGeom prst="rect">
            <a:avLst/>
          </a:prstGeom>
        </p:spPr>
      </p:pic>
      <p:sp>
        <p:nvSpPr>
          <p:cNvPr id="5" name="십자형 4"/>
          <p:cNvSpPr/>
          <p:nvPr/>
        </p:nvSpPr>
        <p:spPr>
          <a:xfrm>
            <a:off x="5502614" y="3571320"/>
            <a:ext cx="603114" cy="603114"/>
          </a:xfrm>
          <a:prstGeom prst="plus">
            <a:avLst>
              <a:gd name="adj" fmla="val 396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5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8" y="1451026"/>
            <a:ext cx="5891555" cy="4470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9796" y="1719312"/>
            <a:ext cx="3224818" cy="105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7F0E"/>
                </a:solidFill>
              </a:rPr>
              <a:t>주황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지속회원</a:t>
            </a:r>
            <a:endParaRPr lang="en-US" altLang="ko-KR" sz="3200" dirty="0" smtClean="0"/>
          </a:p>
          <a:p>
            <a:r>
              <a:rPr lang="ko-KR" altLang="en-US" sz="3200" b="1" dirty="0" smtClean="0">
                <a:solidFill>
                  <a:srgbClr val="2CA02C"/>
                </a:solidFill>
              </a:rPr>
              <a:t>초록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탈퇴회원</a:t>
            </a:r>
            <a:endParaRPr lang="en-US" altLang="ko-KR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0608" y="5921555"/>
            <a:ext cx="6373581" cy="93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1F77B4"/>
                </a:solidFill>
              </a:rPr>
              <a:t>파랑</a:t>
            </a:r>
            <a:r>
              <a:rPr lang="ko-KR" altLang="en-US" sz="2800" dirty="0" smtClean="0">
                <a:solidFill>
                  <a:srgbClr val="1F77B4"/>
                </a:solidFill>
              </a:rPr>
              <a:t> </a:t>
            </a:r>
            <a:r>
              <a:rPr lang="en-US" altLang="ko-KR" sz="2800" dirty="0" smtClean="0"/>
              <a:t>:</a:t>
            </a:r>
            <a:r>
              <a:rPr lang="en-US" altLang="ko-KR" sz="2800" dirty="0" smtClean="0">
                <a:solidFill>
                  <a:srgbClr val="1F77B4"/>
                </a:solidFill>
              </a:rPr>
              <a:t> </a:t>
            </a:r>
            <a:r>
              <a:rPr lang="ko-KR" altLang="en-US" sz="2800" dirty="0" smtClean="0"/>
              <a:t>멤버십 이용기간에 따른 사람 수</a:t>
            </a:r>
            <a:r>
              <a:rPr lang="en-US" altLang="ko-KR" sz="2800" dirty="0" smtClean="0"/>
              <a:t> </a:t>
            </a:r>
          </a:p>
          <a:p>
            <a:endParaRPr lang="ko-KR" altLang="en-US" sz="2800" dirty="0">
              <a:solidFill>
                <a:srgbClr val="1F77B4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46371" y="170572"/>
            <a:ext cx="10922540" cy="1325563"/>
          </a:xfrm>
        </p:spPr>
        <p:txBody>
          <a:bodyPr/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년간의 지속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탈퇴 회원 히스토그램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4" y="2392627"/>
            <a:ext cx="11139919" cy="32400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탈퇴 회원 통계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3562471" y="2251921"/>
            <a:ext cx="5202150" cy="3521412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9698476" y="2251921"/>
            <a:ext cx="2198451" cy="3521412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4" y="2392627"/>
            <a:ext cx="10947658" cy="3240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지속 회원 통계</a:t>
            </a:r>
            <a:endParaRPr lang="ko-KR" altLang="en-US" dirty="0"/>
          </a:p>
        </p:txBody>
      </p:sp>
      <p:sp>
        <p:nvSpPr>
          <p:cNvPr id="5" name="액자 4"/>
          <p:cNvSpPr/>
          <p:nvPr/>
        </p:nvSpPr>
        <p:spPr>
          <a:xfrm>
            <a:off x="3562471" y="2251921"/>
            <a:ext cx="5202150" cy="3521412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9591471" y="2251921"/>
            <a:ext cx="2198451" cy="3521412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371" y="1671139"/>
            <a:ext cx="1072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고객별로 이용 경향이 다르기 때문에 이런 경향을 분석해서 고객별 이용 횟수 같은 것도 예측할 수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371" y="2492474"/>
            <a:ext cx="66177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회원의 </a:t>
            </a:r>
            <a:r>
              <a:rPr lang="ko-KR" altLang="en-US" b="1" dirty="0"/>
              <a:t>행동 </a:t>
            </a:r>
            <a:r>
              <a:rPr lang="ko-KR" altLang="en-US" b="1" dirty="0" smtClean="0"/>
              <a:t>예측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클러스터링으로 </a:t>
            </a:r>
            <a:r>
              <a:rPr lang="ko-KR" altLang="en-US" dirty="0"/>
              <a:t>회원을 </a:t>
            </a:r>
            <a:r>
              <a:rPr lang="ko-KR" altLang="en-US" dirty="0" smtClean="0"/>
              <a:t>그룹화</a:t>
            </a:r>
            <a:endParaRPr lang="en-US" altLang="ko-KR" dirty="0" smtClean="0"/>
          </a:p>
          <a:p>
            <a:r>
              <a:rPr lang="en-US" altLang="ko-KR" dirty="0"/>
              <a:t>2)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3)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 </a:t>
            </a:r>
            <a:r>
              <a:rPr lang="ko-KR" altLang="en-US" dirty="0" smtClean="0"/>
              <a:t>가시화</a:t>
            </a:r>
            <a:endParaRPr lang="en-US" altLang="ko-KR" dirty="0" smtClean="0"/>
          </a:p>
          <a:p>
            <a:r>
              <a:rPr lang="en-US" altLang="ko-KR" dirty="0"/>
              <a:t>4)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결과를 바탕으로 탈퇴 회원의 경향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r>
              <a:rPr lang="en-US" altLang="ko-KR" dirty="0"/>
              <a:t>5) </a:t>
            </a:r>
            <a:r>
              <a:rPr lang="ko-KR" altLang="en-US" dirty="0"/>
              <a:t>다음 달의 이용 횟수 예측을 위한 데이터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r>
              <a:rPr lang="en-US" altLang="ko-KR" dirty="0"/>
              <a:t>6) </a:t>
            </a:r>
            <a:r>
              <a:rPr lang="ko-KR" altLang="en-US" dirty="0"/>
              <a:t>특징이 되는 변수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/>
              <a:t>7) </a:t>
            </a:r>
            <a:r>
              <a:rPr lang="ko-KR" altLang="en-US" dirty="0"/>
              <a:t>다음달 이용 횟수를 예측하는 모델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r>
              <a:rPr lang="en-US" altLang="ko-KR" dirty="0"/>
              <a:t>8) </a:t>
            </a:r>
            <a:r>
              <a:rPr lang="ko-KR" altLang="en-US" dirty="0"/>
              <a:t>모델에 기여하는 변수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/>
              <a:t>9) </a:t>
            </a:r>
            <a:r>
              <a:rPr lang="ko-KR" altLang="en-US" dirty="0"/>
              <a:t>다음 달의 이용 횟수 예측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3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23" y="2361981"/>
            <a:ext cx="7149354" cy="308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3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16" y="2665081"/>
            <a:ext cx="8777169" cy="21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9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29" y="2463820"/>
            <a:ext cx="7889742" cy="29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734914" y="2786975"/>
            <a:ext cx="10722173" cy="1884343"/>
            <a:chOff x="734914" y="2115766"/>
            <a:chExt cx="10722173" cy="188434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594"/>
            <a:stretch/>
          </p:blipFill>
          <p:spPr>
            <a:xfrm>
              <a:off x="734914" y="2115766"/>
              <a:ext cx="10722173" cy="90953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01" b="35004"/>
            <a:stretch/>
          </p:blipFill>
          <p:spPr>
            <a:xfrm>
              <a:off x="734914" y="3025302"/>
              <a:ext cx="10722173" cy="48638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135"/>
            <a:stretch/>
          </p:blipFill>
          <p:spPr>
            <a:xfrm>
              <a:off x="734914" y="3511685"/>
              <a:ext cx="10722173" cy="488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3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r>
              <a:rPr lang="ko-KR" altLang="en-US" dirty="0" smtClean="0"/>
              <a:t> 결과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83" y="2614700"/>
            <a:ext cx="8552835" cy="33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주성분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78" y="1369675"/>
            <a:ext cx="3639045" cy="48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 시각화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52" t="1231" r="1550" b="1713"/>
          <a:stretch/>
        </p:blipFill>
        <p:spPr>
          <a:xfrm>
            <a:off x="3513307" y="1867710"/>
            <a:ext cx="5165387" cy="39202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01327" y="1273289"/>
            <a:ext cx="31906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</a:rPr>
              <a:t>빨강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2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r>
              <a:rPr lang="ko-KR" altLang="en-US" sz="3200" dirty="0" smtClean="0">
                <a:solidFill>
                  <a:srgbClr val="FFA500"/>
                </a:solidFill>
              </a:rPr>
              <a:t>주황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1</a:t>
            </a:r>
            <a:r>
              <a:rPr lang="ko-KR" altLang="en-US" sz="3200" dirty="0" smtClean="0"/>
              <a:t>집단</a:t>
            </a:r>
          </a:p>
          <a:p>
            <a:r>
              <a:rPr lang="ko-KR" altLang="en-US" sz="3200" dirty="0" smtClean="0">
                <a:solidFill>
                  <a:srgbClr val="008000"/>
                </a:solidFill>
              </a:rPr>
              <a:t>초록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0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r>
              <a:rPr lang="ko-KR" altLang="en-US" sz="3200" dirty="0" smtClean="0">
                <a:solidFill>
                  <a:srgbClr val="0000FF"/>
                </a:solidFill>
              </a:rPr>
              <a:t>파랑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3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415794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결과에 대한 의견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5030" y="2161419"/>
            <a:ext cx="96401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계속 이용하는 회원과 탈퇴하는 회원들로 갈리는 </a:t>
            </a:r>
            <a:r>
              <a:rPr lang="ko-KR" altLang="en-US" dirty="0" smtClean="0"/>
              <a:t>모습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1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헬스장 </a:t>
            </a:r>
            <a:r>
              <a:rPr lang="ko-KR" altLang="en-US" dirty="0" err="1"/>
              <a:t>이용이력이</a:t>
            </a:r>
            <a:r>
              <a:rPr lang="ko-KR" altLang="en-US" dirty="0"/>
              <a:t> 집단들 중 가장 낮고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err="1" smtClean="0"/>
              <a:t>탈퇴율이</a:t>
            </a:r>
            <a:r>
              <a:rPr lang="ko-KR" altLang="en-US" dirty="0" smtClean="0"/>
              <a:t> </a:t>
            </a:r>
            <a:r>
              <a:rPr lang="ko-KR" altLang="en-US" dirty="0"/>
              <a:t>가장 </a:t>
            </a:r>
            <a:r>
              <a:rPr lang="ko-KR" altLang="en-US" dirty="0" smtClean="0"/>
              <a:t>높다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꾸준히 헬스장을 이용하는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3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헬스장 처음 온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en-US" altLang="ko-KR" dirty="0"/>
              <a:t>, 3 </a:t>
            </a:r>
            <a:r>
              <a:rPr lang="ko-KR" altLang="en-US" dirty="0"/>
              <a:t>집단의 </a:t>
            </a:r>
            <a:r>
              <a:rPr lang="ko-KR" altLang="en-US" dirty="0" err="1"/>
              <a:t>탈퇴율이</a:t>
            </a:r>
            <a:r>
              <a:rPr lang="ko-KR" altLang="en-US" dirty="0"/>
              <a:t> 낮고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 smtClean="0"/>
              <a:t>0</a:t>
            </a:r>
            <a:r>
              <a:rPr lang="en-US" altLang="ko-KR" dirty="0"/>
              <a:t>, 1 </a:t>
            </a:r>
            <a:r>
              <a:rPr lang="ko-KR" altLang="en-US" dirty="0"/>
              <a:t>집단의 탈퇴 회원 수가 각각 </a:t>
            </a:r>
            <a:r>
              <a:rPr lang="en-US" altLang="ko-KR" dirty="0"/>
              <a:t>543</a:t>
            </a:r>
            <a:r>
              <a:rPr lang="ko-KR" altLang="en-US" dirty="0"/>
              <a:t>명</a:t>
            </a:r>
            <a:r>
              <a:rPr lang="en-US" altLang="ko-KR" dirty="0"/>
              <a:t>, 771</a:t>
            </a:r>
            <a:r>
              <a:rPr lang="ko-KR" altLang="en-US" dirty="0"/>
              <a:t>명인 모습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 </a:t>
            </a:r>
            <a:r>
              <a:rPr lang="ko-KR" altLang="en-US" dirty="0"/>
              <a:t>집단의 경우 전원 </a:t>
            </a:r>
            <a:r>
              <a:rPr lang="ko-KR" altLang="en-US" dirty="0" smtClean="0"/>
              <a:t>탈퇴했다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6" y="1955826"/>
            <a:ext cx="5016620" cy="4104506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1906292" y="1767963"/>
            <a:ext cx="3421734" cy="4493352"/>
          </a:xfrm>
          <a:prstGeom prst="frame">
            <a:avLst>
              <a:gd name="adj1" fmla="val 47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8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2" y="2478311"/>
            <a:ext cx="10857396" cy="2015868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3891064" y="2388108"/>
            <a:ext cx="4873556" cy="2193620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10720878" y="2388108"/>
            <a:ext cx="874492" cy="2193620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2851202" y="2388108"/>
            <a:ext cx="1069046" cy="2193620"/>
          </a:xfrm>
          <a:prstGeom prst="frame">
            <a:avLst>
              <a:gd name="adj1" fmla="val 832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95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80908" y="1871239"/>
            <a:ext cx="8830184" cy="3660657"/>
            <a:chOff x="1568685" y="1871239"/>
            <a:chExt cx="8830184" cy="366065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685" y="2961538"/>
              <a:ext cx="3946898" cy="110205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549" y="1871239"/>
              <a:ext cx="3726320" cy="3660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71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 예측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27" y="2474294"/>
            <a:ext cx="5525546" cy="10636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56" y="3881116"/>
            <a:ext cx="7491289" cy="7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9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6371" y="1687235"/>
            <a:ext cx="1072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 생각해보면 회원을 정착시키고 늘려가는 것보다 탈퇴를 막는 것이 중요한 것 같습니다</a:t>
            </a:r>
            <a:r>
              <a:rPr lang="en-US" altLang="ko-KR" dirty="0"/>
              <a:t>. </a:t>
            </a:r>
            <a:r>
              <a:rPr lang="ko-KR" altLang="en-US" dirty="0"/>
              <a:t>탈퇴 이유를 알 수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371" y="2524665"/>
            <a:ext cx="10633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</a:t>
            </a:r>
            <a:r>
              <a:rPr lang="ko-KR" altLang="en-US" b="1" dirty="0"/>
              <a:t>탈퇴 </a:t>
            </a:r>
            <a:r>
              <a:rPr lang="ko-KR" altLang="en-US" b="1" dirty="0" smtClean="0"/>
              <a:t>예측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탈퇴 </a:t>
            </a:r>
            <a:r>
              <a:rPr lang="ko-KR" altLang="en-US" dirty="0"/>
              <a:t>전월의 탈퇴 고객 데이터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탈퇴 </a:t>
            </a:r>
            <a:r>
              <a:rPr lang="ko-KR" altLang="en-US" dirty="0"/>
              <a:t>월을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월로 하고 그 </a:t>
            </a:r>
            <a:r>
              <a:rPr lang="en-US" altLang="ko-KR" dirty="0"/>
              <a:t>1</a:t>
            </a:r>
            <a:r>
              <a:rPr lang="ko-KR" altLang="en-US" dirty="0"/>
              <a:t>개월 전인 </a:t>
            </a:r>
            <a:r>
              <a:rPr lang="en-US" altLang="ko-KR" dirty="0" smtClean="0"/>
              <a:t>8</a:t>
            </a:r>
            <a:r>
              <a:rPr lang="ko-KR" altLang="en-US" dirty="0"/>
              <a:t>월의 데이터로부터 </a:t>
            </a:r>
            <a:r>
              <a:rPr lang="en-US" altLang="ko-KR" dirty="0"/>
              <a:t>9</a:t>
            </a:r>
            <a:r>
              <a:rPr lang="ko-KR" altLang="en-US" dirty="0"/>
              <a:t>월에 탈퇴 신청을 할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지속 </a:t>
            </a:r>
            <a:r>
              <a:rPr lang="ko-KR" altLang="en-US" dirty="0"/>
              <a:t>회원의 데이터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4) </a:t>
            </a:r>
            <a:r>
              <a:rPr lang="ko-KR" altLang="en-US" dirty="0"/>
              <a:t>예측할 달의 재적 기간을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5)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6) </a:t>
            </a:r>
            <a:r>
              <a:rPr lang="ko-KR" altLang="en-US" dirty="0"/>
              <a:t>문자열 변수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7) </a:t>
            </a:r>
            <a:r>
              <a:rPr lang="ko-KR" altLang="en-US" dirty="0"/>
              <a:t>의사결정트리를 사용해서 탈퇴 예측 모델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r>
              <a:rPr lang="en-US" altLang="ko-KR" dirty="0" smtClean="0"/>
              <a:t>8) </a:t>
            </a:r>
            <a:r>
              <a:rPr lang="ko-KR" altLang="en-US" dirty="0"/>
              <a:t>예측 모델을 평가하고 모델 </a:t>
            </a:r>
            <a:r>
              <a:rPr lang="ko-KR" altLang="en-US" dirty="0" smtClean="0"/>
              <a:t>튜닝</a:t>
            </a:r>
            <a:endParaRPr lang="en-US" altLang="ko-KR" dirty="0" smtClean="0"/>
          </a:p>
          <a:p>
            <a:r>
              <a:rPr lang="en-US" altLang="ko-KR" dirty="0" smtClean="0"/>
              <a:t>9) </a:t>
            </a:r>
            <a:r>
              <a:rPr lang="ko-KR" altLang="en-US" dirty="0"/>
              <a:t>모델에 기여하는 변수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10) </a:t>
            </a:r>
            <a:r>
              <a:rPr lang="ko-KR" altLang="en-US" dirty="0"/>
              <a:t>회원 탈퇴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0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탈퇴 회원 데이터 가공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60"/>
          <a:stretch/>
        </p:blipFill>
        <p:spPr>
          <a:xfrm>
            <a:off x="2500394" y="1325654"/>
            <a:ext cx="7191213" cy="2430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/>
          <a:stretch/>
        </p:blipFill>
        <p:spPr>
          <a:xfrm>
            <a:off x="2128350" y="3947040"/>
            <a:ext cx="7935299" cy="2561893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9049674" y="3916044"/>
            <a:ext cx="1086219" cy="2655238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6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지속 회원 데이터 가공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48"/>
          <a:stretch/>
        </p:blipFill>
        <p:spPr>
          <a:xfrm>
            <a:off x="1572950" y="1496135"/>
            <a:ext cx="9046101" cy="20994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9"/>
          <a:stretch/>
        </p:blipFill>
        <p:spPr>
          <a:xfrm>
            <a:off x="927316" y="3816015"/>
            <a:ext cx="10337369" cy="2210309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10193964" y="3754023"/>
            <a:ext cx="1086219" cy="2367808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2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</a:t>
            </a:r>
            <a:r>
              <a:rPr lang="en-US" altLang="ko-KR" dirty="0" smtClean="0"/>
              <a:t>se_log.csv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73" y="2027485"/>
            <a:ext cx="7088455" cy="37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8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예측을 위한 데이터 가공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60" y="2051091"/>
            <a:ext cx="9961480" cy="28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예측을 위한 데이터 가공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7"/>
          <a:stretch/>
        </p:blipFill>
        <p:spPr>
          <a:xfrm>
            <a:off x="232040" y="1684849"/>
            <a:ext cx="11727921" cy="16937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0" y="4780710"/>
            <a:ext cx="11248520" cy="174202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5403714" y="3782423"/>
            <a:ext cx="1186774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3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의사결정나무 모델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69" y="1817969"/>
            <a:ext cx="8051863" cy="3054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72" y="5169517"/>
            <a:ext cx="4768655" cy="7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0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4" y="1496135"/>
            <a:ext cx="5708472" cy="2301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27" y="3859929"/>
            <a:ext cx="6639346" cy="2674366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7864017" y="4308529"/>
            <a:ext cx="1551656" cy="526942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67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모델에 기여하고 있는 변수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기울기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40" y="1898454"/>
            <a:ext cx="5841721" cy="4234829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6422675" y="2371242"/>
            <a:ext cx="2594186" cy="526942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6422675" y="3269507"/>
            <a:ext cx="2594186" cy="526942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71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탈퇴 예측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0" y="4343903"/>
            <a:ext cx="3959894" cy="17078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3" y="2697203"/>
            <a:ext cx="5853252" cy="2560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0" y="1683596"/>
            <a:ext cx="3959894" cy="247284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811329" y="3678456"/>
            <a:ext cx="966169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720450" y="2060353"/>
            <a:ext cx="1821272" cy="419376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720450" y="2697203"/>
            <a:ext cx="1821272" cy="419376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3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ustomer_master.csv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6" y="2853328"/>
            <a:ext cx="11010089" cy="278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6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class_master.csv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54" y="2498099"/>
            <a:ext cx="4956492" cy="28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9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campaign_master.csv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30" y="2461397"/>
            <a:ext cx="5910741" cy="275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9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결합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7" y="2765780"/>
            <a:ext cx="10546427" cy="2212361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9435829" y="2655650"/>
            <a:ext cx="2052537" cy="2451371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3077980" y="2655650"/>
            <a:ext cx="667169" cy="2451371"/>
          </a:xfrm>
          <a:prstGeom prst="frame">
            <a:avLst>
              <a:gd name="adj1" fmla="val 150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1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결합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5" y="3081828"/>
            <a:ext cx="11570270" cy="2113567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9610927" y="2955151"/>
            <a:ext cx="2422188" cy="2366919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6434022" y="2997377"/>
            <a:ext cx="1318922" cy="2282468"/>
          </a:xfrm>
          <a:prstGeom prst="frame">
            <a:avLst>
              <a:gd name="adj1" fmla="val 76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1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36" y="2410035"/>
            <a:ext cx="4487350" cy="3205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24" y="1329464"/>
            <a:ext cx="3891347" cy="5169318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039068" y="2987649"/>
            <a:ext cx="1591297" cy="562946"/>
          </a:xfrm>
          <a:prstGeom prst="frame">
            <a:avLst>
              <a:gd name="adj1" fmla="val 76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굽은 화살표 6"/>
          <p:cNvSpPr/>
          <p:nvPr/>
        </p:nvSpPr>
        <p:spPr>
          <a:xfrm>
            <a:off x="4336744" y="1329464"/>
            <a:ext cx="2706082" cy="1658185"/>
          </a:xfrm>
          <a:prstGeom prst="bentArrow">
            <a:avLst>
              <a:gd name="adj1" fmla="val 9025"/>
              <a:gd name="adj2" fmla="val 21187"/>
              <a:gd name="adj3" fmla="val 25000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9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411</Words>
  <Application>Microsoft Office PowerPoint</Application>
  <PresentationFormat>와이드스크린</PresentationFormat>
  <Paragraphs>91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고객의 소리</vt:lpstr>
      <vt:lpstr>Data</vt:lpstr>
      <vt:lpstr>use_log.csv</vt:lpstr>
      <vt:lpstr>customer_master.csv</vt:lpstr>
      <vt:lpstr>class_master.csv</vt:lpstr>
      <vt:lpstr>campaign_master.csv</vt:lpstr>
      <vt:lpstr>데이터 결합 </vt:lpstr>
      <vt:lpstr>데이터 결합</vt:lpstr>
      <vt:lpstr>logData 가공</vt:lpstr>
      <vt:lpstr>최근 1년 간 통계</vt:lpstr>
      <vt:lpstr>멤버십 기간 계산</vt:lpstr>
      <vt:lpstr>데이터 가공 후</vt:lpstr>
      <vt:lpstr>최근 1년간의 지속, 탈퇴 회원 히스토그램</vt:lpstr>
      <vt:lpstr>탈퇴 회원 통계</vt:lpstr>
      <vt:lpstr>지속 회원 통계</vt:lpstr>
      <vt:lpstr>고객의 소리</vt:lpstr>
      <vt:lpstr>클러스터링</vt:lpstr>
      <vt:lpstr>클러스터링</vt:lpstr>
      <vt:lpstr>클러스터링</vt:lpstr>
      <vt:lpstr>클러스터링 결과 분석</vt:lpstr>
      <vt:lpstr>주성분 분석</vt:lpstr>
      <vt:lpstr>클러스터 시각화</vt:lpstr>
      <vt:lpstr>분석 결과에 대한 의견</vt:lpstr>
      <vt:lpstr>선형 회귀</vt:lpstr>
      <vt:lpstr>선형 회귀</vt:lpstr>
      <vt:lpstr>선형 회귀 예측</vt:lpstr>
      <vt:lpstr>고객의 소리</vt:lpstr>
      <vt:lpstr>탈퇴 회원 데이터 가공</vt:lpstr>
      <vt:lpstr>지속 회원 데이터 가공</vt:lpstr>
      <vt:lpstr>예측을 위한 데이터 가공</vt:lpstr>
      <vt:lpstr>예측을 위한 데이터 가공</vt:lpstr>
      <vt:lpstr>의사결정나무 모델</vt:lpstr>
      <vt:lpstr>모델 과적합 확인</vt:lpstr>
      <vt:lpstr>모델에 기여하고 있는 변수 확인(기울기)</vt:lpstr>
      <vt:lpstr>회원 탈퇴 예측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ysj</dc:creator>
  <cp:lastModifiedBy>ysj</cp:lastModifiedBy>
  <cp:revision>77</cp:revision>
  <dcterms:created xsi:type="dcterms:W3CDTF">2024-08-28T06:55:35Z</dcterms:created>
  <dcterms:modified xsi:type="dcterms:W3CDTF">2024-08-29T08:57:11Z</dcterms:modified>
</cp:coreProperties>
</file>