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69" r:id="rId5"/>
    <p:sldId id="298" r:id="rId6"/>
    <p:sldId id="270" r:id="rId7"/>
    <p:sldId id="271" r:id="rId8"/>
    <p:sldId id="272" r:id="rId9"/>
    <p:sldId id="273" r:id="rId10"/>
    <p:sldId id="281" r:id="rId11"/>
    <p:sldId id="274" r:id="rId12"/>
    <p:sldId id="275" r:id="rId13"/>
    <p:sldId id="276" r:id="rId14"/>
    <p:sldId id="277" r:id="rId15"/>
    <p:sldId id="283" r:id="rId16"/>
    <p:sldId id="278" r:id="rId17"/>
    <p:sldId id="284" r:id="rId18"/>
    <p:sldId id="279" r:id="rId19"/>
    <p:sldId id="285" r:id="rId20"/>
    <p:sldId id="286" r:id="rId21"/>
    <p:sldId id="288" r:id="rId22"/>
    <p:sldId id="294" r:id="rId23"/>
    <p:sldId id="282" r:id="rId24"/>
    <p:sldId id="295" r:id="rId25"/>
    <p:sldId id="292" r:id="rId26"/>
    <p:sldId id="293" r:id="rId27"/>
    <p:sldId id="289" r:id="rId28"/>
    <p:sldId id="258" r:id="rId29"/>
    <p:sldId id="259" r:id="rId30"/>
    <p:sldId id="260" r:id="rId31"/>
    <p:sldId id="261" r:id="rId32"/>
    <p:sldId id="290" r:id="rId33"/>
    <p:sldId id="264" r:id="rId34"/>
    <p:sldId id="291" r:id="rId35"/>
    <p:sldId id="262" r:id="rId36"/>
    <p:sldId id="263" r:id="rId37"/>
    <p:sldId id="265" r:id="rId38"/>
    <p:sldId id="266" r:id="rId39"/>
    <p:sldId id="267" r:id="rId40"/>
    <p:sldId id="287" r:id="rId41"/>
    <p:sldId id="296" r:id="rId42"/>
    <p:sldId id="297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5" d="100"/>
          <a:sy n="85" d="100"/>
        </p:scale>
        <p:origin x="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467A8-7DC8-44A5-9778-00CE2D0F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CEF66-7AA9-4FBE-B608-290E3967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0EBC0-956A-4486-8B59-863D2EC2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8B025-3FA5-4765-A16C-A16CA57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57DB8-5794-4377-BCA4-B34D32ED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9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56F87-0A69-4C44-8942-A537A74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51532B-746F-4119-80CA-FB7B5F99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C7443-2E9A-457C-8E19-3AE274E8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333AD-79A0-4DA1-9BFB-8BB928FE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05FD8-607B-404F-A991-22E3B03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0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DFB440-6A0E-436E-90A4-03CF114E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C35D49-BE44-4329-844A-62412AB6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D63A62-CE80-4543-A6BF-038D327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F1F02-DB1A-41D8-ADD9-AA042D76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532E37-88C0-4BA7-8991-9E36C08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27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5D21B-F475-440B-817C-1AA3E75D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6182B-1677-469E-8D3B-A59EF2C1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475FC-3F33-449C-8890-DD22DA81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5FD16-0BA6-4F5C-B4B2-E895E0D0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E1FE9-A37F-4BA1-AC6D-9AD075C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45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D4AF8-42FF-4C14-B005-43DC8D94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2817C-EF15-48A2-B51C-CEEA05D2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5F7DA-E9FC-4A0C-B079-715B52FD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622AA-26E0-4188-97B4-ADF9736B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270A6-2E68-4A22-ACFB-A966FAE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25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90AC9-E54D-478B-94DF-E91F2E68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A8B24-B4C3-449E-814D-D15F19C9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5E2DEB-6869-4788-8DE9-8144462C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87C5A-5171-4F4E-9A77-AC0E8020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81C966-DCCA-4EDB-9D99-97F2DE08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6E521-BB5E-49BF-A70C-82B070E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1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1477-7190-4D3D-8211-64E709A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8E1296-4EFD-4AD9-99F5-58858CF2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130206-3E23-4251-A591-0F1330C9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2FABC6-13E7-474B-813D-DE200E9D7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A5D34F-9A2D-47BF-9214-B28FECD59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106ED7-22DB-4505-9C11-DC86CAFE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B14A64-026D-434D-8C41-AEC1E699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8F36F1-F00F-4825-8C47-F90CE1CA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286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D0D32-2D03-4E77-9486-12D9B8CB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AFEFAE-8F06-47BE-A214-5FC7B3F2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BCB57A-D846-4D15-9F1A-A99D43D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169BFD-3D00-429A-8C15-FEB20BF9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4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70B887-FD12-41A7-9BC5-4470794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5B623A-C66C-46E4-820C-A3EC47ED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D5622-8E26-4E60-B8D2-797790BC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98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2275-FC62-44FC-AA40-CEA344C8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C4403-67BE-456C-A429-A112EF6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CBF6B-8824-4323-857A-1FE910AA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D027D5-9787-40CE-94C9-933A3C57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32BCD-860D-4A29-911D-3120683E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22D92-8DDC-415D-AFB0-BC0969A7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6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8D49-5AC4-4246-9531-A2689666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BA18CC-D2BB-4620-8DAC-EC792E99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0D2315-9F96-483B-A5F2-76C7892D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703F3-B3D7-494B-9557-2884B00E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A019EE-F749-4E68-9E8C-7A799A7C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FF2663-C284-4250-A410-0C929FC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74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5A3A92-3604-4C7C-9007-654F13D8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05657C-40C8-4B5C-B718-B971965F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F867E-A3D8-4C05-BBE0-5C4F0E104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91A9-095D-4CAD-A89C-740A3A616031}" type="datetimeFigureOut">
              <a:rPr lang="fr-CA" smtClean="0"/>
              <a:t>2021-07-09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A28F0-0BC6-4391-8B75-DC03F576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EEC4B-B10C-4430-ABB5-6F2C90076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FD81-34C8-47F8-A545-9378D25207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fullHtml/10.1145/3411764.3445696" TargetMode="External"/><Relationship Id="rId2" Type="http://schemas.openxmlformats.org/officeDocument/2006/relationships/hyperlink" Target="https://www.youtube.com/watch?v=5-k9f3iFzX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F21ABD-E548-422E-9B90-A64367BA7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It doesn’t work!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C695A1-3B7A-464E-B92D-BA3CF09D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CA"/>
              <a:t>Andr</a:t>
            </a:r>
            <a:r>
              <a:rPr lang="en-CA"/>
              <a:t>é Roberge</a:t>
            </a:r>
          </a:p>
          <a:p>
            <a:pPr algn="l"/>
            <a:r>
              <a:rPr lang="en-CA"/>
              <a:t>PyConAu 2021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133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Could this be made more user-</a:t>
            </a:r>
            <a:r>
              <a:rPr lang="fr-CA" b="1"/>
              <a:t>friendly</a:t>
            </a:r>
            <a:r>
              <a:rPr lang="fr-CA"/>
              <a:t>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422A21-BAD6-4239-996B-30247C2B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1" y="1434861"/>
            <a:ext cx="11679637" cy="398572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57607EA-BFFA-44C2-812C-6CA00B9284A1}"/>
              </a:ext>
            </a:extLst>
          </p:cNvPr>
          <p:cNvCxnSpPr/>
          <p:nvPr/>
        </p:nvCxnSpPr>
        <p:spPr>
          <a:xfrm flipV="1">
            <a:off x="2803161" y="5239062"/>
            <a:ext cx="1424065" cy="81696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FEA5693-3A76-440E-9236-8C863C56E144}"/>
              </a:ext>
            </a:extLst>
          </p:cNvPr>
          <p:cNvSpPr txBox="1"/>
          <p:nvPr/>
        </p:nvSpPr>
        <p:spPr>
          <a:xfrm>
            <a:off x="2076137" y="6173037"/>
            <a:ext cx="160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>
                <a:solidFill>
                  <a:schemeClr val="bg2">
                    <a:lumMod val="25000"/>
                  </a:schemeClr>
                </a:solidFill>
              </a:rPr>
              <a:t>Hint</a:t>
            </a:r>
            <a:endParaRPr lang="fr-CA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why()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8C6C9-6DB4-4241-8C9D-3C140F5C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" y="2171700"/>
            <a:ext cx="11844099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what()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49407-8F27-4943-9459-07BBA8A5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69112"/>
            <a:ext cx="11991928" cy="29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where()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642F6-F4A3-4C2B-9132-5FF54E8C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1792707"/>
            <a:ext cx="9461005" cy="42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3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where()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49AF32-3A5B-4042-B336-0F6F1E43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06730"/>
            <a:ext cx="11670478" cy="32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7638E-DD16-4699-8073-4E7238B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600"/>
              <a:t>This is possible using </a:t>
            </a:r>
            <a:r>
              <a:rPr lang="fr-CA" sz="6600" b="1"/>
              <a:t>friendly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D8E236-83DB-4F27-9DC6-E4C4EBD30BC5}"/>
              </a:ext>
            </a:extLst>
          </p:cNvPr>
          <p:cNvSpPr txBox="1"/>
          <p:nvPr/>
        </p:nvSpPr>
        <p:spPr>
          <a:xfrm>
            <a:off x="2301240" y="2247900"/>
            <a:ext cx="57088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5400"/>
              <a:t>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5400"/>
              <a:t>friendly_traceback</a:t>
            </a:r>
          </a:p>
        </p:txBody>
      </p:sp>
    </p:spTree>
    <p:extLst>
      <p:ext uri="{BB962C8B-B14F-4D97-AF65-F5344CB8AC3E}">
        <p14:creationId xmlns:p14="http://schemas.microsoft.com/office/powerpoint/2010/main" val="305061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D3E47B5-6499-480C-B6B1-D0A1E313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0" y="533400"/>
            <a:ext cx="1072074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6E3BEF-87BE-4402-A644-F206EF97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2: flipfloperator</a:t>
            </a:r>
          </a:p>
        </p:txBody>
      </p:sp>
    </p:spTree>
    <p:extLst>
      <p:ext uri="{BB962C8B-B14F-4D97-AF65-F5344CB8AC3E}">
        <p14:creationId xmlns:p14="http://schemas.microsoft.com/office/powerpoint/2010/main" val="226275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E3BEF-87BE-4402-A644-F206EF97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2: flipfloperator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7625F-669E-459A-A5EA-FB67253A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1" y="2275445"/>
            <a:ext cx="11626971" cy="36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E3BEF-87BE-4402-A644-F206EF97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2: flipfloperator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F65C93-CA7C-4307-844E-8A7CD6F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" y="1985040"/>
            <a:ext cx="12017462" cy="28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ECEB0-F2EB-4DDC-AC14-0CDF90DF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Purpose of this talk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81EDB-B7DA-4022-B360-3AE4E42F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Motivate you to use friendly with your students.</a:t>
            </a:r>
          </a:p>
          <a:p>
            <a:r>
              <a:rPr lang="en-CA"/>
              <a:t>Encourage CS Education experts to critically evaluate friendly.</a:t>
            </a:r>
          </a:p>
          <a:p>
            <a:r>
              <a:rPr lang="en-CA"/>
              <a:t>Motivate you to give me feedback to improve friendly.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47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EFD9E-932E-4A5A-958B-BC74537F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/>
              <a:t>You are a teacher or mentor</a:t>
            </a:r>
          </a:p>
        </p:txBody>
      </p:sp>
    </p:spTree>
    <p:extLst>
      <p:ext uri="{BB962C8B-B14F-4D97-AF65-F5344CB8AC3E}">
        <p14:creationId xmlns:p14="http://schemas.microsoft.com/office/powerpoint/2010/main" val="130268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295A-676E-479E-92A7-8155E02C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Outline of the rest of this talk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B9376-16A3-4CE0-9604-01E82A83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Original purpose of friendly-traceback</a:t>
            </a:r>
          </a:p>
          <a:p>
            <a:r>
              <a:rPr lang="en-CA"/>
              <a:t>Evolution of friendly/friendly-traceback</a:t>
            </a:r>
          </a:p>
          <a:p>
            <a:pPr lvl="1"/>
            <a:r>
              <a:rPr lang="en-CA"/>
              <a:t>Suggestions made</a:t>
            </a:r>
          </a:p>
          <a:p>
            <a:pPr lvl="1"/>
            <a:r>
              <a:rPr lang="en-CA"/>
              <a:t>Various examples</a:t>
            </a:r>
          </a:p>
          <a:p>
            <a:pPr lvl="2"/>
            <a:r>
              <a:rPr lang="en-CA"/>
              <a:t>HackInScience site</a:t>
            </a:r>
          </a:p>
          <a:p>
            <a:pPr lvl="2"/>
            <a:r>
              <a:rPr lang="en-CA"/>
              <a:t>Mu</a:t>
            </a:r>
          </a:p>
          <a:p>
            <a:pPr lvl="2"/>
            <a:r>
              <a:rPr lang="en-CA"/>
              <a:t>Jupyter Notebooks</a:t>
            </a:r>
          </a:p>
          <a:p>
            <a:r>
              <a:rPr lang="en-CA"/>
              <a:t>Justification after the fact</a:t>
            </a:r>
          </a:p>
          <a:p>
            <a:pPr lvl="2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88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D0352-7EA5-464B-8C37-6D6FC711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Original purpose of friendly-traceback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DC491-69F7-43EF-AE74-BC96D24D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1. Provide accurate and easy to understand explanations for as many sources of Python exceptions as possible.</a:t>
            </a:r>
          </a:p>
          <a:p>
            <a:endParaRPr lang="en-US"/>
          </a:p>
          <a:p>
            <a:r>
              <a:rPr lang="en-US"/>
              <a:t>2. Translate these explanations in as many languages as possible.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1400"/>
              <a:t>This was in a submission following a Request for Proposals from the PSF Board Committee in Education – no money was requested, only public support for this project.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34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33C16-FAC5-4A7B-8896-1FB7BBB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Suggestion from Julien Palard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616DB-7475-4B6C-8C48-464B219A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Copy pasted text</a:t>
            </a:r>
          </a:p>
          <a:p>
            <a:r>
              <a:rPr lang="fr-CA"/>
              <a:t>Do it on HackInScience</a:t>
            </a:r>
          </a:p>
        </p:txBody>
      </p:sp>
    </p:spTree>
    <p:extLst>
      <p:ext uri="{BB962C8B-B14F-4D97-AF65-F5344CB8AC3E}">
        <p14:creationId xmlns:p14="http://schemas.microsoft.com/office/powerpoint/2010/main" val="89918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D3878-71FA-4200-991E-84C6B7B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/>
              <a:t>Approach used: examples added one at a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3C134-B761-4CA5-BB4C-32D1A752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CA" sz="3600"/>
              <a:t>General</a:t>
            </a:r>
          </a:p>
          <a:p>
            <a:pPr lvl="2"/>
            <a:r>
              <a:rPr lang="fr-CA" sz="3200">
                <a:solidFill>
                  <a:schemeClr val="accent1"/>
                </a:solidFill>
              </a:rPr>
              <a:t>Did you give your program the same name as a Python module?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r>
              <a:rPr lang="fr-CA" sz="3600"/>
              <a:t>A few rare specialized cases</a:t>
            </a:r>
          </a:p>
          <a:p>
            <a:pPr lvl="2"/>
            <a:r>
              <a:rPr lang="fr-CA" sz="3200">
                <a:solidFill>
                  <a:schemeClr val="accent1"/>
                </a:solidFill>
              </a:rPr>
              <a:t>Using the flipfloperator … is still a bad idea</a:t>
            </a:r>
          </a:p>
          <a:p>
            <a:pPr lvl="2"/>
            <a:endParaRPr lang="fr-CA" sz="3200"/>
          </a:p>
          <a:p>
            <a:pPr lvl="1"/>
            <a:r>
              <a:rPr lang="fr-CA" sz="3600"/>
              <a:t>Version 0.4.0: approximately 300 individual cases of SyntaxError and various runtime errors.</a:t>
            </a:r>
          </a:p>
          <a:p>
            <a:pPr lvl="2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098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8BE80-F2FF-4F44-904F-FFCAC4551BEB}"/>
              </a:ext>
            </a:extLst>
          </p:cNvPr>
          <p:cNvSpPr txBox="1"/>
          <p:nvPr/>
        </p:nvSpPr>
        <p:spPr>
          <a:xfrm>
            <a:off x="2204658" y="2709541"/>
            <a:ext cx="701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https://friendly-traceback.github.io/docs/index.html</a:t>
            </a:r>
          </a:p>
        </p:txBody>
      </p:sp>
    </p:spTree>
    <p:extLst>
      <p:ext uri="{BB962C8B-B14F-4D97-AF65-F5344CB8AC3E}">
        <p14:creationId xmlns:p14="http://schemas.microsoft.com/office/powerpoint/2010/main" val="185509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08C32E-E685-4D08-A592-A0F1CBF0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5" y="1200500"/>
            <a:ext cx="9605174" cy="36343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88A119-6CBD-4584-A39F-C903A09AB20A}"/>
              </a:ext>
            </a:extLst>
          </p:cNvPr>
          <p:cNvSpPr txBox="1"/>
          <p:nvPr/>
        </p:nvSpPr>
        <p:spPr>
          <a:xfrm flipH="1">
            <a:off x="1526710" y="5884697"/>
            <a:ext cx="759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Do this example using Jupyter notebooks or Mu.</a:t>
            </a:r>
          </a:p>
        </p:txBody>
      </p:sp>
    </p:spTree>
    <p:extLst>
      <p:ext uri="{BB962C8B-B14F-4D97-AF65-F5344CB8AC3E}">
        <p14:creationId xmlns:p14="http://schemas.microsoft.com/office/powerpoint/2010/main" val="423690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CE1FD66-0C98-4BBB-B14D-357C3673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7" y="1587578"/>
            <a:ext cx="11872400" cy="3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6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D6C43-A2B9-4A01-8F36-99AB2B3D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5" y="1890508"/>
            <a:ext cx="10515600" cy="4555171"/>
          </a:xfrm>
        </p:spPr>
        <p:txBody>
          <a:bodyPr>
            <a:normAutofit fontScale="90000"/>
          </a:bodyPr>
          <a:lstStyle/>
          <a:p>
            <a:pPr algn="ctr"/>
            <a:br>
              <a:rPr lang="en-CA"/>
            </a:br>
            <a:r>
              <a:rPr lang="en-CA" b="1" i="1"/>
              <a:t>Mandering evolution</a:t>
            </a:r>
            <a:br>
              <a:rPr lang="en-CA"/>
            </a:br>
            <a:br>
              <a:rPr lang="en-CA"/>
            </a:br>
            <a:r>
              <a:rPr lang="en-CA"/>
              <a:t>I am just a hobbyist who has been developing a project based on suggestions from a few users and my own intuition of what was needed, without guidance from experts.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 b="1">
                <a:solidFill>
                  <a:schemeClr val="accent1"/>
                </a:solidFill>
              </a:rPr>
              <a:t>Am I making the right choices?</a:t>
            </a:r>
            <a:br>
              <a:rPr lang="en-CA"/>
            </a:br>
            <a:br>
              <a:rPr lang="en-CA"/>
            </a:br>
            <a:br>
              <a:rPr lang="en-CA"/>
            </a:b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125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1D33-0A45-4FAA-95B8-D8E5F4FF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Justification after the fact?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523C-6DF8-4662-9A13-DAF56744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On Designing Programming Error Messages for Novices: Readability and its Constituent Factors</a:t>
            </a:r>
          </a:p>
          <a:p>
            <a:pPr marL="0" indent="0" algn="ctr">
              <a:buNone/>
            </a:pPr>
            <a:r>
              <a:rPr lang="fr-CA" sz="1800"/>
              <a:t>Paul Denny, Brett A. Becker, Catherine Mooney, John Homer, Zachary C. Albrecht, Gary B. Powell</a:t>
            </a:r>
          </a:p>
          <a:p>
            <a:pPr marL="0" indent="0" algn="ctr">
              <a:buNone/>
            </a:pPr>
            <a:r>
              <a:rPr lang="fr-CA" sz="1800"/>
              <a:t>CHI Conference on Human Factors in Computing Systems, </a:t>
            </a:r>
            <a:r>
              <a:rPr lang="fr-CA" sz="1800" b="1">
                <a:solidFill>
                  <a:srgbClr val="C00000"/>
                </a:solidFill>
              </a:rPr>
              <a:t>May 2021</a:t>
            </a:r>
            <a:r>
              <a:rPr lang="fr-CA" sz="1800"/>
              <a:t>. </a:t>
            </a:r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r>
              <a:rPr lang="fr-CA" sz="1800">
                <a:hlinkClick r:id="rId2"/>
              </a:rPr>
              <a:t>https://www.youtube.com/watch?v=5-k9f3iFzXQ</a:t>
            </a:r>
            <a:endParaRPr lang="fr-CA" sz="1800"/>
          </a:p>
          <a:p>
            <a:pPr marL="0" indent="0" algn="ctr">
              <a:buNone/>
            </a:pPr>
            <a:r>
              <a:rPr lang="fr-CA" sz="1800">
                <a:hlinkClick r:id="rId3"/>
              </a:rPr>
              <a:t>https://dl.acm.org/doi/fullHtml/10.1145/3411764.3445696</a:t>
            </a:r>
            <a:endParaRPr lang="fr-CA" sz="1800"/>
          </a:p>
          <a:p>
            <a:pPr marL="0" indent="0" algn="ctr">
              <a:buNone/>
            </a:pPr>
            <a:endParaRPr lang="fr-CA" sz="1800"/>
          </a:p>
        </p:txBody>
      </p:sp>
    </p:spTree>
    <p:extLst>
      <p:ext uri="{BB962C8B-B14F-4D97-AF65-F5344CB8AC3E}">
        <p14:creationId xmlns:p14="http://schemas.microsoft.com/office/powerpoint/2010/main" val="92951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61D33-0A45-4FAA-95B8-D8E5F4FF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Justification after the fact: </a:t>
            </a:r>
            <a:r>
              <a:rPr lang="fr-CA" u="sng">
                <a:solidFill>
                  <a:srgbClr val="C00000"/>
                </a:solidFill>
              </a:rPr>
              <a:t>a single paper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523C-6DF8-4662-9A13-DAF56744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On Designing Programming Error Messages for Novices: Readability and its Constituent Factors</a:t>
            </a:r>
          </a:p>
          <a:p>
            <a:pPr marL="0" indent="0" algn="ctr">
              <a:buNone/>
            </a:pPr>
            <a:r>
              <a:rPr lang="fr-CA" sz="1800"/>
              <a:t>Paul Denny, Brett A. Becker, Catherine Mooney, John Homer, Zachary C. Albrecht, Gary B. Powell</a:t>
            </a:r>
          </a:p>
          <a:p>
            <a:pPr marL="0" indent="0" algn="ctr">
              <a:buNone/>
            </a:pPr>
            <a:r>
              <a:rPr lang="fr-CA" sz="1800"/>
              <a:t>CHI Conference on Human Factors in Computing Systems, May 2021. </a:t>
            </a:r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endParaRPr lang="fr-CA" sz="1800"/>
          </a:p>
          <a:p>
            <a:pPr marL="0" indent="0" algn="ctr">
              <a:buNone/>
            </a:pPr>
            <a:r>
              <a:rPr lang="en-US" sz="3200" b="0" i="1">
                <a:solidFill>
                  <a:srgbClr val="C00000"/>
                </a:solidFill>
                <a:effectLst/>
              </a:rPr>
              <a:t>“In educational contexts, the detrimental effects of cryptic error messages on novice programmers have been reported throughout the literature for decades…”</a:t>
            </a:r>
            <a:r>
              <a:rPr lang="fr-CA" sz="4400" b="0" i="1">
                <a:solidFill>
                  <a:srgbClr val="333333"/>
                </a:solidFill>
                <a:effectLst/>
              </a:rPr>
              <a:t>  </a:t>
            </a:r>
            <a:endParaRPr lang="fr-CA" sz="4400" i="1"/>
          </a:p>
        </p:txBody>
      </p:sp>
    </p:spTree>
    <p:extLst>
      <p:ext uri="{BB962C8B-B14F-4D97-AF65-F5344CB8AC3E}">
        <p14:creationId xmlns:p14="http://schemas.microsoft.com/office/powerpoint/2010/main" val="11322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D759-7332-4077-BF4A-577DF62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AE51E-B96C-4983-A4BF-58146EFB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3" y="332576"/>
            <a:ext cx="1490673" cy="13906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10ABCC-D9B2-4884-A505-C3F80098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9" y="2569355"/>
            <a:ext cx="5619791" cy="37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On Designing Programming Error Messages for Novices: Readability and its Constituent Factors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3600"/>
              <a:t>Important factors for readability: length and jargon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908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Novices: Readability and its Constituent Factors</a:t>
            </a:r>
            <a:endParaRPr lang="fr-CA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3600"/>
              <a:t>Important factors for readability: length and jargon</a:t>
            </a:r>
          </a:p>
          <a:p>
            <a:pPr marL="0" indent="0">
              <a:buNone/>
            </a:pPr>
            <a:endParaRPr lang="fr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Remove jargon and acronyms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Write messages in complete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Use simple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Use an economy of words.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327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Novices: Readability and its Constituent Factors</a:t>
            </a:r>
            <a:endParaRPr lang="fr-CA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3600"/>
              <a:t>Important factors for readability: length and jargon</a:t>
            </a:r>
          </a:p>
          <a:p>
            <a:pPr marL="0" indent="0">
              <a:buNone/>
            </a:pPr>
            <a:endParaRPr lang="fr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Remove jargon and acronyms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Write messages in complete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Use simple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Use an economy of words.</a:t>
            </a:r>
          </a:p>
          <a:p>
            <a:endParaRPr lang="fr-CA"/>
          </a:p>
          <a:p>
            <a:pPr marL="0" indent="0" algn="ctr">
              <a:buNone/>
            </a:pPr>
            <a:r>
              <a:rPr lang="fr-CA" b="1" u="sng">
                <a:solidFill>
                  <a:srgbClr val="C00000"/>
                </a:solidFill>
              </a:rPr>
              <a:t>No mention of colour.</a:t>
            </a:r>
          </a:p>
        </p:txBody>
      </p:sp>
    </p:spTree>
    <p:extLst>
      <p:ext uri="{BB962C8B-B14F-4D97-AF65-F5344CB8AC3E}">
        <p14:creationId xmlns:p14="http://schemas.microsoft.com/office/powerpoint/2010/main" val="33983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On Designing Programming Error Messages for Novices: </a:t>
            </a:r>
            <a:r>
              <a:rPr lang="en-US" sz="3200" b="1" i="0" u="sng">
                <a:solidFill>
                  <a:srgbClr val="C00000"/>
                </a:solidFill>
                <a:effectLst/>
                <a:latin typeface="proximanova"/>
              </a:rPr>
              <a:t>Readability</a:t>
            </a: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 and its Constituent Factors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rgbClr val="333333"/>
                </a:solidFill>
                <a:latin typeface="stix"/>
              </a:rPr>
              <a:t>“</a:t>
            </a:r>
            <a:r>
              <a:rPr lang="en-US" b="1" i="1">
                <a:solidFill>
                  <a:srgbClr val="333333"/>
                </a:solidFill>
                <a:latin typeface="stix"/>
              </a:rPr>
              <a:t>W</a:t>
            </a:r>
            <a:r>
              <a:rPr lang="en-US" b="1" i="1">
                <a:solidFill>
                  <a:srgbClr val="333333"/>
                </a:solidFill>
                <a:effectLst/>
                <a:latin typeface="stix"/>
              </a:rPr>
              <a:t>e focus on readability which, we argue, is more fundamental     </a:t>
            </a:r>
            <a:r>
              <a:rPr lang="en-US" b="0" i="0">
                <a:solidFill>
                  <a:srgbClr val="333333"/>
                </a:solidFill>
                <a:effectLst/>
                <a:latin typeface="stix"/>
              </a:rPr>
              <a:t>[than usability] </a:t>
            </a:r>
            <a:r>
              <a:rPr lang="en-US" sz="3200" b="0" i="0">
                <a:solidFill>
                  <a:srgbClr val="333333"/>
                </a:solidFill>
                <a:effectLst/>
                <a:latin typeface="stix"/>
              </a:rPr>
              <a:t>”</a:t>
            </a:r>
            <a:endParaRPr lang="fr-CA" sz="3200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904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On Designing Programming Error Messages for Novices: </a:t>
            </a:r>
            <a:r>
              <a:rPr lang="en-US" sz="3200" b="1" i="0" u="sng">
                <a:solidFill>
                  <a:srgbClr val="C00000"/>
                </a:solidFill>
                <a:effectLst/>
                <a:latin typeface="proximanova"/>
              </a:rPr>
              <a:t>Readability</a:t>
            </a:r>
            <a:r>
              <a:rPr lang="en-US" sz="3200" b="1" i="0">
                <a:solidFill>
                  <a:schemeClr val="accent1"/>
                </a:solidFill>
                <a:effectLst/>
                <a:latin typeface="proximanova"/>
              </a:rPr>
              <a:t> and its Constituent Factors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rgbClr val="333333"/>
                </a:solidFill>
                <a:latin typeface="stix"/>
              </a:rPr>
              <a:t>“</a:t>
            </a:r>
            <a:r>
              <a:rPr lang="en-US" b="1" i="1">
                <a:solidFill>
                  <a:srgbClr val="333333"/>
                </a:solidFill>
                <a:latin typeface="stix"/>
              </a:rPr>
              <a:t>W</a:t>
            </a:r>
            <a:r>
              <a:rPr lang="en-US" b="1" i="1">
                <a:solidFill>
                  <a:srgbClr val="333333"/>
                </a:solidFill>
                <a:effectLst/>
                <a:latin typeface="stix"/>
              </a:rPr>
              <a:t>e focus on readability which, we argue, is more fundamental     </a:t>
            </a:r>
            <a:r>
              <a:rPr lang="en-US" b="0" i="0">
                <a:solidFill>
                  <a:srgbClr val="333333"/>
                </a:solidFill>
                <a:effectLst/>
                <a:latin typeface="stix"/>
              </a:rPr>
              <a:t>[than usability] </a:t>
            </a:r>
            <a:r>
              <a:rPr lang="en-US" sz="3200" b="0" i="0">
                <a:solidFill>
                  <a:srgbClr val="333333"/>
                </a:solidFill>
                <a:effectLst/>
                <a:latin typeface="stix"/>
              </a:rPr>
              <a:t>”</a:t>
            </a:r>
            <a:endParaRPr lang="fr-CA" sz="3200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r>
              <a:rPr lang="fr-CA" sz="3200" b="1"/>
              <a:t>Usability</a:t>
            </a:r>
            <a:r>
              <a:rPr lang="fr-CA" sz="3200"/>
              <a:t>: How actionable a message is?  </a:t>
            </a:r>
          </a:p>
          <a:p>
            <a:r>
              <a:rPr lang="fr-CA"/>
              <a:t>Information about error locality</a:t>
            </a:r>
          </a:p>
          <a:p>
            <a:r>
              <a:rPr lang="fr-CA"/>
              <a:t>Message precision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4627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Novices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: Readability and its Constituent Factors</a:t>
            </a:r>
            <a:endParaRPr lang="fr-CA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/>
              <a:t>Student evaluations of error messages from Java, C, Python.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356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Novices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: Readability and its Constituent Factors</a:t>
            </a:r>
            <a:endParaRPr lang="fr-CA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/>
              <a:t>Student evaluations of error messages from Java, C, Python.</a:t>
            </a:r>
          </a:p>
          <a:p>
            <a:pPr marL="0" indent="0">
              <a:buNone/>
            </a:pPr>
            <a:endParaRPr lang="fr-CA"/>
          </a:p>
          <a:p>
            <a:pPr marL="0" indent="0" algn="ctr">
              <a:buNone/>
            </a:pPr>
            <a:r>
              <a:rPr lang="fr-CA" sz="4400">
                <a:solidFill>
                  <a:srgbClr val="C00000"/>
                </a:solidFill>
              </a:rPr>
              <a:t>Python was rated the worst.</a:t>
            </a:r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051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Novices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: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Readability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 and its Constituent Factors</a:t>
            </a:r>
            <a:endParaRPr lang="fr-CA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000"/>
              <a:t>Observation: Python 3.10 and upcoming 3.11 (PEP 657) include many improvements for message </a:t>
            </a:r>
            <a:r>
              <a:rPr lang="fr-CA" sz="4000">
                <a:solidFill>
                  <a:srgbClr val="C00000"/>
                </a:solidFill>
              </a:rPr>
              <a:t>usability…</a:t>
            </a:r>
          </a:p>
          <a:p>
            <a:pPr marL="0" indent="0">
              <a:buNone/>
            </a:pPr>
            <a:endParaRPr lang="fr-CA" sz="4400">
              <a:solidFill>
                <a:srgbClr val="C00000"/>
              </a:solidFill>
            </a:endParaRPr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02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Novices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: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Readability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 and its Constituent Factors</a:t>
            </a:r>
            <a:endParaRPr lang="fr-CA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/>
              <a:t>Python 3.6 and 3.7</a:t>
            </a:r>
          </a:p>
          <a:p>
            <a:pPr marL="0" indent="0" algn="ctr">
              <a:buNone/>
            </a:pPr>
            <a:r>
              <a:rPr lang="en-US"/>
              <a:t>AttributeError: module 'turtle' has no attribute 'forward’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Python 3.8+</a:t>
            </a:r>
          </a:p>
          <a:p>
            <a:pPr marL="0" indent="0" algn="ctr">
              <a:buNone/>
            </a:pPr>
            <a:r>
              <a:rPr lang="en-US"/>
              <a:t>AttributeError: </a:t>
            </a:r>
            <a:r>
              <a:rPr lang="en-US" u="sng">
                <a:solidFill>
                  <a:srgbClr val="C00000"/>
                </a:solidFill>
              </a:rPr>
              <a:t>partially initialized </a:t>
            </a:r>
            <a:r>
              <a:rPr lang="en-US"/>
              <a:t>module 'turtle' has no attribute 'forward' </a:t>
            </a:r>
            <a:r>
              <a:rPr lang="en-US" u="sng">
                <a:solidFill>
                  <a:srgbClr val="C00000"/>
                </a:solidFill>
              </a:rPr>
              <a:t>(most likely due to a circular import)</a:t>
            </a:r>
            <a:endParaRPr lang="fr-CA" u="sng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120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86F4-9AA9-4FD7-9E67-B887BB4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On Designing Programming Error Messages for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Novices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: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Readability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oximanova"/>
                <a:ea typeface="+mj-ea"/>
                <a:cs typeface="+mj-cs"/>
              </a:rPr>
              <a:t> and its Constituent Factors</a:t>
            </a:r>
            <a:endParaRPr lang="fr-CA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D8B98-7DCF-4D93-A1D1-7236237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/>
              <a:t>Python + </a:t>
            </a:r>
            <a:r>
              <a:rPr lang="fr-CA" b="1">
                <a:solidFill>
                  <a:schemeClr val="accent1"/>
                </a:solidFill>
              </a:rPr>
              <a:t>friendly</a:t>
            </a:r>
          </a:p>
          <a:p>
            <a:pPr marL="0" indent="0" algn="ctr">
              <a:buNone/>
            </a:pPr>
            <a:r>
              <a:rPr lang="en-US"/>
              <a:t>AttributeError: </a:t>
            </a:r>
            <a:r>
              <a:rPr lang="en-US">
                <a:solidFill>
                  <a:srgbClr val="C00000"/>
                </a:solidFill>
              </a:rPr>
              <a:t>[…]</a:t>
            </a:r>
            <a:r>
              <a:rPr lang="en-US"/>
              <a:t> module 'turtle' has no attribute 'forward’ </a:t>
            </a:r>
            <a:r>
              <a:rPr lang="en-US">
                <a:solidFill>
                  <a:srgbClr val="C00000"/>
                </a:solidFill>
              </a:rPr>
              <a:t>[…]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1"/>
                </a:solidFill>
              </a:rPr>
              <a:t>Did you give your program the same name as a Python module?</a:t>
            </a: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90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D759-7332-4077-BF4A-577DF62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AE51E-B96C-4983-A4BF-58146EFB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3" y="332576"/>
            <a:ext cx="1490673" cy="13906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210FF2-5432-4740-BE32-E5684D1E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34" y="2569355"/>
            <a:ext cx="4191031" cy="38005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D8C281-DCAD-4A6E-8264-5E93E1BA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9" y="2581261"/>
            <a:ext cx="5619791" cy="37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9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DF1F5-5A25-41DB-8AA8-99BE4931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12" y="668337"/>
            <a:ext cx="9828212" cy="823912"/>
          </a:xfrm>
        </p:spPr>
        <p:txBody>
          <a:bodyPr>
            <a:normAutofit/>
          </a:bodyPr>
          <a:lstStyle/>
          <a:p>
            <a:r>
              <a:rPr lang="en-CA" sz="4400"/>
              <a:t>Python                              friendly</a:t>
            </a:r>
            <a:endParaRPr lang="fr-CA" sz="440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AEB03-CD00-420E-8927-FBD572D22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418" y="1692275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CA" sz="4000"/>
              <a:t>Simple English</a:t>
            </a:r>
          </a:p>
          <a:p>
            <a:r>
              <a:rPr lang="en-CA" sz="4000"/>
              <a:t>Simple French</a:t>
            </a:r>
          </a:p>
          <a:p>
            <a:r>
              <a:rPr lang="en-CA" sz="4000"/>
              <a:t>etc.</a:t>
            </a:r>
          </a:p>
          <a:p>
            <a:endParaRPr lang="en-CA" sz="4000"/>
          </a:p>
          <a:p>
            <a:r>
              <a:rPr lang="en-CA" sz="4000"/>
              <a:t>Beginner to Intermediate</a:t>
            </a:r>
            <a:endParaRPr lang="fr-CA" sz="400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317AC5-DBA8-427A-8318-F354415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3135" y="1692275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CA" sz="4000"/>
              <a:t>Technical English</a:t>
            </a:r>
          </a:p>
          <a:p>
            <a:endParaRPr lang="en-CA" sz="4000"/>
          </a:p>
          <a:p>
            <a:endParaRPr lang="en-CA" sz="4000"/>
          </a:p>
          <a:p>
            <a:endParaRPr lang="en-CA" sz="4000"/>
          </a:p>
          <a:p>
            <a:r>
              <a:rPr lang="en-CA" sz="4000"/>
              <a:t>Intermediate to Advanced</a:t>
            </a:r>
            <a:endParaRPr lang="fr-CA" sz="4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A20542-A987-4416-93EF-2FC3FAEBDC68}"/>
              </a:ext>
            </a:extLst>
          </p:cNvPr>
          <p:cNvSpPr txBox="1"/>
          <p:nvPr/>
        </p:nvSpPr>
        <p:spPr>
          <a:xfrm flipH="1">
            <a:off x="416261" y="5712609"/>
            <a:ext cx="11100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>
                <a:solidFill>
                  <a:schemeClr val="accent1"/>
                </a:solidFill>
              </a:rPr>
              <a:t>Opinion: Python should continue to strive first for usability, leaving it to projects like friendly to provide a bridge for absolute beginners.</a:t>
            </a:r>
          </a:p>
        </p:txBody>
      </p:sp>
    </p:spTree>
    <p:extLst>
      <p:ext uri="{BB962C8B-B14F-4D97-AF65-F5344CB8AC3E}">
        <p14:creationId xmlns:p14="http://schemas.microsoft.com/office/powerpoint/2010/main" val="343756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B2F2-6666-4720-A85B-65CCE0C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Feedback wanted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57F783-3A9E-4FEB-9A38-C5B53F5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Use it</a:t>
            </a:r>
          </a:p>
          <a:p>
            <a:r>
              <a:rPr lang="fr-CA"/>
              <a:t>Read the documentation</a:t>
            </a:r>
          </a:p>
          <a:p>
            <a:pPr lvl="1"/>
            <a:r>
              <a:rPr lang="fr-CA"/>
              <a:t>Design choices</a:t>
            </a:r>
          </a:p>
          <a:p>
            <a:pPr lvl="1"/>
            <a:r>
              <a:rPr lang="fr-CA"/>
              <a:t>Give feedback</a:t>
            </a: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952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B2F2-6666-4720-A85B-65CCE0C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To find out more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54441F-210D-48BD-A292-CE6B5458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7" y="1994916"/>
            <a:ext cx="7186665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EFD9E-932E-4A5A-958B-BC74537F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7918"/>
          </a:xfrm>
        </p:spPr>
        <p:txBody>
          <a:bodyPr>
            <a:normAutofit/>
          </a:bodyPr>
          <a:lstStyle/>
          <a:p>
            <a:r>
              <a:rPr lang="fr-CA" sz="6000"/>
              <a:t>A student tries to reproduce your example</a:t>
            </a:r>
          </a:p>
        </p:txBody>
      </p:sp>
    </p:spTree>
    <p:extLst>
      <p:ext uri="{BB962C8B-B14F-4D97-AF65-F5344CB8AC3E}">
        <p14:creationId xmlns:p14="http://schemas.microsoft.com/office/powerpoint/2010/main" val="25375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D759-7332-4077-BF4A-577DF62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AE51E-B96C-4983-A4BF-58146EFB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3" y="332576"/>
            <a:ext cx="1490673" cy="13906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8E4A57-D814-4B19-B5FE-72F2D03E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88" y="1981187"/>
            <a:ext cx="9963223" cy="33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D759-7332-4077-BF4A-577DF62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 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7AE51E-B96C-4983-A4BF-58146EFB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3" y="332576"/>
            <a:ext cx="1490673" cy="13906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8E4A57-D814-4B19-B5FE-72F2D03E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88" y="1981187"/>
            <a:ext cx="9963223" cy="33718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F34252-4BB3-4119-A655-4A5ABD5566D1}"/>
              </a:ext>
            </a:extLst>
          </p:cNvPr>
          <p:cNvSpPr txBox="1"/>
          <p:nvPr/>
        </p:nvSpPr>
        <p:spPr>
          <a:xfrm>
            <a:off x="2364464" y="5587199"/>
            <a:ext cx="74630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800">
                <a:solidFill>
                  <a:schemeClr val="accent1"/>
                </a:solidFill>
              </a:rPr>
              <a:t>It doesn’t work!</a:t>
            </a:r>
          </a:p>
        </p:txBody>
      </p:sp>
    </p:spTree>
    <p:extLst>
      <p:ext uri="{BB962C8B-B14F-4D97-AF65-F5344CB8AC3E}">
        <p14:creationId xmlns:p14="http://schemas.microsoft.com/office/powerpoint/2010/main" val="18817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78E4A57-D814-4B19-B5FE-72F2D03E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89" y="1981188"/>
            <a:ext cx="5522632" cy="18690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F34252-4BB3-4119-A655-4A5ABD5566D1}"/>
              </a:ext>
            </a:extLst>
          </p:cNvPr>
          <p:cNvSpPr txBox="1"/>
          <p:nvPr/>
        </p:nvSpPr>
        <p:spPr>
          <a:xfrm>
            <a:off x="451844" y="0"/>
            <a:ext cx="74630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800">
                <a:solidFill>
                  <a:schemeClr val="accent1"/>
                </a:solidFill>
              </a:rPr>
              <a:t>It doesn’t work!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8187EF-1F73-4B04-8153-377BA23EF94B}"/>
              </a:ext>
            </a:extLst>
          </p:cNvPr>
          <p:cNvSpPr txBox="1"/>
          <p:nvPr/>
        </p:nvSpPr>
        <p:spPr>
          <a:xfrm>
            <a:off x="1097281" y="4141411"/>
            <a:ext cx="76287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4800"/>
              <a:t>Too much </a:t>
            </a:r>
            <a:r>
              <a:rPr lang="fr-CA" sz="4800" b="1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4800"/>
              <a:t>Too much jargon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/>
              <a:t>Traceback, AttributeError, partially initialized module, circular import, …</a:t>
            </a:r>
          </a:p>
        </p:txBody>
      </p:sp>
    </p:spTree>
    <p:extLst>
      <p:ext uri="{BB962C8B-B14F-4D97-AF65-F5344CB8AC3E}">
        <p14:creationId xmlns:p14="http://schemas.microsoft.com/office/powerpoint/2010/main" val="1911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6E648-2390-447F-BBDB-B6BAB19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Could this be made more user-</a:t>
            </a:r>
            <a:r>
              <a:rPr lang="fr-CA" b="1"/>
              <a:t>friendly</a:t>
            </a:r>
            <a:r>
              <a:rPr lang="fr-CA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96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7419</TotalTime>
  <Words>934</Words>
  <Application>Microsoft Office PowerPoint</Application>
  <PresentationFormat>Grand écran</PresentationFormat>
  <Paragraphs>147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proximanova</vt:lpstr>
      <vt:lpstr>stix</vt:lpstr>
      <vt:lpstr>Thème Office</vt:lpstr>
      <vt:lpstr>It doesn’t work!</vt:lpstr>
      <vt:lpstr>You are a teacher or mentor</vt:lpstr>
      <vt:lpstr>Example 1</vt:lpstr>
      <vt:lpstr>Example 1</vt:lpstr>
      <vt:lpstr>A student tries to reproduce your example</vt:lpstr>
      <vt:lpstr>Example 1</vt:lpstr>
      <vt:lpstr>Example 1</vt:lpstr>
      <vt:lpstr>Présentation PowerPoint</vt:lpstr>
      <vt:lpstr>Could this be made more user-friendly?</vt:lpstr>
      <vt:lpstr>Could this be made more user-friendly?</vt:lpstr>
      <vt:lpstr>why()</vt:lpstr>
      <vt:lpstr>what()</vt:lpstr>
      <vt:lpstr>where()</vt:lpstr>
      <vt:lpstr>where()</vt:lpstr>
      <vt:lpstr>This is possible using friendly</vt:lpstr>
      <vt:lpstr>Example 2: flipfloperator</vt:lpstr>
      <vt:lpstr>Example 2: flipfloperator</vt:lpstr>
      <vt:lpstr>Example 2: flipfloperator</vt:lpstr>
      <vt:lpstr>Purpose of this talk</vt:lpstr>
      <vt:lpstr>Outline of the rest of this talk</vt:lpstr>
      <vt:lpstr>Original purpose of friendly-traceback</vt:lpstr>
      <vt:lpstr>Suggestion from Julien Palard</vt:lpstr>
      <vt:lpstr>Approach used: examples added one at a time</vt:lpstr>
      <vt:lpstr>Présentation PowerPoint</vt:lpstr>
      <vt:lpstr>Présentation PowerPoint</vt:lpstr>
      <vt:lpstr>Présentation PowerPoint</vt:lpstr>
      <vt:lpstr> Mandering evolution  I am just a hobbyist who has been developing a project based on suggestions from a few users and my own intuition of what was needed, without guidance from experts.   Am I making the right choices?   </vt:lpstr>
      <vt:lpstr>Justification after the fact?</vt:lpstr>
      <vt:lpstr>Justification after the fact: a single paper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On Designing Programming Error Messages for Novices: Readability and its Constituent Factors</vt:lpstr>
      <vt:lpstr>Présentation PowerPoint</vt:lpstr>
      <vt:lpstr>Feedback wanted</vt:lpstr>
      <vt:lpstr>To find out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Andre Roberge</dc:creator>
  <cp:lastModifiedBy>Andre Roberge</cp:lastModifiedBy>
  <cp:revision>37</cp:revision>
  <dcterms:created xsi:type="dcterms:W3CDTF">2021-06-29T19:49:41Z</dcterms:created>
  <dcterms:modified xsi:type="dcterms:W3CDTF">2021-07-13T13:19:37Z</dcterms:modified>
</cp:coreProperties>
</file>