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Classic Bold" charset="1" panose="00000800000000000000"/>
      <p:regular r:id="rId16"/>
    </p:embeddedFont>
    <p:embeddedFont>
      <p:font typeface="Montserrat" charset="1" panose="00000500000000000000"/>
      <p:regular r:id="rId17"/>
    </p:embeddedFont>
    <p:embeddedFont>
      <p:font typeface="Poppins Bold" charset="1" panose="02000000000000000000"/>
      <p:regular r:id="rId18"/>
    </p:embeddedFont>
    <p:embeddedFont>
      <p:font typeface="Montserrat Bold" charset="1" panose="00000800000000000000"/>
      <p:regular r:id="rId19"/>
    </p:embeddedFont>
    <p:embeddedFont>
      <p:font typeface="Montserrat Classic"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http://www.fortune.com/recommends/banking/best-budgeting-apps/" TargetMode="External" Type="http://schemas.openxmlformats.org/officeDocument/2006/relationships/hyperlink"/><Relationship Id="rId3" Target="http://www.edutopia.org/blog/what-is-financial-literacy-lennette-coleman" TargetMode="External" Type="http://schemas.openxmlformats.org/officeDocument/2006/relationships/hyperlink"/><Relationship Id="rId4" Target="http://www.ncbi.nlm.nih.gov/pmc/articles/PMC3753821/" TargetMode="External" Type="http://schemas.openxmlformats.org/officeDocument/2006/relationships/hyperlink"/><Relationship Id="rId5" Target="https://doi.org/10.1146/annurev-economics-082312-125807" TargetMode="External" Type="http://schemas.openxmlformats.org/officeDocument/2006/relationships/hyperlink"/><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Freeform 2" id="2"/>
          <p:cNvSpPr/>
          <p:nvPr/>
        </p:nvSpPr>
        <p:spPr>
          <a:xfrm flipH="false" flipV="false" rot="0">
            <a:off x="7047773" y="2456976"/>
            <a:ext cx="4192454" cy="2096227"/>
          </a:xfrm>
          <a:custGeom>
            <a:avLst/>
            <a:gdLst/>
            <a:ahLst/>
            <a:cxnLst/>
            <a:rect r="r" b="b" t="t" l="l"/>
            <a:pathLst>
              <a:path h="2096227" w="4192454">
                <a:moveTo>
                  <a:pt x="0" y="0"/>
                </a:moveTo>
                <a:lnTo>
                  <a:pt x="4192454" y="0"/>
                </a:lnTo>
                <a:lnTo>
                  <a:pt x="4192454" y="2096227"/>
                </a:lnTo>
                <a:lnTo>
                  <a:pt x="0" y="2096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93239" y="4743703"/>
            <a:ext cx="8901522" cy="1216025"/>
            <a:chOff x="0" y="0"/>
            <a:chExt cx="11868696" cy="1621367"/>
          </a:xfrm>
        </p:grpSpPr>
        <p:sp>
          <p:nvSpPr>
            <p:cNvPr name="TextBox 4" id="4"/>
            <p:cNvSpPr txBox="true"/>
            <p:nvPr/>
          </p:nvSpPr>
          <p:spPr>
            <a:xfrm rot="0">
              <a:off x="7026464" y="66675"/>
              <a:ext cx="4842232" cy="1554692"/>
            </a:xfrm>
            <a:prstGeom prst="rect">
              <a:avLst/>
            </a:prstGeom>
          </p:spPr>
          <p:txBody>
            <a:bodyPr anchor="t" rtlCol="false" tIns="0" lIns="0" bIns="0" rIns="0">
              <a:spAutoFit/>
            </a:bodyPr>
            <a:lstStyle/>
            <a:p>
              <a:pPr algn="l">
                <a:lnSpc>
                  <a:spcPts val="8800"/>
                </a:lnSpc>
              </a:pPr>
              <a:r>
                <a:rPr lang="en-US" sz="8000">
                  <a:solidFill>
                    <a:srgbClr val="CD71FF"/>
                  </a:solidFill>
                  <a:latin typeface="Montserrat Classic Bold"/>
                </a:rPr>
                <a:t>SENSE</a:t>
              </a:r>
            </a:p>
          </p:txBody>
        </p:sp>
        <p:sp>
          <p:nvSpPr>
            <p:cNvPr name="TextBox 5" id="5"/>
            <p:cNvSpPr txBox="true"/>
            <p:nvPr/>
          </p:nvSpPr>
          <p:spPr>
            <a:xfrm rot="0">
              <a:off x="0" y="66675"/>
              <a:ext cx="6852217" cy="1554692"/>
            </a:xfrm>
            <a:prstGeom prst="rect">
              <a:avLst/>
            </a:prstGeom>
          </p:spPr>
          <p:txBody>
            <a:bodyPr anchor="t" rtlCol="false" tIns="0" lIns="0" bIns="0" rIns="0">
              <a:spAutoFit/>
            </a:bodyPr>
            <a:lstStyle/>
            <a:p>
              <a:pPr algn="r">
                <a:lnSpc>
                  <a:spcPts val="8800"/>
                </a:lnSpc>
              </a:pPr>
              <a:r>
                <a:rPr lang="en-US" sz="8000">
                  <a:solidFill>
                    <a:srgbClr val="FFFFFF"/>
                  </a:solidFill>
                  <a:latin typeface="Montserrat Classic Bold"/>
                </a:rPr>
                <a:t>EXPENSE</a:t>
              </a:r>
            </a:p>
          </p:txBody>
        </p:sp>
      </p:grpSp>
      <p:sp>
        <p:nvSpPr>
          <p:cNvPr name="TextBox 6" id="6"/>
          <p:cNvSpPr txBox="true"/>
          <p:nvPr/>
        </p:nvSpPr>
        <p:spPr>
          <a:xfrm rot="0">
            <a:off x="4226980" y="6195578"/>
            <a:ext cx="9834039" cy="293370"/>
          </a:xfrm>
          <a:prstGeom prst="rect">
            <a:avLst/>
          </a:prstGeom>
        </p:spPr>
        <p:txBody>
          <a:bodyPr anchor="t" rtlCol="false" tIns="0" lIns="0" bIns="0" rIns="0">
            <a:spAutoFit/>
          </a:bodyPr>
          <a:lstStyle/>
          <a:p>
            <a:pPr algn="ctr">
              <a:lnSpc>
                <a:spcPts val="2310"/>
              </a:lnSpc>
            </a:pPr>
            <a:r>
              <a:rPr lang="en-US" sz="2100" spc="732">
                <a:solidFill>
                  <a:srgbClr val="FFFFFF"/>
                </a:solidFill>
                <a:latin typeface="Montserrat Classic Bold"/>
              </a:rPr>
              <a:t>A PERSONALIZED SPENDING PROGRAM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TextBox 2" id="2"/>
          <p:cNvSpPr txBox="true"/>
          <p:nvPr/>
        </p:nvSpPr>
        <p:spPr>
          <a:xfrm rot="0">
            <a:off x="1607566" y="2751582"/>
            <a:ext cx="15072868" cy="4802886"/>
          </a:xfrm>
          <a:prstGeom prst="rect">
            <a:avLst/>
          </a:prstGeom>
        </p:spPr>
        <p:txBody>
          <a:bodyPr anchor="t" rtlCol="false" tIns="0" lIns="0" bIns="0" rIns="0">
            <a:spAutoFit/>
          </a:bodyPr>
          <a:lstStyle/>
          <a:p>
            <a:pPr algn="l">
              <a:lnSpc>
                <a:spcPts val="3191"/>
              </a:lnSpc>
            </a:pPr>
            <a:r>
              <a:rPr lang="en-US" sz="2799">
                <a:solidFill>
                  <a:srgbClr val="FFFFFF"/>
                </a:solidFill>
                <a:latin typeface="Montserrat Classic"/>
              </a:rPr>
              <a:t>“The 10 Best Budgeting Apps for May 2023.” Fortune Recommends,                               </a:t>
            </a:r>
            <a:r>
              <a:rPr lang="en-US" sz="2799" u="sng">
                <a:solidFill>
                  <a:srgbClr val="FFFFFF"/>
                </a:solidFill>
                <a:latin typeface="Montserrat Classic"/>
                <a:hlinkClick r:id="rId2" tooltip="http://www.fortune.com/recommends/banking/best-budgeting-apps/"/>
              </a:rPr>
              <a:t>www.fortune.com/recommends/banking/best-budgeting-apps/.</a:t>
            </a:r>
          </a:p>
          <a:p>
            <a:pPr algn="l">
              <a:lnSpc>
                <a:spcPts val="3191"/>
              </a:lnSpc>
            </a:pPr>
          </a:p>
          <a:p>
            <a:pPr algn="l">
              <a:lnSpc>
                <a:spcPts val="3191"/>
              </a:lnSpc>
            </a:pPr>
            <a:r>
              <a:rPr lang="en-US" sz="2799">
                <a:solidFill>
                  <a:srgbClr val="FFFFFF"/>
                </a:solidFill>
                <a:latin typeface="Montserrat Classic"/>
              </a:rPr>
              <a:t>Coleman. “What Is Financial Literacy?” Edutopia, George Lucas Educational Foundation, 13 Oct. 2015, </a:t>
            </a:r>
            <a:r>
              <a:rPr lang="en-US" sz="2799" u="sng">
                <a:solidFill>
                  <a:srgbClr val="FFFFFF"/>
                </a:solidFill>
                <a:latin typeface="Montserrat Classic"/>
                <a:hlinkClick r:id="rId3" tooltip="http://www.edutopia.org/blog/what-is-financial-literacy-lennette-coleman"/>
              </a:rPr>
              <a:t>www.edutopia.org/blog/what-is-financial-literacy-lennette-coleman.</a:t>
            </a:r>
          </a:p>
          <a:p>
            <a:pPr algn="l">
              <a:lnSpc>
                <a:spcPts val="3191"/>
              </a:lnSpc>
            </a:pPr>
          </a:p>
          <a:p>
            <a:pPr algn="l">
              <a:lnSpc>
                <a:spcPts val="3191"/>
              </a:lnSpc>
            </a:pPr>
            <a:r>
              <a:rPr lang="en-US" sz="2799">
                <a:solidFill>
                  <a:srgbClr val="FFFFFF"/>
                </a:solidFill>
                <a:latin typeface="Montserrat Classic"/>
              </a:rPr>
              <a:t>Hastings, Justine S., et al. “Financial Literacy, Financial Education, and Economic Outcomes.” Annual Review of Economics, vol. 5, no. 1, 2 Aug. 2013, pp. 347–373, </a:t>
            </a:r>
            <a:r>
              <a:rPr lang="en-US" sz="2799" u="sng">
                <a:solidFill>
                  <a:srgbClr val="FFFFFF"/>
                </a:solidFill>
                <a:latin typeface="Montserrat Classic"/>
                <a:hlinkClick r:id="rId4" tooltip="http://www.ncbi.nlm.nih.gov/pmc/articles/PMC3753821/"/>
              </a:rPr>
              <a:t>www.ncbi.nlm.nih.gov/pmc/articles/PMC3753821/</a:t>
            </a:r>
            <a:r>
              <a:rPr lang="en-US" sz="2799">
                <a:solidFill>
                  <a:srgbClr val="FFFFFF"/>
                </a:solidFill>
                <a:latin typeface="Montserrat Classic"/>
              </a:rPr>
              <a:t>, </a:t>
            </a:r>
            <a:r>
              <a:rPr lang="en-US" sz="2799" u="sng">
                <a:solidFill>
                  <a:srgbClr val="FFFFFF"/>
                </a:solidFill>
                <a:latin typeface="Montserrat Classic"/>
                <a:hlinkClick r:id="rId5" tooltip="https://doi.org/10.1146/annurev-economics-082312-125807"/>
              </a:rPr>
              <a:t>https://doi.org/10.1146/annurev-economics-082312-125807</a:t>
            </a:r>
            <a:r>
              <a:rPr lang="en-US" sz="2799">
                <a:solidFill>
                  <a:srgbClr val="FFFFFF"/>
                </a:solidFill>
                <a:latin typeface="Montserrat Classic"/>
              </a:rPr>
              <a:t>.</a:t>
            </a:r>
          </a:p>
          <a:p>
            <a:pPr algn="l">
              <a:lnSpc>
                <a:spcPts val="3191"/>
              </a:lnSpc>
              <a:spcBef>
                <a:spcPct val="0"/>
              </a:spcBef>
            </a:pPr>
          </a:p>
        </p:txBody>
      </p:sp>
      <p:sp>
        <p:nvSpPr>
          <p:cNvPr name="TextBox 3" id="3"/>
          <p:cNvSpPr txBox="true"/>
          <p:nvPr/>
        </p:nvSpPr>
        <p:spPr>
          <a:xfrm rot="0">
            <a:off x="3215132" y="1280160"/>
            <a:ext cx="11857737" cy="654939"/>
          </a:xfrm>
          <a:prstGeom prst="rect">
            <a:avLst/>
          </a:prstGeom>
        </p:spPr>
        <p:txBody>
          <a:bodyPr anchor="t" rtlCol="false" tIns="0" lIns="0" bIns="0" rIns="0">
            <a:spAutoFit/>
          </a:bodyPr>
          <a:lstStyle/>
          <a:p>
            <a:pPr algn="ctr">
              <a:lnSpc>
                <a:spcPts val="5208"/>
              </a:lnSpc>
            </a:pPr>
            <a:r>
              <a:rPr lang="en-US" sz="4200">
                <a:solidFill>
                  <a:srgbClr val="CD71FF"/>
                </a:solidFill>
                <a:latin typeface="Poppins Bold"/>
              </a:rPr>
              <a:t>Resources</a:t>
            </a:r>
          </a:p>
        </p:txBody>
      </p:sp>
      <p:grpSp>
        <p:nvGrpSpPr>
          <p:cNvPr name="Group 4" id="4"/>
          <p:cNvGrpSpPr/>
          <p:nvPr/>
        </p:nvGrpSpPr>
        <p:grpSpPr>
          <a:xfrm rot="0">
            <a:off x="15480782" y="1028700"/>
            <a:ext cx="1778518" cy="729195"/>
            <a:chOff x="0" y="0"/>
            <a:chExt cx="2371357" cy="972260"/>
          </a:xfrm>
        </p:grpSpPr>
        <p:sp>
          <p:nvSpPr>
            <p:cNvPr name="Freeform 5" id="5"/>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7" id="7"/>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8" id="8"/>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326179" y="2421380"/>
            <a:ext cx="8340757" cy="5444239"/>
            <a:chOff x="0" y="0"/>
            <a:chExt cx="11121009" cy="7258986"/>
          </a:xfrm>
        </p:grpSpPr>
        <p:sp>
          <p:nvSpPr>
            <p:cNvPr name="Freeform 3" id="3"/>
            <p:cNvSpPr/>
            <p:nvPr/>
          </p:nvSpPr>
          <p:spPr>
            <a:xfrm flipH="false" flipV="false" rot="0">
              <a:off x="0" y="0"/>
              <a:ext cx="11121009" cy="7258986"/>
            </a:xfrm>
            <a:custGeom>
              <a:avLst/>
              <a:gdLst/>
              <a:ahLst/>
              <a:cxnLst/>
              <a:rect r="r" b="b" t="t" l="l"/>
              <a:pathLst>
                <a:path h="7258986" w="11121009">
                  <a:moveTo>
                    <a:pt x="0" y="0"/>
                  </a:moveTo>
                  <a:lnTo>
                    <a:pt x="11121009" y="0"/>
                  </a:lnTo>
                  <a:lnTo>
                    <a:pt x="11121009" y="7258986"/>
                  </a:lnTo>
                  <a:lnTo>
                    <a:pt x="0" y="72589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66774" y="2029889"/>
              <a:ext cx="4803576" cy="3135425"/>
            </a:xfrm>
            <a:custGeom>
              <a:avLst/>
              <a:gdLst/>
              <a:ahLst/>
              <a:cxnLst/>
              <a:rect r="r" b="b" t="t" l="l"/>
              <a:pathLst>
                <a:path h="3135425" w="4803576">
                  <a:moveTo>
                    <a:pt x="0" y="0"/>
                  </a:moveTo>
                  <a:lnTo>
                    <a:pt x="4803575" y="0"/>
                  </a:lnTo>
                  <a:lnTo>
                    <a:pt x="4803575" y="3135425"/>
                  </a:lnTo>
                  <a:lnTo>
                    <a:pt x="0" y="3135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5" id="5"/>
          <p:cNvGrpSpPr/>
          <p:nvPr/>
        </p:nvGrpSpPr>
        <p:grpSpPr>
          <a:xfrm rot="0">
            <a:off x="9144000" y="3040552"/>
            <a:ext cx="8135358" cy="4205896"/>
            <a:chOff x="0" y="0"/>
            <a:chExt cx="10847143" cy="5607861"/>
          </a:xfrm>
        </p:grpSpPr>
        <p:sp>
          <p:nvSpPr>
            <p:cNvPr name="TextBox 6" id="6"/>
            <p:cNvSpPr txBox="true"/>
            <p:nvPr/>
          </p:nvSpPr>
          <p:spPr>
            <a:xfrm rot="0">
              <a:off x="0" y="2173781"/>
              <a:ext cx="10820400" cy="3434080"/>
            </a:xfrm>
            <a:prstGeom prst="rect">
              <a:avLst/>
            </a:prstGeom>
          </p:spPr>
          <p:txBody>
            <a:bodyPr anchor="t" rtlCol="false" tIns="0" lIns="0" bIns="0" rIns="0">
              <a:spAutoFit/>
            </a:bodyPr>
            <a:lstStyle/>
            <a:p>
              <a:pPr algn="l">
                <a:lnSpc>
                  <a:spcPts val="2940"/>
                </a:lnSpc>
              </a:pPr>
              <a:r>
                <a:rPr lang="en-US" sz="2100">
                  <a:solidFill>
                    <a:srgbClr val="FFFFFF"/>
                  </a:solidFill>
                  <a:latin typeface="Montserrat"/>
                </a:rPr>
                <a:t>Presentations are tools that can be used as lectures, speeches, reports, and more. It is mostly presented before an audience. It serves a variety of purposes, making presentations powerful tools for convincing and teaching.</a:t>
              </a:r>
            </a:p>
            <a:p>
              <a:pPr algn="l">
                <a:lnSpc>
                  <a:spcPts val="2940"/>
                </a:lnSpc>
              </a:pPr>
            </a:p>
            <a:p>
              <a:pPr algn="l">
                <a:lnSpc>
                  <a:spcPts val="2940"/>
                </a:lnSpc>
              </a:pPr>
              <a:r>
                <a:rPr lang="en-US" sz="2100">
                  <a:solidFill>
                    <a:srgbClr val="FFFFFF"/>
                  </a:solidFill>
                  <a:latin typeface="Montserrat"/>
                </a:rPr>
                <a:t>Presentations are tools that can be used as lectures, speeches, reports, and more. (Hastings et al.)</a:t>
              </a:r>
            </a:p>
          </p:txBody>
        </p:sp>
        <p:sp>
          <p:nvSpPr>
            <p:cNvPr name="TextBox 7" id="7"/>
            <p:cNvSpPr txBox="true"/>
            <p:nvPr/>
          </p:nvSpPr>
          <p:spPr>
            <a:xfrm rot="0">
              <a:off x="0" y="38100"/>
              <a:ext cx="10847143" cy="1582420"/>
            </a:xfrm>
            <a:prstGeom prst="rect">
              <a:avLst/>
            </a:prstGeom>
          </p:spPr>
          <p:txBody>
            <a:bodyPr anchor="t" rtlCol="false" tIns="0" lIns="0" bIns="0" rIns="0">
              <a:spAutoFit/>
            </a:bodyPr>
            <a:lstStyle/>
            <a:p>
              <a:pPr algn="l">
                <a:lnSpc>
                  <a:spcPts val="4620"/>
                </a:lnSpc>
              </a:pPr>
              <a:r>
                <a:rPr lang="en-US" sz="4200">
                  <a:solidFill>
                    <a:srgbClr val="CD71FF"/>
                  </a:solidFill>
                  <a:latin typeface="Poppins Bold"/>
                </a:rPr>
                <a:t>Financial Awareness</a:t>
              </a:r>
            </a:p>
            <a:p>
              <a:pPr algn="l">
                <a:lnSpc>
                  <a:spcPts val="4620"/>
                </a:lnSpc>
              </a:pPr>
              <a:r>
                <a:rPr lang="en-US" sz="4200">
                  <a:solidFill>
                    <a:srgbClr val="CD71FF"/>
                  </a:solidFill>
                  <a:latin typeface="Poppins Bold"/>
                </a:rPr>
                <a:t>and its importance.</a:t>
              </a:r>
            </a:p>
          </p:txBody>
        </p:sp>
      </p:grpSp>
      <p:grpSp>
        <p:nvGrpSpPr>
          <p:cNvPr name="Group 8" id="8"/>
          <p:cNvGrpSpPr/>
          <p:nvPr/>
        </p:nvGrpSpPr>
        <p:grpSpPr>
          <a:xfrm rot="0">
            <a:off x="15480782" y="1028700"/>
            <a:ext cx="1778518" cy="729195"/>
            <a:chOff x="0" y="0"/>
            <a:chExt cx="2371357" cy="972260"/>
          </a:xfrm>
        </p:grpSpPr>
        <p:sp>
          <p:nvSpPr>
            <p:cNvPr name="Freeform 9" id="9"/>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11" id="11"/>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12" id="12"/>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sp>
        <p:nvSpPr>
          <p:cNvPr name="TextBox 2" id="2"/>
          <p:cNvSpPr txBox="true"/>
          <p:nvPr/>
        </p:nvSpPr>
        <p:spPr>
          <a:xfrm rot="0">
            <a:off x="3215132" y="1280160"/>
            <a:ext cx="11857737" cy="654939"/>
          </a:xfrm>
          <a:prstGeom prst="rect">
            <a:avLst/>
          </a:prstGeom>
        </p:spPr>
        <p:txBody>
          <a:bodyPr anchor="t" rtlCol="false" tIns="0" lIns="0" bIns="0" rIns="0">
            <a:spAutoFit/>
          </a:bodyPr>
          <a:lstStyle/>
          <a:p>
            <a:pPr algn="ctr">
              <a:lnSpc>
                <a:spcPts val="5208"/>
              </a:lnSpc>
            </a:pPr>
            <a:r>
              <a:rPr lang="en-US" sz="4200">
                <a:solidFill>
                  <a:srgbClr val="CD71FF"/>
                </a:solidFill>
                <a:latin typeface="Poppins Bold"/>
              </a:rPr>
              <a:t>The History of the Problem</a:t>
            </a:r>
          </a:p>
        </p:txBody>
      </p:sp>
      <p:sp>
        <p:nvSpPr>
          <p:cNvPr name="TextBox 3" id="3"/>
          <p:cNvSpPr txBox="true"/>
          <p:nvPr/>
        </p:nvSpPr>
        <p:spPr>
          <a:xfrm rot="0">
            <a:off x="2369317" y="2605164"/>
            <a:ext cx="13549367" cy="5796915"/>
          </a:xfrm>
          <a:prstGeom prst="rect">
            <a:avLst/>
          </a:prstGeom>
        </p:spPr>
        <p:txBody>
          <a:bodyPr anchor="t" rtlCol="false" tIns="0" lIns="0" bIns="0" rIns="0">
            <a:spAutoFit/>
          </a:bodyPr>
          <a:lstStyle/>
          <a:p>
            <a:pPr algn="ctr">
              <a:lnSpc>
                <a:spcPts val="3899"/>
              </a:lnSpc>
            </a:pPr>
            <a:r>
              <a:rPr lang="en-US" sz="2599">
                <a:solidFill>
                  <a:srgbClr val="FFFFFF"/>
                </a:solidFill>
                <a:latin typeface="Montserrat"/>
              </a:rPr>
              <a:t>The concept of "financial literacy" became popular in 1997 when the Jump$tart Coalition for Personal Financial Literacy conducted a study on high school students. They defined financial literacy as the ability to use knowledge and skills to manage financial resources effectively for lifetime financial security. Over the years, this concept has grown to include understanding financial products, key financial concepts, basic math skills, and engaging in financial planning.</a:t>
            </a:r>
          </a:p>
          <a:p>
            <a:pPr algn="ctr">
              <a:lnSpc>
                <a:spcPts val="3899"/>
              </a:lnSpc>
            </a:pPr>
          </a:p>
          <a:p>
            <a:pPr algn="ctr">
              <a:lnSpc>
                <a:spcPts val="3899"/>
              </a:lnSpc>
            </a:pPr>
            <a:r>
              <a:rPr lang="en-US" sz="2599">
                <a:solidFill>
                  <a:srgbClr val="FFFFFF"/>
                </a:solidFill>
                <a:latin typeface="Montserrat"/>
              </a:rPr>
              <a:t>Efforts to teach financial literacy started in the 1950s and 1960s when schools began including personal finance and economics in their curriculum. Private initiatives like Junior Achievement and the Council for Economic Education have also played significant roles. Despite these efforts, many people still make costly financial mistakes, highlighting the need for better financial education.</a:t>
            </a:r>
            <a:r>
              <a:rPr lang="en-US" sz="2599">
                <a:solidFill>
                  <a:srgbClr val="FFFFFF"/>
                </a:solidFill>
                <a:latin typeface="Montserrat"/>
              </a:rPr>
              <a:t> (Coleman)</a:t>
            </a:r>
          </a:p>
        </p:txBody>
      </p:sp>
      <p:grpSp>
        <p:nvGrpSpPr>
          <p:cNvPr name="Group 4" id="4"/>
          <p:cNvGrpSpPr/>
          <p:nvPr/>
        </p:nvGrpSpPr>
        <p:grpSpPr>
          <a:xfrm rot="0">
            <a:off x="15480782" y="1028700"/>
            <a:ext cx="1778518" cy="729195"/>
            <a:chOff x="0" y="0"/>
            <a:chExt cx="2371357" cy="972260"/>
          </a:xfrm>
        </p:grpSpPr>
        <p:sp>
          <p:nvSpPr>
            <p:cNvPr name="Freeform 5" id="5"/>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7" id="7"/>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8" id="8"/>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480782" y="1028700"/>
            <a:ext cx="1778518" cy="729195"/>
            <a:chOff x="0" y="0"/>
            <a:chExt cx="2371357" cy="972260"/>
          </a:xfrm>
        </p:grpSpPr>
        <p:sp>
          <p:nvSpPr>
            <p:cNvPr name="Freeform 3" id="3"/>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5" id="5"/>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6" id="6"/>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grpSp>
        <p:nvGrpSpPr>
          <p:cNvPr name="Group 7" id="7"/>
          <p:cNvGrpSpPr/>
          <p:nvPr/>
        </p:nvGrpSpPr>
        <p:grpSpPr>
          <a:xfrm rot="0">
            <a:off x="1415833" y="1992020"/>
            <a:ext cx="6216342" cy="6302961"/>
            <a:chOff x="0" y="0"/>
            <a:chExt cx="8288456" cy="8403948"/>
          </a:xfrm>
        </p:grpSpPr>
        <p:sp>
          <p:nvSpPr>
            <p:cNvPr name="Freeform 8" id="8"/>
            <p:cNvSpPr/>
            <p:nvPr/>
          </p:nvSpPr>
          <p:spPr>
            <a:xfrm flipH="false" flipV="false" rot="0">
              <a:off x="127740" y="0"/>
              <a:ext cx="8128910" cy="8403948"/>
            </a:xfrm>
            <a:custGeom>
              <a:avLst/>
              <a:gdLst/>
              <a:ahLst/>
              <a:cxnLst/>
              <a:rect r="r" b="b" t="t" l="l"/>
              <a:pathLst>
                <a:path h="8403948" w="8128910">
                  <a:moveTo>
                    <a:pt x="0" y="0"/>
                  </a:moveTo>
                  <a:lnTo>
                    <a:pt x="8128909" y="0"/>
                  </a:lnTo>
                  <a:lnTo>
                    <a:pt x="8128909" y="8403948"/>
                  </a:lnTo>
                  <a:lnTo>
                    <a:pt x="0" y="8403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510817" y="5665724"/>
              <a:ext cx="2503639" cy="2503639"/>
            </a:xfrm>
            <a:custGeom>
              <a:avLst/>
              <a:gdLst/>
              <a:ahLst/>
              <a:cxnLst/>
              <a:rect r="r" b="b" t="t" l="l"/>
              <a:pathLst>
                <a:path h="2503639" w="2503639">
                  <a:moveTo>
                    <a:pt x="0" y="0"/>
                  </a:moveTo>
                  <a:lnTo>
                    <a:pt x="2503639" y="0"/>
                  </a:lnTo>
                  <a:lnTo>
                    <a:pt x="2503639" y="2503639"/>
                  </a:lnTo>
                  <a:lnTo>
                    <a:pt x="0" y="2503639"/>
                  </a:lnTo>
                  <a:lnTo>
                    <a:pt x="0" y="0"/>
                  </a:lnTo>
                  <a:close/>
                </a:path>
              </a:pathLst>
            </a:custGeom>
            <a:blipFill>
              <a:blip r:embed="rId6"/>
              <a:stretch>
                <a:fillRect l="0" t="0" r="0" b="0"/>
              </a:stretch>
            </a:blipFill>
          </p:spPr>
        </p:sp>
        <p:sp>
          <p:nvSpPr>
            <p:cNvPr name="Freeform 10" id="10"/>
            <p:cNvSpPr/>
            <p:nvPr/>
          </p:nvSpPr>
          <p:spPr>
            <a:xfrm flipH="false" flipV="false" rot="0">
              <a:off x="0" y="601394"/>
              <a:ext cx="2762636" cy="1553225"/>
            </a:xfrm>
            <a:custGeom>
              <a:avLst/>
              <a:gdLst/>
              <a:ahLst/>
              <a:cxnLst/>
              <a:rect r="r" b="b" t="t" l="l"/>
              <a:pathLst>
                <a:path h="1553225" w="2762636">
                  <a:moveTo>
                    <a:pt x="0" y="0"/>
                  </a:moveTo>
                  <a:lnTo>
                    <a:pt x="2762636" y="0"/>
                  </a:lnTo>
                  <a:lnTo>
                    <a:pt x="2762636" y="1553224"/>
                  </a:lnTo>
                  <a:lnTo>
                    <a:pt x="0" y="1553224"/>
                  </a:lnTo>
                  <a:lnTo>
                    <a:pt x="0" y="0"/>
                  </a:lnTo>
                  <a:close/>
                </a:path>
              </a:pathLst>
            </a:custGeom>
            <a:blipFill>
              <a:blip r:embed="rId7"/>
              <a:stretch>
                <a:fillRect l="0" t="0" r="0" b="0"/>
              </a:stretch>
            </a:blipFill>
          </p:spPr>
        </p:sp>
        <p:sp>
          <p:nvSpPr>
            <p:cNvPr name="Freeform 11" id="11"/>
            <p:cNvSpPr/>
            <p:nvPr/>
          </p:nvSpPr>
          <p:spPr>
            <a:xfrm flipH="false" flipV="false" rot="0">
              <a:off x="5933675" y="1776902"/>
              <a:ext cx="2354782" cy="2354782"/>
            </a:xfrm>
            <a:custGeom>
              <a:avLst/>
              <a:gdLst/>
              <a:ahLst/>
              <a:cxnLst/>
              <a:rect r="r" b="b" t="t" l="l"/>
              <a:pathLst>
                <a:path h="2354782" w="2354782">
                  <a:moveTo>
                    <a:pt x="0" y="0"/>
                  </a:moveTo>
                  <a:lnTo>
                    <a:pt x="2354781" y="0"/>
                  </a:lnTo>
                  <a:lnTo>
                    <a:pt x="2354781" y="2354782"/>
                  </a:lnTo>
                  <a:lnTo>
                    <a:pt x="0" y="2354782"/>
                  </a:lnTo>
                  <a:lnTo>
                    <a:pt x="0" y="0"/>
                  </a:lnTo>
                  <a:close/>
                </a:path>
              </a:pathLst>
            </a:custGeom>
            <a:blipFill>
              <a:blip r:embed="rId8"/>
              <a:stretch>
                <a:fillRect l="0" t="0" r="0" b="0"/>
              </a:stretch>
            </a:blipFill>
          </p:spPr>
        </p:sp>
        <p:sp>
          <p:nvSpPr>
            <p:cNvPr name="Freeform 12" id="12"/>
            <p:cNvSpPr/>
            <p:nvPr/>
          </p:nvSpPr>
          <p:spPr>
            <a:xfrm flipH="false" flipV="false" rot="0">
              <a:off x="3008476" y="2558264"/>
              <a:ext cx="1278037" cy="2323704"/>
            </a:xfrm>
            <a:custGeom>
              <a:avLst/>
              <a:gdLst/>
              <a:ahLst/>
              <a:cxnLst/>
              <a:rect r="r" b="b" t="t" l="l"/>
              <a:pathLst>
                <a:path h="2323704" w="1278037">
                  <a:moveTo>
                    <a:pt x="0" y="0"/>
                  </a:moveTo>
                  <a:lnTo>
                    <a:pt x="1278037" y="0"/>
                  </a:lnTo>
                  <a:lnTo>
                    <a:pt x="1278037" y="2323704"/>
                  </a:lnTo>
                  <a:lnTo>
                    <a:pt x="0" y="23237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3" id="13"/>
          <p:cNvGrpSpPr/>
          <p:nvPr/>
        </p:nvGrpSpPr>
        <p:grpSpPr>
          <a:xfrm rot="0">
            <a:off x="9123942" y="2611933"/>
            <a:ext cx="8135358" cy="5063134"/>
            <a:chOff x="0" y="0"/>
            <a:chExt cx="10847143" cy="6750845"/>
          </a:xfrm>
        </p:grpSpPr>
        <p:sp>
          <p:nvSpPr>
            <p:cNvPr name="TextBox 14" id="14"/>
            <p:cNvSpPr txBox="true"/>
            <p:nvPr/>
          </p:nvSpPr>
          <p:spPr>
            <a:xfrm rot="0">
              <a:off x="0" y="1830865"/>
              <a:ext cx="9572670" cy="491998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FFFFFF"/>
                  </a:solidFill>
                  <a:latin typeface="Montserrat Bold"/>
                </a:rPr>
                <a:t>EveryDollar:</a:t>
              </a:r>
            </a:p>
            <a:p>
              <a:pPr algn="l" marL="906780" indent="-302260" lvl="2">
                <a:lnSpc>
                  <a:spcPts val="2940"/>
                </a:lnSpc>
                <a:buFont typeface="Arial"/>
                <a:buChar char="⚬"/>
              </a:pPr>
              <a:r>
                <a:rPr lang="en-US" sz="2100">
                  <a:solidFill>
                    <a:srgbClr val="FFFFFF"/>
                  </a:solidFill>
                  <a:latin typeface="Montserrat"/>
                </a:rPr>
                <a:t>Offers straightforward budgeting with customization options.</a:t>
              </a:r>
            </a:p>
            <a:p>
              <a:pPr algn="l">
                <a:lnSpc>
                  <a:spcPts val="2940"/>
                </a:lnSpc>
              </a:pPr>
            </a:p>
            <a:p>
              <a:pPr algn="l" marL="453390" indent="-226695" lvl="1">
                <a:lnSpc>
                  <a:spcPts val="2940"/>
                </a:lnSpc>
                <a:buFont typeface="Arial"/>
                <a:buChar char="•"/>
              </a:pPr>
              <a:r>
                <a:rPr lang="en-US" sz="2100">
                  <a:solidFill>
                    <a:srgbClr val="FFFFFF"/>
                  </a:solidFill>
                  <a:latin typeface="Montserrat Bold"/>
                </a:rPr>
                <a:t>Buddy:</a:t>
              </a:r>
            </a:p>
            <a:p>
              <a:pPr algn="l" marL="906780" indent="-302260" lvl="2">
                <a:lnSpc>
                  <a:spcPts val="2940"/>
                </a:lnSpc>
                <a:buFont typeface="Arial"/>
                <a:buChar char="⚬"/>
              </a:pPr>
              <a:r>
                <a:rPr lang="en-US" sz="2100">
                  <a:solidFill>
                    <a:srgbClr val="FFFFFF"/>
                  </a:solidFill>
                  <a:latin typeface="Montserrat"/>
                </a:rPr>
                <a:t>Focuses on shared expenses among friends.</a:t>
              </a:r>
            </a:p>
            <a:p>
              <a:pPr algn="l">
                <a:lnSpc>
                  <a:spcPts val="2940"/>
                </a:lnSpc>
              </a:pPr>
            </a:p>
            <a:p>
              <a:pPr algn="l" marL="453390" indent="-226695" lvl="1">
                <a:lnSpc>
                  <a:spcPts val="2940"/>
                </a:lnSpc>
                <a:buFont typeface="Arial"/>
                <a:buChar char="•"/>
              </a:pPr>
              <a:r>
                <a:rPr lang="en-US" sz="2100">
                  <a:solidFill>
                    <a:srgbClr val="FFFFFF"/>
                  </a:solidFill>
                  <a:latin typeface="Montserrat Bold"/>
                </a:rPr>
                <a:t>Rocket Money:</a:t>
              </a:r>
            </a:p>
            <a:p>
              <a:pPr algn="l" marL="906780" indent="-302260" lvl="2">
                <a:lnSpc>
                  <a:spcPts val="2940"/>
                </a:lnSpc>
                <a:buFont typeface="Arial"/>
                <a:buChar char="⚬"/>
              </a:pPr>
              <a:r>
                <a:rPr lang="en-US" sz="2100">
                  <a:solidFill>
                    <a:srgbClr val="FFFFFF"/>
                  </a:solidFill>
                  <a:latin typeface="Montserrat"/>
                </a:rPr>
                <a:t>Provides comprehensive budgeting tools with added security features.</a:t>
              </a:r>
            </a:p>
          </p:txBody>
        </p:sp>
        <p:sp>
          <p:nvSpPr>
            <p:cNvPr name="TextBox 15" id="15"/>
            <p:cNvSpPr txBox="true"/>
            <p:nvPr/>
          </p:nvSpPr>
          <p:spPr>
            <a:xfrm rot="0">
              <a:off x="0" y="38100"/>
              <a:ext cx="10847143" cy="1582420"/>
            </a:xfrm>
            <a:prstGeom prst="rect">
              <a:avLst/>
            </a:prstGeom>
          </p:spPr>
          <p:txBody>
            <a:bodyPr anchor="t" rtlCol="false" tIns="0" lIns="0" bIns="0" rIns="0">
              <a:spAutoFit/>
            </a:bodyPr>
            <a:lstStyle/>
            <a:p>
              <a:pPr algn="l">
                <a:lnSpc>
                  <a:spcPts val="4620"/>
                </a:lnSpc>
              </a:pPr>
              <a:r>
                <a:rPr lang="en-US" sz="4200">
                  <a:solidFill>
                    <a:srgbClr val="CD71FF"/>
                  </a:solidFill>
                  <a:latin typeface="Poppins Bold"/>
                </a:rPr>
                <a:t>3 Current</a:t>
              </a:r>
            </a:p>
            <a:p>
              <a:pPr algn="l">
                <a:lnSpc>
                  <a:spcPts val="4620"/>
                </a:lnSpc>
              </a:pPr>
              <a:r>
                <a:rPr lang="en-US" sz="4200">
                  <a:solidFill>
                    <a:srgbClr val="CD71FF"/>
                  </a:solidFill>
                  <a:latin typeface="Poppins Bold"/>
                </a:rPr>
                <a:t>Software Solutions</a:t>
              </a:r>
            </a:p>
          </p:txBody>
        </p:sp>
      </p:grpSp>
      <p:sp>
        <p:nvSpPr>
          <p:cNvPr name="TextBox 16" id="16"/>
          <p:cNvSpPr txBox="true"/>
          <p:nvPr/>
        </p:nvSpPr>
        <p:spPr>
          <a:xfrm rot="0">
            <a:off x="12665646" y="9049425"/>
            <a:ext cx="4593654" cy="208875"/>
          </a:xfrm>
          <a:prstGeom prst="rect">
            <a:avLst/>
          </a:prstGeom>
        </p:spPr>
        <p:txBody>
          <a:bodyPr anchor="t" rtlCol="false" tIns="0" lIns="0" bIns="0" rIns="0">
            <a:spAutoFit/>
          </a:bodyPr>
          <a:lstStyle/>
          <a:p>
            <a:pPr algn="ctr">
              <a:lnSpc>
                <a:spcPts val="1591"/>
              </a:lnSpc>
              <a:spcBef>
                <a:spcPct val="0"/>
              </a:spcBef>
            </a:pPr>
            <a:r>
              <a:rPr lang="en-US" sz="1446">
                <a:solidFill>
                  <a:srgbClr val="FFFFFF"/>
                </a:solidFill>
                <a:latin typeface="Montserrat Classic Bold"/>
              </a:rPr>
              <a:t>(“THE 10 BEST BUDGETING APPS FOR MAY 2023”)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480782" y="1028700"/>
            <a:ext cx="1778518" cy="729195"/>
            <a:chOff x="0" y="0"/>
            <a:chExt cx="2371357" cy="972260"/>
          </a:xfrm>
        </p:grpSpPr>
        <p:sp>
          <p:nvSpPr>
            <p:cNvPr name="Freeform 3" id="3"/>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5" id="5"/>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6" id="6"/>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sp>
        <p:nvSpPr>
          <p:cNvPr name="Freeform 7" id="7"/>
          <p:cNvSpPr/>
          <p:nvPr/>
        </p:nvSpPr>
        <p:spPr>
          <a:xfrm flipH="false" flipV="false" rot="0">
            <a:off x="11002644" y="2594998"/>
            <a:ext cx="5097005" cy="5097005"/>
          </a:xfrm>
          <a:custGeom>
            <a:avLst/>
            <a:gdLst/>
            <a:ahLst/>
            <a:cxnLst/>
            <a:rect r="r" b="b" t="t" l="l"/>
            <a:pathLst>
              <a:path h="5097005" w="5097005">
                <a:moveTo>
                  <a:pt x="0" y="0"/>
                </a:moveTo>
                <a:lnTo>
                  <a:pt x="5097005" y="0"/>
                </a:lnTo>
                <a:lnTo>
                  <a:pt x="5097005" y="5097004"/>
                </a:lnTo>
                <a:lnTo>
                  <a:pt x="0" y="5097004"/>
                </a:lnTo>
                <a:lnTo>
                  <a:pt x="0" y="0"/>
                </a:lnTo>
                <a:close/>
              </a:path>
            </a:pathLst>
          </a:custGeom>
          <a:blipFill>
            <a:blip r:embed="rId4">
              <a:alphaModFix amt="43999"/>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242389" y="3816328"/>
            <a:ext cx="3504084" cy="2654344"/>
          </a:xfrm>
          <a:custGeom>
            <a:avLst/>
            <a:gdLst/>
            <a:ahLst/>
            <a:cxnLst/>
            <a:rect r="r" b="b" t="t" l="l"/>
            <a:pathLst>
              <a:path h="2654344" w="3504084">
                <a:moveTo>
                  <a:pt x="0" y="0"/>
                </a:moveTo>
                <a:lnTo>
                  <a:pt x="3504084" y="0"/>
                </a:lnTo>
                <a:lnTo>
                  <a:pt x="3504084" y="2654344"/>
                </a:lnTo>
                <a:lnTo>
                  <a:pt x="0" y="26543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188351" y="4532769"/>
            <a:ext cx="8115300" cy="2585085"/>
          </a:xfrm>
          <a:prstGeom prst="rect">
            <a:avLst/>
          </a:prstGeom>
        </p:spPr>
        <p:txBody>
          <a:bodyPr anchor="t" rtlCol="false" tIns="0" lIns="0" bIns="0" rIns="0">
            <a:spAutoFit/>
          </a:bodyPr>
          <a:lstStyle/>
          <a:p>
            <a:pPr algn="r">
              <a:lnSpc>
                <a:spcPts val="2940"/>
              </a:lnSpc>
            </a:pPr>
            <a:r>
              <a:rPr lang="en-US" sz="2100">
                <a:solidFill>
                  <a:srgbClr val="FFFFFF"/>
                </a:solidFill>
                <a:latin typeface="Montserrat"/>
              </a:rPr>
              <a:t>Surveys like those from Jump$tart and the Health and Retirement Study have improved how we measure financial literacy. These tools assess how well people understand key financial concepts like compound interest and risk diversification. Continuing to emphasize financial education is essential for helping people make better financial decisions and improve their financial health.(Coleman)</a:t>
            </a:r>
          </a:p>
        </p:txBody>
      </p:sp>
      <p:sp>
        <p:nvSpPr>
          <p:cNvPr name="TextBox 10" id="10"/>
          <p:cNvSpPr txBox="true"/>
          <p:nvPr/>
        </p:nvSpPr>
        <p:spPr>
          <a:xfrm rot="0">
            <a:off x="2619482" y="3207246"/>
            <a:ext cx="7684170" cy="1177290"/>
          </a:xfrm>
          <a:prstGeom prst="rect">
            <a:avLst/>
          </a:prstGeom>
        </p:spPr>
        <p:txBody>
          <a:bodyPr anchor="t" rtlCol="false" tIns="0" lIns="0" bIns="0" rIns="0">
            <a:spAutoFit/>
          </a:bodyPr>
          <a:lstStyle/>
          <a:p>
            <a:pPr algn="r">
              <a:lnSpc>
                <a:spcPts val="4620"/>
              </a:lnSpc>
            </a:pPr>
            <a:r>
              <a:rPr lang="en-US" sz="4200">
                <a:solidFill>
                  <a:srgbClr val="CD71FF"/>
                </a:solidFill>
                <a:latin typeface="Poppins Bold"/>
              </a:rPr>
              <a:t>Future</a:t>
            </a:r>
          </a:p>
          <a:p>
            <a:pPr algn="r">
              <a:lnSpc>
                <a:spcPts val="4620"/>
              </a:lnSpc>
            </a:pPr>
            <a:r>
              <a:rPr lang="en-US" sz="4200">
                <a:solidFill>
                  <a:srgbClr val="CD71FF"/>
                </a:solidFill>
                <a:latin typeface="Poppins Bold"/>
              </a:rPr>
              <a:t>Potential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480782" y="1028700"/>
            <a:ext cx="1778518" cy="729195"/>
            <a:chOff x="0" y="0"/>
            <a:chExt cx="2371357" cy="972260"/>
          </a:xfrm>
        </p:grpSpPr>
        <p:sp>
          <p:nvSpPr>
            <p:cNvPr name="Freeform 3" id="3"/>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5" id="5"/>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6" id="6"/>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grpSp>
        <p:nvGrpSpPr>
          <p:cNvPr name="Group 7" id="7"/>
          <p:cNvGrpSpPr/>
          <p:nvPr/>
        </p:nvGrpSpPr>
        <p:grpSpPr>
          <a:xfrm rot="0">
            <a:off x="3192779" y="1732477"/>
            <a:ext cx="11902443" cy="6822045"/>
            <a:chOff x="0" y="0"/>
            <a:chExt cx="15869924" cy="9096060"/>
          </a:xfrm>
        </p:grpSpPr>
        <p:sp>
          <p:nvSpPr>
            <p:cNvPr name="Freeform 8" id="8"/>
            <p:cNvSpPr/>
            <p:nvPr/>
          </p:nvSpPr>
          <p:spPr>
            <a:xfrm flipH="false" flipV="false" rot="0">
              <a:off x="1306424" y="1673352"/>
              <a:ext cx="13257077" cy="4314576"/>
            </a:xfrm>
            <a:custGeom>
              <a:avLst/>
              <a:gdLst/>
              <a:ahLst/>
              <a:cxnLst/>
              <a:rect r="r" b="b" t="t" l="l"/>
              <a:pathLst>
                <a:path h="4314576" w="13257077">
                  <a:moveTo>
                    <a:pt x="0" y="0"/>
                  </a:moveTo>
                  <a:lnTo>
                    <a:pt x="13257076" y="0"/>
                  </a:lnTo>
                  <a:lnTo>
                    <a:pt x="13257076" y="4314576"/>
                  </a:lnTo>
                  <a:lnTo>
                    <a:pt x="0" y="43145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392148" y="2617443"/>
              <a:ext cx="2003156" cy="2374111"/>
            </a:xfrm>
            <a:custGeom>
              <a:avLst/>
              <a:gdLst/>
              <a:ahLst/>
              <a:cxnLst/>
              <a:rect r="r" b="b" t="t" l="l"/>
              <a:pathLst>
                <a:path h="2374111" w="2003156">
                  <a:moveTo>
                    <a:pt x="0" y="0"/>
                  </a:moveTo>
                  <a:lnTo>
                    <a:pt x="2003156" y="0"/>
                  </a:lnTo>
                  <a:lnTo>
                    <a:pt x="2003156" y="2374112"/>
                  </a:lnTo>
                  <a:lnTo>
                    <a:pt x="0" y="23741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6873415" y="2479853"/>
              <a:ext cx="2197739" cy="2511702"/>
            </a:xfrm>
            <a:custGeom>
              <a:avLst/>
              <a:gdLst/>
              <a:ahLst/>
              <a:cxnLst/>
              <a:rect r="r" b="b" t="t" l="l"/>
              <a:pathLst>
                <a:path h="2511702" w="2197739">
                  <a:moveTo>
                    <a:pt x="0" y="0"/>
                  </a:moveTo>
                  <a:lnTo>
                    <a:pt x="2197739" y="0"/>
                  </a:lnTo>
                  <a:lnTo>
                    <a:pt x="2197739" y="2511702"/>
                  </a:lnTo>
                  <a:lnTo>
                    <a:pt x="0" y="25117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1296889" y="2479853"/>
              <a:ext cx="2404955" cy="2511702"/>
            </a:xfrm>
            <a:custGeom>
              <a:avLst/>
              <a:gdLst/>
              <a:ahLst/>
              <a:cxnLst/>
              <a:rect r="r" b="b" t="t" l="l"/>
              <a:pathLst>
                <a:path h="2511702" w="2404955">
                  <a:moveTo>
                    <a:pt x="0" y="0"/>
                  </a:moveTo>
                  <a:lnTo>
                    <a:pt x="2404955" y="0"/>
                  </a:lnTo>
                  <a:lnTo>
                    <a:pt x="2404955" y="2511702"/>
                  </a:lnTo>
                  <a:lnTo>
                    <a:pt x="0" y="25117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675046" y="-19050"/>
              <a:ext cx="12519831" cy="866902"/>
            </a:xfrm>
            <a:prstGeom prst="rect">
              <a:avLst/>
            </a:prstGeom>
          </p:spPr>
          <p:txBody>
            <a:bodyPr anchor="t" rtlCol="false" tIns="0" lIns="0" bIns="0" rIns="0">
              <a:spAutoFit/>
            </a:bodyPr>
            <a:lstStyle/>
            <a:p>
              <a:pPr algn="ctr">
                <a:lnSpc>
                  <a:spcPts val="5208"/>
                </a:lnSpc>
              </a:pPr>
              <a:r>
                <a:rPr lang="en-US" sz="4200">
                  <a:solidFill>
                    <a:srgbClr val="CD71FF"/>
                  </a:solidFill>
                  <a:latin typeface="Poppins Bold"/>
                </a:rPr>
                <a:t>Real World Applications</a:t>
              </a:r>
            </a:p>
          </p:txBody>
        </p:sp>
        <p:sp>
          <p:nvSpPr>
            <p:cNvPr name="TextBox 13" id="13"/>
            <p:cNvSpPr txBox="true"/>
            <p:nvPr/>
          </p:nvSpPr>
          <p:spPr>
            <a:xfrm rot="0">
              <a:off x="401056" y="7643180"/>
              <a:ext cx="4105124" cy="957580"/>
            </a:xfrm>
            <a:prstGeom prst="rect">
              <a:avLst/>
            </a:prstGeom>
          </p:spPr>
          <p:txBody>
            <a:bodyPr anchor="t" rtlCol="false" tIns="0" lIns="0" bIns="0" rIns="0">
              <a:spAutoFit/>
            </a:bodyPr>
            <a:lstStyle/>
            <a:p>
              <a:pPr algn="ctr">
                <a:lnSpc>
                  <a:spcPts val="2940"/>
                </a:lnSpc>
              </a:pPr>
              <a:r>
                <a:rPr lang="en-US" sz="2100">
                  <a:solidFill>
                    <a:srgbClr val="FFFFFF"/>
                  </a:solidFill>
                  <a:latin typeface="Montserrat"/>
                </a:rPr>
                <a:t>Track income, set and achieve financial goals</a:t>
              </a:r>
            </a:p>
          </p:txBody>
        </p:sp>
        <p:sp>
          <p:nvSpPr>
            <p:cNvPr name="TextBox 14" id="14"/>
            <p:cNvSpPr txBox="true"/>
            <p:nvPr/>
          </p:nvSpPr>
          <p:spPr>
            <a:xfrm rot="0">
              <a:off x="0" y="6835351"/>
              <a:ext cx="4907236" cy="542798"/>
            </a:xfrm>
            <a:prstGeom prst="rect">
              <a:avLst/>
            </a:prstGeom>
          </p:spPr>
          <p:txBody>
            <a:bodyPr anchor="t" rtlCol="false" tIns="0" lIns="0" bIns="0" rIns="0">
              <a:spAutoFit/>
            </a:bodyPr>
            <a:lstStyle/>
            <a:p>
              <a:pPr algn="ctr">
                <a:lnSpc>
                  <a:spcPts val="3191"/>
                </a:lnSpc>
              </a:pPr>
              <a:r>
                <a:rPr lang="en-US" sz="2799">
                  <a:solidFill>
                    <a:srgbClr val="FFFFFF"/>
                  </a:solidFill>
                  <a:latin typeface="Montserrat Classic"/>
                </a:rPr>
                <a:t>Personal Budgeting</a:t>
              </a:r>
            </a:p>
          </p:txBody>
        </p:sp>
        <p:sp>
          <p:nvSpPr>
            <p:cNvPr name="TextBox 15" id="15"/>
            <p:cNvSpPr txBox="true"/>
            <p:nvPr/>
          </p:nvSpPr>
          <p:spPr>
            <a:xfrm rot="0">
              <a:off x="5724610" y="7643180"/>
              <a:ext cx="4060562" cy="1452880"/>
            </a:xfrm>
            <a:prstGeom prst="rect">
              <a:avLst/>
            </a:prstGeom>
          </p:spPr>
          <p:txBody>
            <a:bodyPr anchor="t" rtlCol="false" tIns="0" lIns="0" bIns="0" rIns="0">
              <a:spAutoFit/>
            </a:bodyPr>
            <a:lstStyle/>
            <a:p>
              <a:pPr algn="ctr">
                <a:lnSpc>
                  <a:spcPts val="2940"/>
                </a:lnSpc>
              </a:pPr>
              <a:r>
                <a:rPr lang="en-US" sz="2100">
                  <a:solidFill>
                    <a:srgbClr val="FFFFFF"/>
                  </a:solidFill>
                  <a:latin typeface="Montserrat"/>
                </a:rPr>
                <a:t>Manage interest rates, create repayment plans</a:t>
              </a:r>
            </a:p>
          </p:txBody>
        </p:sp>
        <p:sp>
          <p:nvSpPr>
            <p:cNvPr name="TextBox 16" id="16"/>
            <p:cNvSpPr txBox="true"/>
            <p:nvPr/>
          </p:nvSpPr>
          <p:spPr>
            <a:xfrm rot="0">
              <a:off x="5301273" y="6835351"/>
              <a:ext cx="4907236" cy="542798"/>
            </a:xfrm>
            <a:prstGeom prst="rect">
              <a:avLst/>
            </a:prstGeom>
          </p:spPr>
          <p:txBody>
            <a:bodyPr anchor="t" rtlCol="false" tIns="0" lIns="0" bIns="0" rIns="0">
              <a:spAutoFit/>
            </a:bodyPr>
            <a:lstStyle/>
            <a:p>
              <a:pPr algn="ctr">
                <a:lnSpc>
                  <a:spcPts val="3191"/>
                </a:lnSpc>
              </a:pPr>
              <a:r>
                <a:rPr lang="en-US" sz="2799">
                  <a:solidFill>
                    <a:srgbClr val="FFFFFF"/>
                  </a:solidFill>
                  <a:latin typeface="Montserrat Classic"/>
                </a:rPr>
                <a:t>Debt Management </a:t>
              </a:r>
            </a:p>
          </p:txBody>
        </p:sp>
        <p:sp>
          <p:nvSpPr>
            <p:cNvPr name="TextBox 17" id="17"/>
            <p:cNvSpPr txBox="true"/>
            <p:nvPr/>
          </p:nvSpPr>
          <p:spPr>
            <a:xfrm rot="0">
              <a:off x="11275096" y="7643180"/>
              <a:ext cx="3922277" cy="1452880"/>
            </a:xfrm>
            <a:prstGeom prst="rect">
              <a:avLst/>
            </a:prstGeom>
          </p:spPr>
          <p:txBody>
            <a:bodyPr anchor="t" rtlCol="false" tIns="0" lIns="0" bIns="0" rIns="0">
              <a:spAutoFit/>
            </a:bodyPr>
            <a:lstStyle/>
            <a:p>
              <a:pPr algn="ctr">
                <a:lnSpc>
                  <a:spcPts val="2940"/>
                </a:lnSpc>
              </a:pPr>
              <a:r>
                <a:rPr lang="en-US" sz="2100">
                  <a:solidFill>
                    <a:srgbClr val="FFFFFF"/>
                  </a:solidFill>
                  <a:latin typeface="Montserrat"/>
                </a:rPr>
                <a:t>Use compound interest, plan for stability</a:t>
              </a:r>
            </a:p>
          </p:txBody>
        </p:sp>
        <p:sp>
          <p:nvSpPr>
            <p:cNvPr name="TextBox 18" id="18"/>
            <p:cNvSpPr txBox="true"/>
            <p:nvPr/>
          </p:nvSpPr>
          <p:spPr>
            <a:xfrm rot="0">
              <a:off x="10602546" y="6835351"/>
              <a:ext cx="5267378" cy="542798"/>
            </a:xfrm>
            <a:prstGeom prst="rect">
              <a:avLst/>
            </a:prstGeom>
          </p:spPr>
          <p:txBody>
            <a:bodyPr anchor="t" rtlCol="false" tIns="0" lIns="0" bIns="0" rIns="0">
              <a:spAutoFit/>
            </a:bodyPr>
            <a:lstStyle/>
            <a:p>
              <a:pPr algn="ctr">
                <a:lnSpc>
                  <a:spcPts val="3191"/>
                </a:lnSpc>
              </a:pPr>
              <a:r>
                <a:rPr lang="en-US" sz="2799">
                  <a:solidFill>
                    <a:srgbClr val="FFFFFF"/>
                  </a:solidFill>
                  <a:latin typeface="Montserrat Classic"/>
                </a:rPr>
                <a:t>Savings &amp; Investments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480782" y="1028700"/>
            <a:ext cx="1778518" cy="729195"/>
            <a:chOff x="0" y="0"/>
            <a:chExt cx="2371357" cy="972260"/>
          </a:xfrm>
        </p:grpSpPr>
        <p:sp>
          <p:nvSpPr>
            <p:cNvPr name="Freeform 3" id="3"/>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5" id="5"/>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6" id="6"/>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grpSp>
        <p:nvGrpSpPr>
          <p:cNvPr name="Group 7" id="7"/>
          <p:cNvGrpSpPr/>
          <p:nvPr/>
        </p:nvGrpSpPr>
        <p:grpSpPr>
          <a:xfrm rot="0">
            <a:off x="2843364" y="5143500"/>
            <a:ext cx="12601273" cy="4114800"/>
            <a:chOff x="0" y="0"/>
            <a:chExt cx="3318854" cy="1083733"/>
          </a:xfrm>
        </p:grpSpPr>
        <p:sp>
          <p:nvSpPr>
            <p:cNvPr name="Freeform 8" id="8"/>
            <p:cNvSpPr/>
            <p:nvPr/>
          </p:nvSpPr>
          <p:spPr>
            <a:xfrm flipH="false" flipV="false" rot="0">
              <a:off x="0" y="0"/>
              <a:ext cx="3318854" cy="1083733"/>
            </a:xfrm>
            <a:custGeom>
              <a:avLst/>
              <a:gdLst/>
              <a:ahLst/>
              <a:cxnLst/>
              <a:rect r="r" b="b" t="t" l="l"/>
              <a:pathLst>
                <a:path h="1083733" w="3318854">
                  <a:moveTo>
                    <a:pt x="61438" y="0"/>
                  </a:moveTo>
                  <a:lnTo>
                    <a:pt x="3257416" y="0"/>
                  </a:lnTo>
                  <a:cubicBezTo>
                    <a:pt x="3291347" y="0"/>
                    <a:pt x="3318854" y="27507"/>
                    <a:pt x="3318854" y="61438"/>
                  </a:cubicBezTo>
                  <a:lnTo>
                    <a:pt x="3318854" y="1022296"/>
                  </a:lnTo>
                  <a:cubicBezTo>
                    <a:pt x="3318854" y="1038590"/>
                    <a:pt x="3312381" y="1054217"/>
                    <a:pt x="3300859" y="1065739"/>
                  </a:cubicBezTo>
                  <a:cubicBezTo>
                    <a:pt x="3289337" y="1077261"/>
                    <a:pt x="3273710" y="1083733"/>
                    <a:pt x="3257416" y="1083733"/>
                  </a:cubicBezTo>
                  <a:lnTo>
                    <a:pt x="61438" y="1083733"/>
                  </a:lnTo>
                  <a:cubicBezTo>
                    <a:pt x="45143" y="1083733"/>
                    <a:pt x="29516" y="1077261"/>
                    <a:pt x="17995" y="1065739"/>
                  </a:cubicBezTo>
                  <a:cubicBezTo>
                    <a:pt x="6473" y="1054217"/>
                    <a:pt x="0" y="1038590"/>
                    <a:pt x="0" y="1022296"/>
                  </a:cubicBezTo>
                  <a:lnTo>
                    <a:pt x="0" y="61438"/>
                  </a:lnTo>
                  <a:cubicBezTo>
                    <a:pt x="0" y="45143"/>
                    <a:pt x="6473" y="29516"/>
                    <a:pt x="17995" y="17995"/>
                  </a:cubicBezTo>
                  <a:cubicBezTo>
                    <a:pt x="29516" y="6473"/>
                    <a:pt x="45143" y="0"/>
                    <a:pt x="61438" y="0"/>
                  </a:cubicBezTo>
                  <a:close/>
                </a:path>
              </a:pathLst>
            </a:custGeom>
            <a:solidFill>
              <a:srgbClr val="010101"/>
            </a:solidFill>
            <a:ln w="19050" cap="rnd">
              <a:solidFill>
                <a:srgbClr val="CD71FF"/>
              </a:solidFill>
              <a:prstDash val="solid"/>
              <a:round/>
            </a:ln>
          </p:spPr>
        </p:sp>
        <p:sp>
          <p:nvSpPr>
            <p:cNvPr name="TextBox 9" id="9"/>
            <p:cNvSpPr txBox="true"/>
            <p:nvPr/>
          </p:nvSpPr>
          <p:spPr>
            <a:xfrm>
              <a:off x="0" y="-38100"/>
              <a:ext cx="3318854" cy="1121833"/>
            </a:xfrm>
            <a:prstGeom prst="rect">
              <a:avLst/>
            </a:prstGeom>
          </p:spPr>
          <p:txBody>
            <a:bodyPr anchor="ctr" rtlCol="false" tIns="50800" lIns="50800" bIns="50800" rIns="50800"/>
            <a:lstStyle/>
            <a:p>
              <a:pPr algn="ctr">
                <a:lnSpc>
                  <a:spcPts val="2940"/>
                </a:lnSpc>
              </a:pPr>
            </a:p>
          </p:txBody>
        </p:sp>
      </p:grpSp>
      <p:sp>
        <p:nvSpPr>
          <p:cNvPr name="Freeform 10" id="10"/>
          <p:cNvSpPr/>
          <p:nvPr/>
        </p:nvSpPr>
        <p:spPr>
          <a:xfrm flipH="false" flipV="false" rot="0">
            <a:off x="3529115" y="5446934"/>
            <a:ext cx="11195789" cy="3507931"/>
          </a:xfrm>
          <a:custGeom>
            <a:avLst/>
            <a:gdLst/>
            <a:ahLst/>
            <a:cxnLst/>
            <a:rect r="r" b="b" t="t" l="l"/>
            <a:pathLst>
              <a:path h="3507931" w="11195789">
                <a:moveTo>
                  <a:pt x="0" y="0"/>
                </a:moveTo>
                <a:lnTo>
                  <a:pt x="11195789" y="0"/>
                </a:lnTo>
                <a:lnTo>
                  <a:pt x="11195789" y="3507932"/>
                </a:lnTo>
                <a:lnTo>
                  <a:pt x="0" y="3507932"/>
                </a:lnTo>
                <a:lnTo>
                  <a:pt x="0" y="0"/>
                </a:lnTo>
                <a:close/>
              </a:path>
            </a:pathLst>
          </a:custGeom>
          <a:blipFill>
            <a:blip r:embed="rId4"/>
            <a:stretch>
              <a:fillRect l="-879" t="0" r="0" b="0"/>
            </a:stretch>
          </a:blipFill>
        </p:spPr>
      </p:sp>
      <p:sp>
        <p:nvSpPr>
          <p:cNvPr name="TextBox 11" id="11"/>
          <p:cNvSpPr txBox="true"/>
          <p:nvPr/>
        </p:nvSpPr>
        <p:spPr>
          <a:xfrm rot="0">
            <a:off x="3215132" y="1280160"/>
            <a:ext cx="11857737" cy="654939"/>
          </a:xfrm>
          <a:prstGeom prst="rect">
            <a:avLst/>
          </a:prstGeom>
        </p:spPr>
        <p:txBody>
          <a:bodyPr anchor="t" rtlCol="false" tIns="0" lIns="0" bIns="0" rIns="0">
            <a:spAutoFit/>
          </a:bodyPr>
          <a:lstStyle/>
          <a:p>
            <a:pPr algn="ctr">
              <a:lnSpc>
                <a:spcPts val="5208"/>
              </a:lnSpc>
            </a:pPr>
            <a:r>
              <a:rPr lang="en-US" sz="4200">
                <a:solidFill>
                  <a:srgbClr val="CD71FF"/>
                </a:solidFill>
                <a:latin typeface="Poppins Bold"/>
              </a:rPr>
              <a:t>ExpenseSense’s Potenial</a:t>
            </a:r>
          </a:p>
        </p:txBody>
      </p:sp>
      <p:sp>
        <p:nvSpPr>
          <p:cNvPr name="TextBox 12" id="12"/>
          <p:cNvSpPr txBox="true"/>
          <p:nvPr/>
        </p:nvSpPr>
        <p:spPr>
          <a:xfrm rot="0">
            <a:off x="994720" y="2334696"/>
            <a:ext cx="16298561" cy="2266950"/>
          </a:xfrm>
          <a:prstGeom prst="rect">
            <a:avLst/>
          </a:prstGeom>
        </p:spPr>
        <p:txBody>
          <a:bodyPr anchor="t" rtlCol="false" tIns="0" lIns="0" bIns="0" rIns="0">
            <a:spAutoFit/>
          </a:bodyPr>
          <a:lstStyle/>
          <a:p>
            <a:pPr algn="ctr">
              <a:lnSpc>
                <a:spcPts val="3000"/>
              </a:lnSpc>
            </a:pPr>
            <a:r>
              <a:rPr lang="en-US" sz="2000">
                <a:solidFill>
                  <a:srgbClr val="FFFFFF"/>
                </a:solidFill>
                <a:latin typeface="Montserrat"/>
              </a:rPr>
              <a:t>The proposed program aims to transform how users manage their finances. Users can input their monthly expenses, categorize them, and rate their need for the expense on a scale of 1 to 5. </a:t>
            </a:r>
          </a:p>
          <a:p>
            <a:pPr algn="ctr">
              <a:lnSpc>
                <a:spcPts val="3000"/>
              </a:lnSpc>
            </a:pPr>
          </a:p>
          <a:p>
            <a:pPr algn="ctr">
              <a:lnSpc>
                <a:spcPts val="3000"/>
              </a:lnSpc>
            </a:pPr>
            <a:r>
              <a:rPr lang="en-US" sz="2000">
                <a:solidFill>
                  <a:srgbClr val="FFFFFF"/>
                </a:solidFill>
                <a:latin typeface="Montserrat"/>
              </a:rPr>
              <a:t>This personalized approach allows the program to analyze spending patterns and recommend which expenses to cut to increase savings. Incentivizing users to cancel unnecessary subscriptions by providing them with insights on how much they can potentially save annually if they choose to cut out the cost.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480782" y="1028700"/>
            <a:ext cx="1778518" cy="729195"/>
            <a:chOff x="0" y="0"/>
            <a:chExt cx="2371357" cy="972260"/>
          </a:xfrm>
        </p:grpSpPr>
        <p:sp>
          <p:nvSpPr>
            <p:cNvPr name="Freeform 3" id="3"/>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5" id="5"/>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6" id="6"/>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sp>
        <p:nvSpPr>
          <p:cNvPr name="TextBox 7" id="7"/>
          <p:cNvSpPr txBox="true"/>
          <p:nvPr/>
        </p:nvSpPr>
        <p:spPr>
          <a:xfrm rot="0">
            <a:off x="3215132" y="1280160"/>
            <a:ext cx="11857737" cy="1312164"/>
          </a:xfrm>
          <a:prstGeom prst="rect">
            <a:avLst/>
          </a:prstGeom>
        </p:spPr>
        <p:txBody>
          <a:bodyPr anchor="t" rtlCol="false" tIns="0" lIns="0" bIns="0" rIns="0">
            <a:spAutoFit/>
          </a:bodyPr>
          <a:lstStyle/>
          <a:p>
            <a:pPr algn="ctr">
              <a:lnSpc>
                <a:spcPts val="5208"/>
              </a:lnSpc>
            </a:pPr>
            <a:r>
              <a:rPr lang="en-US" sz="4200">
                <a:solidFill>
                  <a:srgbClr val="CD71FF"/>
                </a:solidFill>
                <a:latin typeface="Poppins Bold"/>
              </a:rPr>
              <a:t>How ExpenseSense stands out from Competition</a:t>
            </a:r>
          </a:p>
        </p:txBody>
      </p:sp>
      <p:grpSp>
        <p:nvGrpSpPr>
          <p:cNvPr name="Group 8" id="8"/>
          <p:cNvGrpSpPr/>
          <p:nvPr/>
        </p:nvGrpSpPr>
        <p:grpSpPr>
          <a:xfrm rot="0">
            <a:off x="2233234" y="3582437"/>
            <a:ext cx="13821532" cy="5029090"/>
            <a:chOff x="0" y="0"/>
            <a:chExt cx="18428709" cy="6705453"/>
          </a:xfrm>
        </p:grpSpPr>
        <p:sp>
          <p:nvSpPr>
            <p:cNvPr name="Freeform 9" id="9"/>
            <p:cNvSpPr/>
            <p:nvPr/>
          </p:nvSpPr>
          <p:spPr>
            <a:xfrm flipH="false" flipV="false" rot="0">
              <a:off x="11351714" y="0"/>
              <a:ext cx="7076995" cy="6705453"/>
            </a:xfrm>
            <a:custGeom>
              <a:avLst/>
              <a:gdLst/>
              <a:ahLst/>
              <a:cxnLst/>
              <a:rect r="r" b="b" t="t" l="l"/>
              <a:pathLst>
                <a:path h="6705453" w="7076995">
                  <a:moveTo>
                    <a:pt x="0" y="0"/>
                  </a:moveTo>
                  <a:lnTo>
                    <a:pt x="7076995" y="0"/>
                  </a:lnTo>
                  <a:lnTo>
                    <a:pt x="7076995" y="6705453"/>
                  </a:lnTo>
                  <a:lnTo>
                    <a:pt x="0" y="67054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0" y="860351"/>
              <a:ext cx="9634721" cy="4918076"/>
            </a:xfrm>
            <a:prstGeom prst="rect">
              <a:avLst/>
            </a:prstGeom>
          </p:spPr>
          <p:txBody>
            <a:bodyPr anchor="t" rtlCol="false" tIns="0" lIns="0" bIns="0" rIns="0">
              <a:spAutoFit/>
            </a:bodyPr>
            <a:lstStyle/>
            <a:p>
              <a:pPr algn="r">
                <a:lnSpc>
                  <a:spcPts val="3749"/>
                </a:lnSpc>
              </a:pPr>
              <a:r>
                <a:rPr lang="en-US" sz="2499">
                  <a:solidFill>
                    <a:srgbClr val="FFFFFF"/>
                  </a:solidFill>
                  <a:latin typeface="Montserrat"/>
                </a:rPr>
                <a:t>While EveryDollar, Buddy, and Rocket Money offer valuable budgeting features, they lack the personalized recommendation system proposed in this idea. ExpenseSense provides insights into spending habits and identifies areas for potential savings by analyzing necessity ratings provided by the user on a scale of 1-5. </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E1E1E"/>
        </a:solidFill>
      </p:bgPr>
    </p:bg>
    <p:spTree>
      <p:nvGrpSpPr>
        <p:cNvPr id="1" name=""/>
        <p:cNvGrpSpPr/>
        <p:nvPr/>
      </p:nvGrpSpPr>
      <p:grpSpPr>
        <a:xfrm>
          <a:off x="0" y="0"/>
          <a:ext cx="0" cy="0"/>
          <a:chOff x="0" y="0"/>
          <a:chExt cx="0" cy="0"/>
        </a:xfrm>
      </p:grpSpPr>
      <p:grpSp>
        <p:nvGrpSpPr>
          <p:cNvPr name="Group 2" id="2"/>
          <p:cNvGrpSpPr/>
          <p:nvPr/>
        </p:nvGrpSpPr>
        <p:grpSpPr>
          <a:xfrm rot="0">
            <a:off x="15480782" y="1028700"/>
            <a:ext cx="1778518" cy="729195"/>
            <a:chOff x="0" y="0"/>
            <a:chExt cx="2371357" cy="972260"/>
          </a:xfrm>
        </p:grpSpPr>
        <p:sp>
          <p:nvSpPr>
            <p:cNvPr name="Freeform 3" id="3"/>
            <p:cNvSpPr/>
            <p:nvPr/>
          </p:nvSpPr>
          <p:spPr>
            <a:xfrm flipH="false" flipV="false" rot="0">
              <a:off x="680199" y="0"/>
              <a:ext cx="1010959" cy="505479"/>
            </a:xfrm>
            <a:custGeom>
              <a:avLst/>
              <a:gdLst/>
              <a:ahLst/>
              <a:cxnLst/>
              <a:rect r="r" b="b" t="t" l="l"/>
              <a:pathLst>
                <a:path h="505479" w="1010959">
                  <a:moveTo>
                    <a:pt x="0" y="0"/>
                  </a:moveTo>
                  <a:lnTo>
                    <a:pt x="1010959" y="0"/>
                  </a:lnTo>
                  <a:lnTo>
                    <a:pt x="1010959" y="505479"/>
                  </a:lnTo>
                  <a:lnTo>
                    <a:pt x="0" y="505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83191" y="560941"/>
              <a:ext cx="875734" cy="283704"/>
            </a:xfrm>
            <a:prstGeom prst="rect">
              <a:avLst/>
            </a:prstGeom>
          </p:spPr>
          <p:txBody>
            <a:bodyPr anchor="t" rtlCol="false" tIns="0" lIns="0" bIns="0" rIns="0">
              <a:spAutoFit/>
            </a:bodyPr>
            <a:lstStyle/>
            <a:p>
              <a:pPr algn="l">
                <a:lnSpc>
                  <a:spcPts val="1591"/>
                </a:lnSpc>
              </a:pPr>
              <a:r>
                <a:rPr lang="en-US" sz="1446">
                  <a:solidFill>
                    <a:srgbClr val="CD71FF"/>
                  </a:solidFill>
                  <a:latin typeface="Montserrat Classic Bold"/>
                </a:rPr>
                <a:t>SENSE</a:t>
              </a:r>
            </a:p>
          </p:txBody>
        </p:sp>
        <p:sp>
          <p:nvSpPr>
            <p:cNvPr name="TextBox 5" id="5"/>
            <p:cNvSpPr txBox="true"/>
            <p:nvPr/>
          </p:nvSpPr>
          <p:spPr>
            <a:xfrm rot="0">
              <a:off x="112433" y="560941"/>
              <a:ext cx="1239246" cy="283704"/>
            </a:xfrm>
            <a:prstGeom prst="rect">
              <a:avLst/>
            </a:prstGeom>
          </p:spPr>
          <p:txBody>
            <a:bodyPr anchor="t" rtlCol="false" tIns="0" lIns="0" bIns="0" rIns="0">
              <a:spAutoFit/>
            </a:bodyPr>
            <a:lstStyle/>
            <a:p>
              <a:pPr algn="r">
                <a:lnSpc>
                  <a:spcPts val="1591"/>
                </a:lnSpc>
              </a:pPr>
              <a:r>
                <a:rPr lang="en-US" sz="1446">
                  <a:solidFill>
                    <a:srgbClr val="FFFFFF"/>
                  </a:solidFill>
                  <a:latin typeface="Montserrat Classic Bold"/>
                </a:rPr>
                <a:t>EXPENSE</a:t>
              </a:r>
            </a:p>
          </p:txBody>
        </p:sp>
        <p:sp>
          <p:nvSpPr>
            <p:cNvPr name="TextBox 6" id="6"/>
            <p:cNvSpPr txBox="true"/>
            <p:nvPr/>
          </p:nvSpPr>
          <p:spPr>
            <a:xfrm rot="0">
              <a:off x="0" y="887399"/>
              <a:ext cx="2371357" cy="84861"/>
            </a:xfrm>
            <a:prstGeom prst="rect">
              <a:avLst/>
            </a:prstGeom>
          </p:spPr>
          <p:txBody>
            <a:bodyPr anchor="t" rtlCol="false" tIns="0" lIns="0" bIns="0" rIns="0">
              <a:spAutoFit/>
            </a:bodyPr>
            <a:lstStyle/>
            <a:p>
              <a:pPr algn="ctr">
                <a:lnSpc>
                  <a:spcPts val="417"/>
                </a:lnSpc>
              </a:pPr>
              <a:r>
                <a:rPr lang="en-US" sz="379" spc="132">
                  <a:solidFill>
                    <a:srgbClr val="FFFFFF"/>
                  </a:solidFill>
                  <a:latin typeface="Montserrat Classic Bold"/>
                </a:rPr>
                <a:t>A PERSONALIZED SPENDING PROGRAM</a:t>
              </a:r>
            </a:p>
          </p:txBody>
        </p:sp>
      </p:grpSp>
      <p:grpSp>
        <p:nvGrpSpPr>
          <p:cNvPr name="Group 7" id="7"/>
          <p:cNvGrpSpPr/>
          <p:nvPr/>
        </p:nvGrpSpPr>
        <p:grpSpPr>
          <a:xfrm rot="0">
            <a:off x="641161" y="1393298"/>
            <a:ext cx="15413605" cy="7162060"/>
            <a:chOff x="0" y="0"/>
            <a:chExt cx="20551473" cy="9549413"/>
          </a:xfrm>
        </p:grpSpPr>
        <p:sp>
          <p:nvSpPr>
            <p:cNvPr name="Freeform 8" id="8"/>
            <p:cNvSpPr/>
            <p:nvPr/>
          </p:nvSpPr>
          <p:spPr>
            <a:xfrm flipH="false" flipV="false" rot="0">
              <a:off x="2473897" y="2462489"/>
              <a:ext cx="6861188" cy="6861188"/>
            </a:xfrm>
            <a:custGeom>
              <a:avLst/>
              <a:gdLst/>
              <a:ahLst/>
              <a:cxnLst/>
              <a:rect r="r" b="b" t="t" l="l"/>
              <a:pathLst>
                <a:path h="6861188" w="6861188">
                  <a:moveTo>
                    <a:pt x="0" y="0"/>
                  </a:moveTo>
                  <a:lnTo>
                    <a:pt x="6861187" y="0"/>
                  </a:lnTo>
                  <a:lnTo>
                    <a:pt x="6861187" y="6861188"/>
                  </a:lnTo>
                  <a:lnTo>
                    <a:pt x="0" y="68611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916752" y="2170078"/>
              <a:ext cx="9634721" cy="7379335"/>
            </a:xfrm>
            <a:prstGeom prst="rect">
              <a:avLst/>
            </a:prstGeom>
          </p:spPr>
          <p:txBody>
            <a:bodyPr anchor="t" rtlCol="false" tIns="0" lIns="0" bIns="0" rIns="0">
              <a:spAutoFit/>
            </a:bodyPr>
            <a:lstStyle/>
            <a:p>
              <a:pPr algn="l">
                <a:lnSpc>
                  <a:spcPts val="3449"/>
                </a:lnSpc>
              </a:pPr>
              <a:r>
                <a:rPr lang="en-US" sz="2299">
                  <a:solidFill>
                    <a:srgbClr val="FFFFFF"/>
                  </a:solidFill>
                  <a:latin typeface="Montserrat Bold"/>
                </a:rPr>
                <a:t>1.</a:t>
              </a:r>
              <a:r>
                <a:rPr lang="en-US" sz="2299">
                  <a:solidFill>
                    <a:srgbClr val="FFFFFF"/>
                  </a:solidFill>
                  <a:latin typeface="Montserrat"/>
                </a:rPr>
                <a:t> I was surprised that so many people still make financial mistakes despite numerous education efforts and that current budgeting apps don't really offer personalized recommendations.</a:t>
              </a:r>
            </a:p>
            <a:p>
              <a:pPr algn="l">
                <a:lnSpc>
                  <a:spcPts val="3449"/>
                </a:lnSpc>
              </a:pPr>
            </a:p>
            <a:p>
              <a:pPr algn="l">
                <a:lnSpc>
                  <a:spcPts val="3449"/>
                </a:lnSpc>
              </a:pPr>
              <a:r>
                <a:rPr lang="en-US" sz="2299">
                  <a:solidFill>
                    <a:srgbClr val="FFFFFF"/>
                  </a:solidFill>
                  <a:latin typeface="Montserrat Bold"/>
                </a:rPr>
                <a:t>2.</a:t>
              </a:r>
              <a:r>
                <a:rPr lang="en-US" sz="2299">
                  <a:solidFill>
                    <a:srgbClr val="FFFFFF"/>
                  </a:solidFill>
                  <a:latin typeface="Montserrat"/>
                </a:rPr>
                <a:t> </a:t>
              </a:r>
              <a:r>
                <a:rPr lang="en-US" sz="2299">
                  <a:solidFill>
                    <a:srgbClr val="FFFFFF"/>
                  </a:solidFill>
                  <a:latin typeface="Montserrat"/>
                </a:rPr>
                <a:t>I want to know a little more about what strategies are most effective in incentivizing users to cancel unnecessary subscriptions. While my program incentivizes users to cancel a subscription by showing them the potential annual savings, I feel that there are other strategies out there that could be further implemented.</a:t>
              </a:r>
            </a:p>
          </p:txBody>
        </p:sp>
        <p:sp>
          <p:nvSpPr>
            <p:cNvPr name="TextBox 10" id="10"/>
            <p:cNvSpPr txBox="true"/>
            <p:nvPr/>
          </p:nvSpPr>
          <p:spPr>
            <a:xfrm rot="-2459746">
              <a:off x="-15319" y="2161334"/>
              <a:ext cx="7741236" cy="2903876"/>
            </a:xfrm>
            <a:prstGeom prst="rect">
              <a:avLst/>
            </a:prstGeom>
          </p:spPr>
          <p:txBody>
            <a:bodyPr anchor="t" rtlCol="false" tIns="0" lIns="0" bIns="0" rIns="0">
              <a:spAutoFit/>
            </a:bodyPr>
            <a:lstStyle/>
            <a:p>
              <a:pPr algn="ctr">
                <a:lnSpc>
                  <a:spcPts val="6819"/>
                </a:lnSpc>
              </a:pPr>
              <a:r>
                <a:rPr lang="en-US" sz="5499">
                  <a:solidFill>
                    <a:srgbClr val="DFA6FF"/>
                  </a:solidFill>
                  <a:latin typeface="Poppins Bold"/>
                </a:rPr>
                <a:t>The Unanswered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DAGFvGGS-rQ</dc:identifier>
  <dcterms:modified xsi:type="dcterms:W3CDTF">2011-08-01T06:04:30Z</dcterms:modified>
  <cp:revision>1</cp:revision>
  <dc:title>CIS129 Final Project - Ana Robles</dc:title>
</cp:coreProperties>
</file>